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22" r:id="rId3"/>
  </p:sldMasterIdLst>
  <p:notesMasterIdLst>
    <p:notesMasterId r:id="rId12"/>
  </p:notesMasterIdLst>
  <p:handoutMasterIdLst>
    <p:handoutMasterId r:id="rId13"/>
  </p:handoutMasterIdLst>
  <p:sldIdLst>
    <p:sldId id="335" r:id="rId4"/>
    <p:sldId id="347" r:id="rId5"/>
    <p:sldId id="342" r:id="rId6"/>
    <p:sldId id="351" r:id="rId7"/>
    <p:sldId id="352" r:id="rId8"/>
    <p:sldId id="353" r:id="rId9"/>
    <p:sldId id="345" r:id="rId10"/>
    <p:sldId id="278" r:id="rId1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eishman-Hillard" initials="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7AD"/>
    <a:srgbClr val="5F60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0456" autoAdjust="0"/>
  </p:normalViewPr>
  <p:slideViewPr>
    <p:cSldViewPr snapToGrid="0" snapToObjects="1">
      <p:cViewPr>
        <p:scale>
          <a:sx n="76" d="100"/>
          <a:sy n="76" d="100"/>
        </p:scale>
        <p:origin x="-1332" y="-36"/>
      </p:cViewPr>
      <p:guideLst>
        <p:guide orient="horz" pos="3761"/>
        <p:guide orient="horz" pos="3587"/>
        <p:guide pos="5313"/>
        <p:guide pos="475"/>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8ABFC9F-35F1-8049-BAD0-39C02923812B}" type="datetimeFigureOut">
              <a:rPr lang="en-US"/>
              <a:pPr>
                <a:defRPr/>
              </a:pPr>
              <a:t>7/14/2014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32B091C-59CC-944C-8FCC-4D5D311C0C84}" type="slidenum">
              <a:rPr lang="en-US"/>
              <a:pPr>
                <a:defRPr/>
              </a:pPr>
              <a:t>‹#›</a:t>
            </a:fld>
            <a:endParaRPr lang="en-US" dirty="0"/>
          </a:p>
        </p:txBody>
      </p:sp>
    </p:spTree>
    <p:extLst>
      <p:ext uri="{BB962C8B-B14F-4D97-AF65-F5344CB8AC3E}">
        <p14:creationId xmlns:p14="http://schemas.microsoft.com/office/powerpoint/2010/main" val="38964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9F41977-DE13-944C-973C-98567FF9AC0F}" type="datetimeFigureOut">
              <a:rPr lang="en-US"/>
              <a:pPr>
                <a:defRPr/>
              </a:pPr>
              <a:t>7/14/2014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B86F899-0E68-6A41-A67F-F4F59425BF75}" type="slidenum">
              <a:rPr lang="en-US"/>
              <a:pPr>
                <a:defRPr/>
              </a:pPr>
              <a:t>‹#›</a:t>
            </a:fld>
            <a:endParaRPr lang="en-US" dirty="0"/>
          </a:p>
        </p:txBody>
      </p:sp>
    </p:spTree>
    <p:extLst>
      <p:ext uri="{BB962C8B-B14F-4D97-AF65-F5344CB8AC3E}">
        <p14:creationId xmlns:p14="http://schemas.microsoft.com/office/powerpoint/2010/main" val="70109532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Dignity_Healt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hange.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a:t>
            </a:r>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98921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Arial"/>
                <a:ea typeface="ＭＳ 明朝"/>
                <a:cs typeface="Times New Roman"/>
              </a:rPr>
              <a:t>A. Omidyar Network exists to creative positive social impact in the world. We are motivated by the same attitudes and principles of the </a:t>
            </a:r>
            <a:r>
              <a:rPr lang="en-US" sz="1200" b="1" dirty="0" smtClean="0">
                <a:effectLst/>
                <a:latin typeface="Arial"/>
                <a:ea typeface="ＭＳ 明朝"/>
                <a:cs typeface="Times New Roman"/>
              </a:rPr>
              <a:t>gospel</a:t>
            </a:r>
            <a:r>
              <a:rPr lang="en-US" sz="1200" dirty="0" smtClean="0">
                <a:effectLst/>
                <a:latin typeface="Arial"/>
                <a:ea typeface="ＭＳ 明朝"/>
                <a:cs typeface="Times New Roman"/>
              </a:rPr>
              <a:t>, and share the </a:t>
            </a:r>
            <a:r>
              <a:rPr lang="en-US" sz="1200" b="1" dirty="0" smtClean="0">
                <a:effectLst/>
                <a:latin typeface="Arial"/>
                <a:ea typeface="ＭＳ 明朝"/>
                <a:cs typeface="Times New Roman"/>
              </a:rPr>
              <a:t>same values and ends</a:t>
            </a:r>
            <a:r>
              <a:rPr lang="en-US" sz="1200" dirty="0" smtClean="0">
                <a:effectLst/>
                <a:latin typeface="Arial"/>
                <a:ea typeface="ＭＳ 明朝"/>
                <a:cs typeface="Times New Roman"/>
              </a:rPr>
              <a:t> in an effort to serve the </a:t>
            </a:r>
            <a:r>
              <a:rPr lang="en-US" sz="1200" b="1" dirty="0" smtClean="0">
                <a:effectLst/>
                <a:latin typeface="Arial"/>
                <a:ea typeface="ＭＳ 明朝"/>
                <a:cs typeface="Times New Roman"/>
              </a:rPr>
              <a:t>betterment of humankind</a:t>
            </a:r>
            <a:r>
              <a:rPr lang="en-US" sz="1200" dirty="0" smtClean="0">
                <a:effectLst/>
                <a:latin typeface="Arial"/>
                <a:ea typeface="ＭＳ 明朝"/>
                <a:cs typeface="Times New Roman"/>
              </a:rPr>
              <a:t>. We are founded on the belief in the capacity of all individuals and their ability to good in the world. To us, </a:t>
            </a:r>
            <a:r>
              <a:rPr lang="en-US" sz="1200" b="1" dirty="0" smtClean="0">
                <a:effectLst/>
                <a:latin typeface="Arial"/>
                <a:ea typeface="ＭＳ 明朝"/>
                <a:cs typeface="Times New Roman"/>
              </a:rPr>
              <a:t>access to opportunity</a:t>
            </a:r>
            <a:r>
              <a:rPr lang="en-US" sz="1200" dirty="0" smtClean="0">
                <a:effectLst/>
                <a:latin typeface="Arial"/>
                <a:ea typeface="ＭＳ 明朝"/>
                <a:cs typeface="Times New Roman"/>
              </a:rPr>
              <a:t> is fundamentally a question of justice and values.</a:t>
            </a:r>
            <a:br>
              <a:rPr lang="en-US" sz="1200" dirty="0" smtClean="0">
                <a:effectLst/>
                <a:latin typeface="Arial"/>
                <a:ea typeface="ＭＳ 明朝"/>
                <a:cs typeface="Times New Roman"/>
              </a:rPr>
            </a:b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ON core belief</a:t>
            </a:r>
            <a:r>
              <a:rPr lang="en-US" sz="1200" dirty="0" smtClean="0">
                <a:effectLst/>
                <a:latin typeface="Arial"/>
                <a:ea typeface="ＭＳ 明朝"/>
                <a:cs typeface="Times New Roman"/>
              </a:rPr>
              <a:t>: Every person has the power to make a difference</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ON mission</a:t>
            </a:r>
            <a:r>
              <a:rPr lang="en-US" sz="1200" dirty="0" smtClean="0">
                <a:effectLst/>
                <a:latin typeface="Arial"/>
                <a:ea typeface="ＭＳ 明朝"/>
                <a:cs typeface="Times New Roman"/>
              </a:rPr>
              <a:t>: Create </a:t>
            </a:r>
            <a:r>
              <a:rPr lang="en-US" sz="1200" b="1" dirty="0" smtClean="0">
                <a:effectLst/>
                <a:latin typeface="Arial"/>
                <a:ea typeface="ＭＳ 明朝"/>
                <a:cs typeface="Times New Roman"/>
              </a:rPr>
              <a:t>opportunity</a:t>
            </a:r>
            <a:r>
              <a:rPr lang="en-US" sz="1200" dirty="0" smtClean="0">
                <a:effectLst/>
                <a:latin typeface="Arial"/>
                <a:ea typeface="ＭＳ 明朝"/>
                <a:cs typeface="Times New Roman"/>
              </a:rPr>
              <a:t> for individuals to </a:t>
            </a:r>
            <a:r>
              <a:rPr lang="en-US" sz="1200" b="1" dirty="0" smtClean="0">
                <a:effectLst/>
                <a:latin typeface="Arial"/>
                <a:ea typeface="ＭＳ 明朝"/>
                <a:cs typeface="Times New Roman"/>
              </a:rPr>
              <a:t>improve their lives</a:t>
            </a:r>
            <a:r>
              <a:rPr lang="en-US" sz="1200" dirty="0" smtClean="0">
                <a:effectLst/>
                <a:latin typeface="Arial"/>
                <a:ea typeface="ＭＳ 明朝"/>
                <a:cs typeface="Times New Roman"/>
              </a:rPr>
              <a:t>, and the lives of their family, their community and society, with the objective of </a:t>
            </a:r>
            <a:r>
              <a:rPr lang="en-US" sz="1200" b="1" dirty="0" smtClean="0">
                <a:effectLst/>
                <a:latin typeface="Arial"/>
                <a:ea typeface="ＭＳ 明朝"/>
                <a:cs typeface="Times New Roman"/>
              </a:rPr>
              <a:t>social impact at scale</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ON approach</a:t>
            </a:r>
            <a:r>
              <a:rPr lang="en-US" sz="1200" dirty="0" smtClean="0">
                <a:effectLst/>
                <a:latin typeface="Arial"/>
                <a:ea typeface="ＭＳ 明朝"/>
                <a:cs typeface="Times New Roman"/>
              </a:rPr>
              <a:t>: Strong focus on </a:t>
            </a:r>
            <a:r>
              <a:rPr lang="en-US" sz="1200" b="1" dirty="0" smtClean="0">
                <a:effectLst/>
                <a:latin typeface="Arial"/>
                <a:ea typeface="ＭＳ 明朝"/>
                <a:cs typeface="Times New Roman"/>
              </a:rPr>
              <a:t>entrepreneurship</a:t>
            </a:r>
            <a:r>
              <a:rPr lang="en-US" sz="1200" dirty="0" smtClean="0">
                <a:effectLst/>
                <a:latin typeface="Arial"/>
                <a:ea typeface="ＭＳ 明朝"/>
                <a:cs typeface="Times New Roman"/>
              </a:rPr>
              <a:t> and serving </a:t>
            </a:r>
            <a:r>
              <a:rPr lang="en-US" sz="1200" b="1" dirty="0" smtClean="0">
                <a:effectLst/>
                <a:latin typeface="Arial"/>
                <a:ea typeface="ＭＳ 明朝"/>
                <a:cs typeface="Times New Roman"/>
              </a:rPr>
              <a:t>disadvantaged populations globally</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ON values</a:t>
            </a:r>
            <a:r>
              <a:rPr lang="en-US" sz="1200" dirty="0" smtClean="0">
                <a:effectLst/>
                <a:latin typeface="Arial"/>
                <a:ea typeface="ＭＳ 明朝"/>
                <a:cs typeface="Times New Roman"/>
              </a:rPr>
              <a:t>: Respect, impact, collaboration, in service, and humility</a:t>
            </a: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B. The main question we ask ourselves is, “</a:t>
            </a:r>
            <a:r>
              <a:rPr lang="en-US" sz="1200" i="1" dirty="0" smtClean="0">
                <a:effectLst/>
                <a:latin typeface="Arial"/>
                <a:ea typeface="ＭＳ 明朝"/>
                <a:cs typeface="Times New Roman"/>
              </a:rPr>
              <a:t>How can we do this most effectively</a:t>
            </a:r>
            <a:r>
              <a:rPr lang="en-US" sz="1200" dirty="0" smtClean="0">
                <a:effectLst/>
                <a:latin typeface="Arial"/>
                <a:ea typeface="ＭＳ 明朝"/>
                <a:cs typeface="Times New Roman"/>
              </a:rPr>
              <a:t>?” – we’ve been </a:t>
            </a:r>
            <a:r>
              <a:rPr lang="en-US" sz="1200" b="1" dirty="0" smtClean="0">
                <a:effectLst/>
                <a:latin typeface="Arial"/>
                <a:ea typeface="ＭＳ 明朝"/>
                <a:cs typeface="Times New Roman"/>
              </a:rPr>
              <a:t>wrestling with this for ten years</a:t>
            </a:r>
            <a:r>
              <a:rPr lang="en-US" sz="1200" dirty="0" smtClean="0">
                <a:effectLst/>
                <a:latin typeface="Arial"/>
                <a:ea typeface="ＭＳ 明朝"/>
                <a:cs typeface="Times New Roman"/>
              </a:rPr>
              <a:t>. Jeff Raikes (ex CEO of Gates Foundation) three-part breakdown:</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Charity</a:t>
            </a:r>
            <a:r>
              <a:rPr lang="en-US" sz="1200" dirty="0" smtClean="0">
                <a:effectLst/>
                <a:latin typeface="Arial"/>
                <a:ea typeface="ＭＳ 明朝"/>
                <a:cs typeface="Times New Roman"/>
              </a:rPr>
              <a:t>: Aids in the immediate </a:t>
            </a:r>
            <a:r>
              <a:rPr lang="en-US" sz="1200" b="1" dirty="0" smtClean="0">
                <a:effectLst/>
                <a:latin typeface="Arial"/>
                <a:ea typeface="ＭＳ 明朝"/>
                <a:cs typeface="Times New Roman"/>
              </a:rPr>
              <a:t>alleviation of human suffering</a:t>
            </a:r>
            <a:r>
              <a:rPr lang="en-US" sz="1200" dirty="0" smtClean="0">
                <a:effectLst/>
                <a:latin typeface="Arial"/>
                <a:ea typeface="ＭＳ 明朝"/>
                <a:cs typeface="Times New Roman"/>
              </a:rPr>
              <a:t>; especially crisis relief services &gt; critically important, historically the role of the church and foundations (e.g., CRS)</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Philanthropy</a:t>
            </a:r>
            <a:r>
              <a:rPr lang="en-US" sz="1200" dirty="0" smtClean="0">
                <a:effectLst/>
                <a:latin typeface="Arial"/>
                <a:ea typeface="ＭＳ 明朝"/>
                <a:cs typeface="Times New Roman"/>
              </a:rPr>
              <a:t>: Strategic, often systems-based approaches that develop </a:t>
            </a:r>
            <a:r>
              <a:rPr lang="en-US" sz="1200" b="1" dirty="0" smtClean="0">
                <a:effectLst/>
                <a:latin typeface="Arial"/>
                <a:ea typeface="ＭＳ 明朝"/>
                <a:cs typeface="Times New Roman"/>
              </a:rPr>
              <a:t>highly-effective, sustainable non-profits</a:t>
            </a:r>
            <a:r>
              <a:rPr lang="en-US" sz="1200" dirty="0" smtClean="0">
                <a:effectLst/>
                <a:latin typeface="Arial"/>
                <a:ea typeface="ＭＳ 明朝"/>
                <a:cs typeface="Times New Roman"/>
              </a:rPr>
              <a:t> (e.g., Catholic education and healthcare delivery systems like </a:t>
            </a:r>
            <a:r>
              <a:rPr lang="en-US" sz="1200" u="sng" dirty="0" smtClean="0">
                <a:solidFill>
                  <a:srgbClr val="0000FF"/>
                </a:solidFill>
                <a:effectLst/>
                <a:latin typeface="Arial"/>
                <a:ea typeface="ＭＳ 明朝"/>
                <a:cs typeface="Times New Roman"/>
                <a:hlinkClick r:id="rId3"/>
              </a:rPr>
              <a:t>Dignity Health</a:t>
            </a:r>
            <a:r>
              <a:rPr lang="en-US" sz="1200" dirty="0" smtClean="0">
                <a:effectLst/>
                <a:latin typeface="Arial"/>
                <a:ea typeface="ＭＳ 明朝"/>
                <a:cs typeface="Times New Roman"/>
              </a:rPr>
              <a:t> (new name of Catholic Healthcare West) in the US); often profits reinvested into social impact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Business/Investing</a:t>
            </a:r>
            <a:r>
              <a:rPr lang="en-US" sz="1200" dirty="0" smtClean="0">
                <a:effectLst/>
                <a:latin typeface="Arial"/>
                <a:ea typeface="ＭＳ 明朝"/>
                <a:cs typeface="Times New Roman"/>
              </a:rPr>
              <a:t>: Traditionally viewed as purely </a:t>
            </a:r>
            <a:r>
              <a:rPr lang="en-US" sz="1200" b="1" dirty="0" smtClean="0">
                <a:effectLst/>
                <a:latin typeface="Arial"/>
                <a:ea typeface="ＭＳ 明朝"/>
                <a:cs typeface="Times New Roman"/>
              </a:rPr>
              <a:t>profit-seeking, but has fundamentally lifted many out of poverty</a:t>
            </a:r>
            <a:r>
              <a:rPr lang="en-US" sz="1200" dirty="0" smtClean="0">
                <a:effectLst/>
                <a:latin typeface="Arial"/>
                <a:ea typeface="ＭＳ 明朝"/>
                <a:cs typeface="Times New Roman"/>
              </a:rPr>
              <a:t> (e.g., rise of middle class in China)</a:t>
            </a:r>
            <a:br>
              <a:rPr lang="en-US" sz="1200" dirty="0" smtClean="0">
                <a:effectLst/>
                <a:latin typeface="Arial"/>
                <a:ea typeface="ＭＳ 明朝"/>
                <a:cs typeface="Times New Roman"/>
              </a:rPr>
            </a:b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C. Based on Pierre’s experience at eBay and our reflections at Omidyar Network, we’ve </a:t>
            </a:r>
            <a:r>
              <a:rPr lang="en-US" sz="1200" b="1" dirty="0" smtClean="0">
                <a:effectLst/>
                <a:latin typeface="Arial"/>
                <a:ea typeface="ＭＳ 明朝"/>
                <a:cs typeface="Times New Roman"/>
              </a:rPr>
              <a:t>engaged deeply in the latter two</a:t>
            </a:r>
            <a:r>
              <a:rPr lang="en-US" sz="1200" dirty="0" smtClean="0">
                <a:effectLst/>
                <a:latin typeface="Arial"/>
                <a:ea typeface="ＭＳ 明朝"/>
                <a:cs typeface="Times New Roman"/>
              </a:rPr>
              <a:t>, embracing both </a:t>
            </a:r>
            <a:r>
              <a:rPr lang="en-US" sz="1200" b="1" dirty="0" smtClean="0">
                <a:effectLst/>
                <a:latin typeface="Arial"/>
                <a:ea typeface="ＭＳ 明朝"/>
                <a:cs typeface="Times New Roman"/>
              </a:rPr>
              <a:t>strategic grant-giving</a:t>
            </a:r>
            <a:r>
              <a:rPr lang="en-US" sz="1200" dirty="0" smtClean="0">
                <a:effectLst/>
                <a:latin typeface="Arial"/>
                <a:ea typeface="ＭＳ 明朝"/>
                <a:cs typeface="Times New Roman"/>
              </a:rPr>
              <a:t> and </a:t>
            </a:r>
            <a:r>
              <a:rPr lang="en-US" sz="1200" b="1" dirty="0" smtClean="0">
                <a:effectLst/>
                <a:latin typeface="Arial"/>
                <a:ea typeface="ＭＳ 明朝"/>
                <a:cs typeface="Times New Roman"/>
              </a:rPr>
              <a:t>market-based philanthropy</a:t>
            </a:r>
            <a:r>
              <a:rPr lang="en-US" sz="1200" dirty="0" smtClean="0">
                <a:effectLst/>
                <a:latin typeface="Arial"/>
                <a:ea typeface="ＭＳ 明朝"/>
                <a:cs typeface="Times New Roman"/>
              </a:rPr>
              <a:t> to best serve our values and maximize impact. Today we want to discuss a bit about our journey aligning </a:t>
            </a:r>
            <a:r>
              <a:rPr lang="en-US" sz="1200" b="1" dirty="0" smtClean="0">
                <a:effectLst/>
                <a:latin typeface="Arial"/>
                <a:ea typeface="ＭＳ 明朝"/>
                <a:cs typeface="Times New Roman"/>
              </a:rPr>
              <a:t>profit and purpose</a:t>
            </a:r>
            <a:r>
              <a:rPr lang="en-US" sz="1200" dirty="0" smtClean="0">
                <a:effectLst/>
                <a:latin typeface="Arial"/>
                <a:ea typeface="ＭＳ 明朝"/>
                <a:cs typeface="Times New Roman"/>
              </a:rPr>
              <a:t>.</a:t>
            </a:r>
            <a:endParaRPr lang="en-US" sz="1400" dirty="0" smtClean="0">
              <a:effectLst/>
              <a:latin typeface="Cambria"/>
              <a:ea typeface="ＭＳ 明朝"/>
              <a:cs typeface="Times New Roman"/>
            </a:endParaRPr>
          </a:p>
          <a:p>
            <a:endParaRPr lang="en-US"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2</a:t>
            </a:fld>
            <a:endParaRPr lang="en-US" dirty="0"/>
          </a:p>
        </p:txBody>
      </p:sp>
    </p:spTree>
    <p:extLst>
      <p:ext uri="{BB962C8B-B14F-4D97-AF65-F5344CB8AC3E}">
        <p14:creationId xmlns:p14="http://schemas.microsoft.com/office/powerpoint/2010/main" val="290333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Arial"/>
                <a:ea typeface="ＭＳ 明朝"/>
                <a:cs typeface="Times New Roman"/>
              </a:rPr>
              <a:t>A. When eBay went public in 1998, Pierre found himself </a:t>
            </a:r>
            <a:r>
              <a:rPr lang="en-US" sz="1200" b="1" dirty="0" smtClean="0">
                <a:effectLst/>
                <a:latin typeface="Arial"/>
                <a:ea typeface="ＭＳ 明朝"/>
                <a:cs typeface="Times New Roman"/>
              </a:rPr>
              <a:t>wealthy beyond what he ever expected</a:t>
            </a:r>
            <a:r>
              <a:rPr lang="en-US" sz="1200" dirty="0" smtClean="0">
                <a:effectLst/>
                <a:latin typeface="Arial"/>
                <a:ea typeface="ＭＳ 明朝"/>
                <a:cs typeface="Times New Roman"/>
              </a:rPr>
              <a:t>. Almost immediately he wondered, “How can I deploy this capital to the betterment of mankind?” He started with a traditional grant-based, philanthropic approach and set up a foundation, but very quickly became </a:t>
            </a:r>
            <a:r>
              <a:rPr lang="en-US" sz="1200" b="1" dirty="0" smtClean="0">
                <a:effectLst/>
                <a:latin typeface="Arial"/>
                <a:ea typeface="ＭＳ 明朝"/>
                <a:cs typeface="Times New Roman"/>
              </a:rPr>
              <a:t>frustrated with the limitations of this model</a:t>
            </a:r>
            <a:r>
              <a:rPr lang="en-US" sz="1200" dirty="0" smtClean="0">
                <a:effectLst/>
                <a:latin typeface="Arial"/>
                <a:ea typeface="ＭＳ 明朝"/>
                <a:cs typeface="Times New Roman"/>
              </a:rPr>
              <a:t>.</a:t>
            </a:r>
            <a:br>
              <a:rPr lang="en-US" sz="1200" dirty="0" smtClean="0">
                <a:effectLst/>
                <a:latin typeface="Arial"/>
                <a:ea typeface="ＭＳ 明朝"/>
                <a:cs typeface="Times New Roman"/>
              </a:rPr>
            </a:b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B. Constraints experienced in his early experience with OFF; foundations not built to take advantage of power of business and markets.</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tabLst>
                <a:tab pos="139700" algn="l"/>
                <a:tab pos="457200" algn="l"/>
              </a:tabLst>
            </a:pPr>
            <a:r>
              <a:rPr lang="en-US" sz="1200" u="sng" dirty="0" smtClean="0">
                <a:effectLst/>
                <a:latin typeface="Arial"/>
                <a:ea typeface="ＭＳ 明朝"/>
                <a:cs typeface="Times New Roman"/>
              </a:rPr>
              <a:t>eBay experience</a:t>
            </a:r>
            <a:r>
              <a:rPr lang="en-US" sz="1200" dirty="0" smtClean="0">
                <a:effectLst/>
                <a:latin typeface="Arial"/>
                <a:ea typeface="ＭＳ 明朝"/>
                <a:cs typeface="Times New Roman"/>
              </a:rPr>
              <a:t>: </a:t>
            </a:r>
            <a:r>
              <a:rPr lang="en-US" sz="1200" b="1" dirty="0" smtClean="0">
                <a:effectLst/>
                <a:latin typeface="Arial"/>
                <a:ea typeface="ＭＳ 明朝"/>
                <a:cs typeface="Times New Roman"/>
              </a:rPr>
              <a:t>more than a million jobs created</a:t>
            </a:r>
            <a:r>
              <a:rPr lang="en-US" sz="1200" dirty="0" smtClean="0">
                <a:effectLst/>
                <a:latin typeface="Arial"/>
                <a:ea typeface="ＭＳ 明朝"/>
                <a:cs typeface="Times New Roman"/>
              </a:rPr>
              <a:t>, many of which went to underserved.  Looked conversely at the nonprofit sector and saw how difficult it is to scale impact without sustainable revenue models.  Intuition was that in some cases the </a:t>
            </a:r>
            <a:r>
              <a:rPr lang="en-US" sz="1200" b="1" dirty="0" smtClean="0">
                <a:effectLst/>
                <a:latin typeface="Arial"/>
                <a:ea typeface="ＭＳ 明朝"/>
                <a:cs typeface="Times New Roman"/>
              </a:rPr>
              <a:t>power of the market could be tapped to really help scale solutions for the disadvantaged</a:t>
            </a:r>
            <a:r>
              <a:rPr lang="en-US" sz="1200" dirty="0" smtClean="0">
                <a:effectLst/>
                <a:latin typeface="Arial"/>
                <a:ea typeface="ＭＳ 明朝"/>
                <a:cs typeface="Times New Roman"/>
              </a:rPr>
              <a:t>. Pierre asked, “How can business principles intentionally be applied to social good and serve more people?”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tabLst>
                <a:tab pos="139700" algn="l"/>
                <a:tab pos="457200" algn="l"/>
              </a:tabLst>
            </a:pPr>
            <a:r>
              <a:rPr lang="en-US" sz="1200" dirty="0" smtClean="0">
                <a:effectLst/>
                <a:latin typeface="Arial"/>
                <a:ea typeface="ＭＳ 明朝"/>
                <a:cs typeface="Times New Roman"/>
              </a:rPr>
              <a:t>Philosophically something wrong with the idea that you should make money on the one hand and then "give back" on the other.  This is particularly true when we think of the structure of charitable foundations, and the idea that foundations are investing billions of dollars just to maximize profit so they can give away a small percentage of it each year.... rather than thinking about their responsibility to use all of the resources at their disposal to create the most impact in the word. </a:t>
            </a:r>
            <a:br>
              <a:rPr lang="en-US" sz="1200" dirty="0" smtClean="0">
                <a:effectLst/>
                <a:latin typeface="Arial"/>
                <a:ea typeface="ＭＳ 明朝"/>
                <a:cs typeface="Times New Roman"/>
              </a:rPr>
            </a:br>
            <a:endParaRPr lang="en-US" sz="1400" dirty="0" smtClean="0">
              <a:effectLst/>
              <a:latin typeface="Cambria"/>
              <a:ea typeface="ＭＳ 明朝"/>
              <a:cs typeface="Times New Roman"/>
            </a:endParaRPr>
          </a:p>
          <a:p>
            <a:pPr marL="0" marR="0">
              <a:spcBef>
                <a:spcPts val="0"/>
              </a:spcBef>
              <a:spcAft>
                <a:spcPts val="0"/>
              </a:spcAft>
              <a:tabLst>
                <a:tab pos="139700" algn="l"/>
                <a:tab pos="457200" algn="l"/>
              </a:tabLst>
            </a:pPr>
            <a:r>
              <a:rPr lang="en-US" sz="1200" dirty="0" smtClean="0">
                <a:effectLst/>
                <a:latin typeface="Arial"/>
                <a:ea typeface="ＭＳ 明朝"/>
                <a:cs typeface="Times New Roman"/>
              </a:rPr>
              <a:t>C. Transition to Omidyar Network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Pierre decided </a:t>
            </a:r>
            <a:r>
              <a:rPr lang="en-US" sz="1200" b="1" dirty="0" smtClean="0">
                <a:effectLst/>
                <a:latin typeface="Arial"/>
                <a:ea typeface="ＭＳ 明朝"/>
                <a:cs typeface="Times New Roman"/>
              </a:rPr>
              <a:t>not to be constrained by structure</a:t>
            </a:r>
            <a:r>
              <a:rPr lang="en-US" sz="1200" dirty="0" smtClean="0">
                <a:effectLst/>
                <a:latin typeface="Arial"/>
                <a:ea typeface="ＭＳ 明朝"/>
                <a:cs typeface="Times New Roman"/>
              </a:rPr>
              <a:t>, and redesigned a </a:t>
            </a:r>
            <a:r>
              <a:rPr lang="en-US" sz="1200" b="1" dirty="0" smtClean="0">
                <a:effectLst/>
                <a:latin typeface="Arial"/>
                <a:ea typeface="ＭＳ 明朝"/>
                <a:cs typeface="Times New Roman"/>
              </a:rPr>
              <a:t>hybrid entity to give flexibility</a:t>
            </a:r>
            <a:r>
              <a:rPr lang="en-US" sz="1200" dirty="0" smtClean="0">
                <a:effectLst/>
                <a:latin typeface="Arial"/>
                <a:ea typeface="ＭＳ 明朝"/>
                <a:cs typeface="Times New Roman"/>
              </a:rPr>
              <a:t> to do whatever fits the bill. Investment professionals hired to treat grant and investment dollars equally and decide which vehicle to use based on what would create the most impact. </a:t>
            </a:r>
            <a:endParaRPr lang="en-US" sz="1400" dirty="0" smtClean="0">
              <a:effectLst/>
              <a:latin typeface="Cambria"/>
              <a:ea typeface="ＭＳ 明朝"/>
              <a:cs typeface="Times New Roman"/>
            </a:endParaRPr>
          </a:p>
          <a:p>
            <a:pPr lvl="0"/>
            <a:endParaRPr lang="en-US" sz="1200" kern="1200" dirty="0" smtClean="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3</a:t>
            </a:fld>
            <a:endParaRPr lang="en-US" dirty="0"/>
          </a:p>
        </p:txBody>
      </p:sp>
    </p:spTree>
    <p:extLst>
      <p:ext uri="{BB962C8B-B14F-4D97-AF65-F5344CB8AC3E}">
        <p14:creationId xmlns:p14="http://schemas.microsoft.com/office/powerpoint/2010/main" val="209772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a:buChar char=""/>
            </a:pPr>
            <a:r>
              <a:rPr lang="en-US" sz="1200" dirty="0" smtClean="0">
                <a:effectLst/>
                <a:latin typeface="Arial"/>
                <a:ea typeface="ＭＳ 明朝"/>
                <a:cs typeface="Times New Roman"/>
              </a:rPr>
              <a:t>In the last </a:t>
            </a:r>
            <a:r>
              <a:rPr lang="en-US" sz="1200" b="1" dirty="0" smtClean="0">
                <a:effectLst/>
                <a:latin typeface="Arial"/>
                <a:ea typeface="ＭＳ 明朝"/>
                <a:cs typeface="Times New Roman"/>
              </a:rPr>
              <a:t>10 years</a:t>
            </a:r>
            <a:r>
              <a:rPr lang="en-US" sz="1200" dirty="0" smtClean="0">
                <a:effectLst/>
                <a:latin typeface="Arial"/>
                <a:ea typeface="ＭＳ 明朝"/>
                <a:cs typeface="Times New Roman"/>
              </a:rPr>
              <a:t>, we’ve committed </a:t>
            </a:r>
            <a:r>
              <a:rPr lang="en-US" sz="1200" b="1" dirty="0" smtClean="0">
                <a:effectLst/>
                <a:latin typeface="Arial"/>
                <a:ea typeface="ＭＳ 明朝"/>
                <a:cs typeface="Times New Roman"/>
              </a:rPr>
              <a:t>$688 million</a:t>
            </a:r>
            <a:r>
              <a:rPr lang="en-US" sz="1200" dirty="0" smtClean="0">
                <a:effectLst/>
                <a:latin typeface="Arial"/>
                <a:ea typeface="ＭＳ 明朝"/>
                <a:cs typeface="Times New Roman"/>
              </a:rPr>
              <a:t>, $314 million for-profit and $374 million nonprofit.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We have ~85 employees across five offices: Silicon Valley, Johannesburg, London, Mumbai, and Washington DC.</a:t>
            </a:r>
            <a:endParaRPr lang="en-US" sz="1400" dirty="0" smtClean="0">
              <a:effectLst/>
              <a:latin typeface="Cambria"/>
              <a:ea typeface="ＭＳ 明朝"/>
              <a:cs typeface="Times New Roman"/>
            </a:endParaRPr>
          </a:p>
          <a:p>
            <a:pPr lvl="0"/>
            <a:endParaRPr lang="en-US" sz="1200" kern="1200" dirty="0" smtClean="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4</a:t>
            </a:fld>
            <a:endParaRPr lang="en-US" dirty="0"/>
          </a:p>
        </p:txBody>
      </p:sp>
    </p:spTree>
    <p:extLst>
      <p:ext uri="{BB962C8B-B14F-4D97-AF65-F5344CB8AC3E}">
        <p14:creationId xmlns:p14="http://schemas.microsoft.com/office/powerpoint/2010/main" val="108892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a:buChar char=""/>
            </a:pPr>
            <a:r>
              <a:rPr lang="en-US" sz="1200" dirty="0" smtClean="0">
                <a:effectLst/>
                <a:latin typeface="Arial"/>
                <a:ea typeface="ＭＳ 明朝"/>
                <a:cs typeface="Times New Roman"/>
              </a:rPr>
              <a:t>We see strategic </a:t>
            </a:r>
            <a:r>
              <a:rPr lang="en-US" sz="1200" b="1" dirty="0" smtClean="0">
                <a:effectLst/>
                <a:latin typeface="Arial"/>
                <a:ea typeface="ＭＳ 明朝"/>
                <a:cs typeface="Times New Roman"/>
              </a:rPr>
              <a:t>grant-giving and market-based philanthropy as complimentary</a:t>
            </a:r>
            <a:r>
              <a:rPr lang="en-US" sz="1200" dirty="0" smtClean="0">
                <a:effectLst/>
                <a:latin typeface="Arial"/>
                <a:ea typeface="ＭＳ 明朝"/>
                <a:cs typeface="Times New Roman"/>
              </a:rPr>
              <a: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Grant-based philanthropy has had a tremendous positive impact on the world, in large part by overcoming fundamental </a:t>
            </a:r>
            <a:r>
              <a:rPr lang="en-US" sz="1200" b="1" dirty="0" smtClean="0">
                <a:effectLst/>
                <a:latin typeface="Arial"/>
                <a:ea typeface="ＭＳ 明朝"/>
                <a:cs typeface="Times New Roman"/>
              </a:rPr>
              <a:t>market failures</a:t>
            </a:r>
            <a:r>
              <a:rPr lang="en-US" sz="1200" dirty="0" smtClean="0">
                <a:effectLst/>
                <a:latin typeface="Arial"/>
                <a:ea typeface="ＭＳ 明朝"/>
                <a:cs typeface="Times New Roman"/>
              </a:rPr>
              <a:t> not addressed by government.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Grants are particularly useful in:</a:t>
            </a:r>
            <a:endParaRPr lang="en-US" sz="1400" dirty="0" smtClean="0">
              <a:effectLst/>
              <a:latin typeface="Cambria"/>
              <a:ea typeface="ＭＳ 明朝"/>
              <a:cs typeface="Times New Roman"/>
            </a:endParaRPr>
          </a:p>
          <a:p>
            <a:pPr marL="742950" marR="0" lvl="1" indent="-285750">
              <a:spcBef>
                <a:spcPts val="0"/>
              </a:spcBef>
              <a:spcAft>
                <a:spcPts val="0"/>
              </a:spcAft>
              <a:buFont typeface="Courier New"/>
              <a:buChar char="o"/>
            </a:pPr>
            <a:r>
              <a:rPr lang="en-US" sz="1200" dirty="0" smtClean="0">
                <a:effectLst/>
                <a:latin typeface="Arial"/>
                <a:ea typeface="ＭＳ 明朝"/>
                <a:cs typeface="Times New Roman"/>
              </a:rPr>
              <a:t>Providing </a:t>
            </a:r>
            <a:r>
              <a:rPr lang="en-US" sz="1200" b="1" dirty="0" smtClean="0">
                <a:effectLst/>
                <a:latin typeface="Arial"/>
                <a:ea typeface="ＭＳ 明朝"/>
                <a:cs typeface="Times New Roman"/>
              </a:rPr>
              <a:t>public goods</a:t>
            </a: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742950" marR="0" lvl="1" indent="-285750">
              <a:spcBef>
                <a:spcPts val="0"/>
              </a:spcBef>
              <a:spcAft>
                <a:spcPts val="0"/>
              </a:spcAft>
              <a:buFont typeface="Courier New"/>
              <a:buChar char="o"/>
            </a:pPr>
            <a:r>
              <a:rPr lang="en-US" sz="1200" dirty="0" smtClean="0">
                <a:effectLst/>
                <a:latin typeface="Arial"/>
                <a:ea typeface="ＭＳ 明朝"/>
                <a:cs typeface="Times New Roman"/>
              </a:rPr>
              <a:t>Helping disadvantaged populations;</a:t>
            </a:r>
            <a:endParaRPr lang="en-US" sz="1400" dirty="0" smtClean="0">
              <a:effectLst/>
              <a:latin typeface="Cambria"/>
              <a:ea typeface="ＭＳ 明朝"/>
              <a:cs typeface="Times New Roman"/>
            </a:endParaRPr>
          </a:p>
          <a:p>
            <a:pPr marL="742950" marR="0" lvl="1" indent="-285750">
              <a:spcBef>
                <a:spcPts val="0"/>
              </a:spcBef>
              <a:spcAft>
                <a:spcPts val="0"/>
              </a:spcAft>
              <a:buFont typeface="Courier New"/>
              <a:buChar char="o"/>
            </a:pPr>
            <a:r>
              <a:rPr lang="en-US" sz="1200" dirty="0" smtClean="0">
                <a:effectLst/>
                <a:latin typeface="Arial"/>
                <a:ea typeface="ＭＳ 明朝"/>
                <a:cs typeface="Times New Roman"/>
              </a:rPr>
              <a:t>And subsidizing the creation of goods and services that benefit society as well as the individual; that is, goods with large positive externalities.</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Grants also help </a:t>
            </a:r>
            <a:r>
              <a:rPr lang="en-US" sz="1200" b="1" dirty="0" smtClean="0">
                <a:effectLst/>
                <a:latin typeface="Arial"/>
                <a:ea typeface="ＭＳ 明朝"/>
                <a:cs typeface="Times New Roman"/>
              </a:rPr>
              <a:t>spur the creation of new markets</a:t>
            </a:r>
            <a:r>
              <a:rPr lang="en-US" sz="1200" dirty="0" smtClean="0">
                <a:effectLst/>
                <a:latin typeface="Arial"/>
                <a:ea typeface="ＭＳ 明朝"/>
                <a:cs typeface="Times New Roman"/>
              </a:rPr>
              <a:t> where an unattractive risk/reward profile discourages investment and can </a:t>
            </a:r>
            <a:r>
              <a:rPr lang="en-US" sz="1200" b="1" dirty="0" smtClean="0">
                <a:effectLst/>
                <a:latin typeface="Arial"/>
                <a:ea typeface="ＭＳ 明朝"/>
                <a:cs typeface="Times New Roman"/>
              </a:rPr>
              <a:t>help build infrastructure/create ecosystem</a:t>
            </a:r>
            <a:r>
              <a:rPr lang="en-US" sz="1200" dirty="0" smtClean="0">
                <a:effectLst/>
                <a:latin typeface="Arial"/>
                <a:ea typeface="ＭＳ 明朝"/>
                <a:cs typeface="Times New Roman"/>
              </a:rPr>
              <a: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Examples</a:t>
            </a:r>
            <a:r>
              <a:rPr lang="en-US" sz="1200" dirty="0" smtClean="0">
                <a:effectLst/>
                <a:latin typeface="Arial"/>
                <a:ea typeface="ＭＳ 明朝"/>
                <a:cs typeface="Times New Roman"/>
              </a:rPr>
              <a:t>: </a:t>
            </a:r>
            <a:r>
              <a:rPr lang="en-US" sz="1200" b="1" dirty="0" smtClean="0">
                <a:effectLst/>
                <a:latin typeface="Arial"/>
                <a:ea typeface="ＭＳ 明朝"/>
                <a:cs typeface="Times New Roman"/>
              </a:rPr>
              <a:t>BRAC</a:t>
            </a:r>
            <a:r>
              <a:rPr lang="en-US" sz="1200" dirty="0" smtClean="0">
                <a:effectLst/>
                <a:latin typeface="Arial"/>
                <a:ea typeface="ＭＳ 明朝"/>
                <a:cs typeface="Times New Roman"/>
              </a:rPr>
              <a:t> &gt; 135 million lives/year, $450m budget, 70-80% self-funded; NP and FP components; world’s largest NGO operating in some of world’s toughest locations</a:t>
            </a:r>
            <a:endParaRPr lang="en-US" sz="1400" dirty="0" smtClean="0">
              <a:effectLst/>
              <a:latin typeface="Cambria"/>
              <a:ea typeface="ＭＳ 明朝"/>
              <a:cs typeface="Times New Roman"/>
            </a:endParaRPr>
          </a:p>
          <a:p>
            <a:pPr lvl="0"/>
            <a:endParaRPr lang="en-US" sz="1400" kern="1200" dirty="0" smtClean="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5</a:t>
            </a:fld>
            <a:endParaRPr lang="en-US" dirty="0"/>
          </a:p>
        </p:txBody>
      </p:sp>
    </p:spTree>
    <p:extLst>
      <p:ext uri="{BB962C8B-B14F-4D97-AF65-F5344CB8AC3E}">
        <p14:creationId xmlns:p14="http://schemas.microsoft.com/office/powerpoint/2010/main" val="34529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a:buChar char=""/>
            </a:pPr>
            <a:r>
              <a:rPr lang="en-US" sz="1200" dirty="0" smtClean="0">
                <a:effectLst/>
                <a:latin typeface="Arial"/>
                <a:ea typeface="ＭＳ 明朝"/>
                <a:cs typeface="Times New Roman"/>
              </a:rPr>
              <a:t>Our for-profit investments can generate positive social impact by </a:t>
            </a:r>
            <a:r>
              <a:rPr lang="en-US" sz="1200" b="1" dirty="0" smtClean="0">
                <a:effectLst/>
                <a:latin typeface="Arial"/>
                <a:ea typeface="ＭＳ 明朝"/>
                <a:cs typeface="Times New Roman"/>
              </a:rPr>
              <a:t>leveraging the power of markets</a:t>
            </a:r>
            <a:r>
              <a:rPr lang="en-US" sz="1200" dirty="0" smtClean="0">
                <a:effectLst/>
                <a:latin typeface="Arial"/>
                <a:ea typeface="ＭＳ 明朝"/>
                <a:cs typeface="Times New Roman"/>
              </a:rPr>
              <a: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Not just because of the </a:t>
            </a:r>
            <a:r>
              <a:rPr lang="en-US" sz="1200" b="1" dirty="0" smtClean="0">
                <a:effectLst/>
                <a:latin typeface="Arial"/>
                <a:ea typeface="ＭＳ 明朝"/>
                <a:cs typeface="Times New Roman"/>
              </a:rPr>
              <a:t>jobs a business creates</a:t>
            </a:r>
            <a:r>
              <a:rPr lang="en-US" sz="1200" dirty="0" smtClean="0">
                <a:effectLst/>
                <a:latin typeface="Arial"/>
                <a:ea typeface="ＭＳ 明朝"/>
                <a:cs typeface="Times New Roman"/>
              </a:rPr>
              <a:t>, but also </a:t>
            </a:r>
            <a:r>
              <a:rPr lang="en-US" sz="1200" b="1" dirty="0" smtClean="0">
                <a:effectLst/>
                <a:latin typeface="Arial"/>
                <a:ea typeface="ＭＳ 明朝"/>
                <a:cs typeface="Times New Roman"/>
              </a:rPr>
              <a:t>because of profit</a:t>
            </a:r>
            <a:r>
              <a:rPr lang="en-US" sz="1200" dirty="0" smtClean="0">
                <a:effectLst/>
                <a:latin typeface="Arial"/>
                <a:ea typeface="ＭＳ 明朝"/>
                <a:cs typeface="Times New Roman"/>
              </a:rPr>
              <a:t>. As sustained profit represents a </a:t>
            </a:r>
            <a:r>
              <a:rPr lang="en-US" sz="1200" b="1" dirty="0" smtClean="0">
                <a:effectLst/>
                <a:latin typeface="Arial"/>
                <a:ea typeface="ＭＳ 明朝"/>
                <a:cs typeface="Times New Roman"/>
              </a:rPr>
              <a:t>solution that works</a:t>
            </a:r>
            <a:r>
              <a:rPr lang="en-US" sz="1200" dirty="0" smtClean="0">
                <a:effectLst/>
                <a:latin typeface="Arial"/>
                <a:ea typeface="ＭＳ 明朝"/>
                <a:cs typeface="Times New Roman"/>
              </a:rPr>
              <a:t>, a </a:t>
            </a:r>
            <a:r>
              <a:rPr lang="en-US" sz="1200" b="1" dirty="0" smtClean="0">
                <a:effectLst/>
                <a:latin typeface="Arial"/>
                <a:ea typeface="ＭＳ 明朝"/>
                <a:cs typeface="Times New Roman"/>
              </a:rPr>
              <a:t>business model that has been de-risked and is self-sustaining</a:t>
            </a:r>
            <a:r>
              <a:rPr lang="en-US" sz="1200" dirty="0" smtClean="0">
                <a:effectLst/>
                <a:latin typeface="Arial"/>
                <a:ea typeface="ＭＳ 明朝"/>
                <a:cs typeface="Times New Roman"/>
              </a:rPr>
              <a:t>, and a </a:t>
            </a:r>
            <a:r>
              <a:rPr lang="en-US" sz="1200" b="1" dirty="0" smtClean="0">
                <a:effectLst/>
                <a:latin typeface="Arial"/>
                <a:ea typeface="ＭＳ 明朝"/>
                <a:cs typeface="Times New Roman"/>
              </a:rPr>
              <a:t>customer who values the solution</a:t>
            </a: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Profit fuels </a:t>
            </a:r>
            <a:r>
              <a:rPr lang="en-US" sz="1200" b="1" dirty="0" smtClean="0">
                <a:effectLst/>
                <a:latin typeface="Arial"/>
                <a:ea typeface="ＭＳ 明朝"/>
                <a:cs typeface="Times New Roman"/>
              </a:rPr>
              <a:t>scale</a:t>
            </a:r>
            <a:r>
              <a:rPr lang="en-US" sz="1200" dirty="0" smtClean="0">
                <a:effectLst/>
                <a:latin typeface="Arial"/>
                <a:ea typeface="ＭＳ 明朝"/>
                <a:cs typeface="Times New Roman"/>
              </a:rPr>
              <a:t>. There are billions of people that need to be served. Sustainable models help organizations help themselves and become bigger and can touch more lives. Sustainable for-profit models also allow for </a:t>
            </a:r>
            <a:r>
              <a:rPr lang="en-US" sz="1200" b="1" dirty="0" smtClean="0">
                <a:effectLst/>
                <a:latin typeface="Arial"/>
                <a:ea typeface="ＭＳ 明朝"/>
                <a:cs typeface="Times New Roman"/>
              </a:rPr>
              <a:t>reinvesting in the mission</a:t>
            </a: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u="sng" dirty="0" smtClean="0">
                <a:effectLst/>
                <a:latin typeface="Arial"/>
                <a:ea typeface="ＭＳ 明朝"/>
                <a:cs typeface="Times New Roman"/>
              </a:rPr>
              <a:t>Example</a:t>
            </a:r>
            <a:r>
              <a:rPr lang="en-US" sz="1200" dirty="0" smtClean="0">
                <a:effectLst/>
                <a:latin typeface="Arial"/>
                <a:ea typeface="ＭＳ 明朝"/>
                <a:cs typeface="Times New Roman"/>
              </a:rPr>
              <a:t>: </a:t>
            </a:r>
            <a:r>
              <a:rPr lang="en-US" sz="1200" b="1" dirty="0" err="1" smtClean="0">
                <a:effectLst/>
                <a:latin typeface="Arial"/>
                <a:ea typeface="ＭＳ 明朝"/>
                <a:cs typeface="Times New Roman"/>
              </a:rPr>
              <a:t>d.Light</a:t>
            </a:r>
            <a:r>
              <a:rPr lang="en-US" sz="1200" dirty="0" smtClean="0">
                <a:effectLst/>
                <a:latin typeface="Arial"/>
                <a:ea typeface="ＭＳ 明朝"/>
                <a:cs typeface="Times New Roman"/>
              </a:rPr>
              <a:t> &gt; Amazing solar lantern company, serves over 40 countries. Started just six years ago, now shipping/selling over 500,000 units per month, providing over 34 million people with a safe, affordable and clean light source so children can do their homework and entrepreneurs can “burn the midnight oil.” </a:t>
            </a:r>
            <a:r>
              <a:rPr lang="en-US" sz="1200" b="1" dirty="0" smtClean="0">
                <a:effectLst/>
                <a:latin typeface="Arial"/>
                <a:ea typeface="ＭＳ 明朝"/>
                <a:cs typeface="Times New Roman"/>
              </a:rPr>
              <a:t>Early stage risk capital opened up a new model with outsized impact that could scale through revenue</a:t>
            </a:r>
            <a:r>
              <a:rPr lang="en-US" sz="1200" dirty="0" smtClean="0">
                <a:effectLst/>
                <a:latin typeface="Arial"/>
                <a:ea typeface="ＭＳ 明朝"/>
                <a:cs typeface="Times New Roman"/>
              </a:rPr>
              <a:t>.</a:t>
            </a:r>
            <a:endParaRPr lang="en-US" sz="1400" dirty="0" smtClean="0">
              <a:effectLst/>
              <a:latin typeface="Cambria"/>
              <a:ea typeface="ＭＳ 明朝"/>
              <a:cs typeface="Times New Roman"/>
            </a:endParaRPr>
          </a:p>
          <a:p>
            <a:endParaRPr lang="en-US" sz="1200" dirty="0" smtClean="0">
              <a:effectLst/>
              <a:latin typeface="Arial"/>
              <a:ea typeface="ＭＳ 明朝"/>
            </a:endParaRPr>
          </a:p>
          <a:p>
            <a:r>
              <a:rPr lang="en-US" sz="1200" dirty="0" smtClean="0">
                <a:effectLst/>
                <a:latin typeface="Arial"/>
                <a:ea typeface="ＭＳ 明朝"/>
              </a:rPr>
              <a:t>NOTE: BRIDGE ACADEMIES EXAMPLE BELOW AS ALTERNATIVE</a:t>
            </a:r>
          </a:p>
          <a:p>
            <a:endParaRPr lang="en-US" sz="1200" b="1" dirty="0" smtClean="0">
              <a:effectLst/>
              <a:latin typeface="Arial"/>
              <a:ea typeface="ＭＳ 明朝"/>
            </a:endParaRPr>
          </a:p>
          <a:p>
            <a:r>
              <a:rPr lang="en-US" sz="1200" b="1" i="1" kern="1200" dirty="0" smtClean="0">
                <a:solidFill>
                  <a:schemeClr val="tx1"/>
                </a:solidFill>
                <a:effectLst/>
                <a:latin typeface="+mn-lt"/>
                <a:ea typeface="ＭＳ Ｐゴシック" charset="0"/>
                <a:cs typeface="ＭＳ Ｐゴシック" charset="0"/>
              </a:rPr>
              <a:t>Bridge Academies as secondary FP example </a:t>
            </a:r>
            <a:endParaRPr lang="en-US" sz="1400" kern="1200" dirty="0" smtClean="0">
              <a:solidFill>
                <a:schemeClr val="tx1"/>
              </a:solidFill>
              <a:effectLst/>
              <a:latin typeface="+mn-lt"/>
              <a:ea typeface="ＭＳ Ｐゴシック" charset="0"/>
              <a:cs typeface="ＭＳ Ｐゴシック" charset="0"/>
            </a:endParaRPr>
          </a:p>
          <a:p>
            <a:pPr lvl="1"/>
            <a:r>
              <a:rPr lang="en-US" sz="1200" kern="1200" dirty="0" smtClean="0">
                <a:solidFill>
                  <a:schemeClr val="tx1"/>
                </a:solidFill>
                <a:effectLst/>
                <a:latin typeface="+mn-lt"/>
                <a:ea typeface="ＭＳ Ｐゴシック" charset="0"/>
                <a:cs typeface="+mn-cs"/>
              </a:rPr>
              <a:t>ON investee, Bridge International Academies is a highly scalable school-in-a-box model in Kenya offering high-quality education at an affordable price of $5/month (on average). </a:t>
            </a:r>
            <a:endParaRPr lang="en-US" sz="14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200+ academies in Kenya, more than 95,000 pupils enrolled.</a:t>
            </a:r>
            <a:endParaRPr lang="en-US" sz="14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Outperform government schools as the largest chain on the African continent, attracting capital from Silicon Valley venture firms like </a:t>
            </a:r>
            <a:r>
              <a:rPr lang="en-US" sz="1200" kern="1200" dirty="0" err="1" smtClean="0">
                <a:solidFill>
                  <a:schemeClr val="tx1"/>
                </a:solidFill>
                <a:effectLst/>
                <a:latin typeface="+mn-lt"/>
                <a:ea typeface="ＭＳ Ｐゴシック" charset="0"/>
                <a:cs typeface="+mn-cs"/>
              </a:rPr>
              <a:t>Khosla</a:t>
            </a:r>
            <a:r>
              <a:rPr lang="en-US" sz="1200" kern="1200" dirty="0" smtClean="0">
                <a:solidFill>
                  <a:schemeClr val="tx1"/>
                </a:solidFill>
                <a:effectLst/>
                <a:latin typeface="+mn-lt"/>
                <a:ea typeface="ＭＳ Ｐゴシック" charset="0"/>
                <a:cs typeface="+mn-cs"/>
              </a:rPr>
              <a:t> and NEA.</a:t>
            </a:r>
            <a:endParaRPr lang="en-US" sz="1400" kern="1200" dirty="0" smtClean="0">
              <a:solidFill>
                <a:schemeClr val="tx1"/>
              </a:solidFill>
              <a:effectLst/>
              <a:latin typeface="+mn-lt"/>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6</a:t>
            </a:fld>
            <a:endParaRPr lang="en-US" dirty="0"/>
          </a:p>
        </p:txBody>
      </p:sp>
    </p:spTree>
    <p:extLst>
      <p:ext uri="{BB962C8B-B14F-4D97-AF65-F5344CB8AC3E}">
        <p14:creationId xmlns:p14="http://schemas.microsoft.com/office/powerpoint/2010/main" val="34529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Arial"/>
                <a:ea typeface="ＭＳ 明朝"/>
                <a:cs typeface="Times New Roman"/>
              </a:rPr>
              <a:t>A. We recognize there is an inherent </a:t>
            </a:r>
            <a:r>
              <a:rPr lang="en-US" sz="1200" b="1" dirty="0" smtClean="0">
                <a:effectLst/>
                <a:latin typeface="Arial"/>
                <a:ea typeface="ＭＳ 明朝"/>
                <a:cs typeface="Times New Roman"/>
              </a:rPr>
              <a:t>tension between profit and impact</a:t>
            </a:r>
            <a:r>
              <a:rPr lang="en-US" sz="1200" dirty="0" smtClean="0">
                <a:effectLst/>
                <a:latin typeface="Arial"/>
                <a:ea typeface="ＭＳ 明朝"/>
                <a:cs typeface="Times New Roman"/>
              </a:rPr>
              <a:t>—we wrestle with those questions every day. How do we ensure that mission drives our work, and not short-term profit?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For those who approach impact investing with the core intention of maximizing impact, there is often </a:t>
            </a:r>
            <a:r>
              <a:rPr lang="en-US" sz="1200" b="1" dirty="0" smtClean="0">
                <a:effectLst/>
                <a:latin typeface="Arial"/>
                <a:ea typeface="ＭＳ 明朝"/>
                <a:cs typeface="Times New Roman"/>
              </a:rPr>
              <a:t>confusion about whether there is a tradeoff between social impact and financial return</a:t>
            </a: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effectLst/>
                <a:latin typeface="Arial"/>
                <a:ea typeface="ＭＳ 明朝"/>
                <a:cs typeface="Times New Roman"/>
              </a:rPr>
              <a:t>Some think only those businesses with healthy revenues will be able to scale and have the most impact; others are conversely worried that these businesses may not be really going after the hardest social problems or may be profiting off the poor. </a:t>
            </a:r>
            <a:br>
              <a:rPr lang="en-US" sz="1200" dirty="0" smtClean="0">
                <a:effectLst/>
                <a:latin typeface="Arial"/>
                <a:ea typeface="ＭＳ 明朝"/>
                <a:cs typeface="Times New Roman"/>
              </a:rPr>
            </a:b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B. We feel strongly it's important to </a:t>
            </a:r>
            <a:r>
              <a:rPr lang="en-US" sz="1200" b="1" dirty="0" smtClean="0">
                <a:effectLst/>
                <a:latin typeface="Arial"/>
                <a:ea typeface="ＭＳ 明朝"/>
                <a:cs typeface="Times New Roman"/>
              </a:rPr>
              <a:t>avoid ideology</a:t>
            </a:r>
            <a:r>
              <a:rPr lang="en-US" sz="1200" dirty="0" smtClean="0">
                <a:effectLst/>
                <a:latin typeface="Arial"/>
                <a:ea typeface="ＭＳ 明朝"/>
                <a:cs typeface="Times New Roman"/>
              </a:rPr>
              <a:t> here and instead look pragmatically on a case-by-case basis by asking the question - </a:t>
            </a:r>
            <a:r>
              <a:rPr lang="en-US" sz="1200" b="1" dirty="0" smtClean="0">
                <a:effectLst/>
                <a:latin typeface="Arial"/>
                <a:ea typeface="ＭＳ 明朝"/>
                <a:cs typeface="Times New Roman"/>
              </a:rPr>
              <a:t>what type of investment will maximize impact</a:t>
            </a:r>
            <a:r>
              <a:rPr lang="en-US" sz="1200" dirty="0" smtClean="0">
                <a:effectLst/>
                <a:latin typeface="Arial"/>
                <a:ea typeface="ＭＳ 明朝"/>
                <a:cs typeface="Times New Roman"/>
              </a:rPr>
              <a:t>? In general, we find there are often win-win situations where there is a direct correlation between impact and healthy revenues - (revert to examples in slide before).</a:t>
            </a:r>
            <a:endParaRPr lang="en-US" sz="1400" dirty="0" smtClean="0">
              <a:effectLst/>
              <a:latin typeface="Cambria"/>
              <a:ea typeface="ＭＳ 明朝"/>
              <a:cs typeface="Times New Roman"/>
            </a:endParaRPr>
          </a:p>
          <a:p>
            <a:pPr marL="914400" marR="0">
              <a:spcBef>
                <a:spcPts val="0"/>
              </a:spcBef>
              <a:spcAft>
                <a:spcPts val="0"/>
              </a:spcAft>
            </a:pPr>
            <a:r>
              <a:rPr lang="en-US" sz="1200" dirty="0" smtClean="0">
                <a:effectLst/>
                <a:latin typeface="Arial"/>
                <a:ea typeface="ＭＳ 明朝"/>
                <a:cs typeface="Times New Roman"/>
              </a:rPr>
              <a:t> </a:t>
            </a:r>
            <a:endParaRPr lang="en-US" sz="1400" dirty="0" smtClean="0">
              <a:effectLst/>
              <a:latin typeface="Cambria"/>
              <a:ea typeface="ＭＳ 明朝"/>
              <a:cs typeface="Times New Roman"/>
            </a:endParaRPr>
          </a:p>
          <a:p>
            <a:pPr marL="0" marR="0">
              <a:spcBef>
                <a:spcPts val="0"/>
              </a:spcBef>
              <a:spcAft>
                <a:spcPts val="0"/>
              </a:spcAft>
            </a:pPr>
            <a:r>
              <a:rPr lang="en-US" sz="1200" dirty="0" smtClean="0">
                <a:effectLst/>
                <a:latin typeface="Arial"/>
                <a:ea typeface="ＭＳ 明朝"/>
                <a:cs typeface="Times New Roman"/>
              </a:rPr>
              <a:t>C.  At ON we've developed a model that allows us to invest in whatever form would best guarantee impact in any given instance; but we are still in </a:t>
            </a:r>
            <a:r>
              <a:rPr lang="en-US" sz="1200" b="1" dirty="0" smtClean="0">
                <a:effectLst/>
                <a:latin typeface="Arial"/>
                <a:ea typeface="ＭＳ 明朝"/>
                <a:cs typeface="Times New Roman"/>
              </a:rPr>
              <a:t>exploration mode</a:t>
            </a:r>
            <a:r>
              <a:rPr lang="en-US" sz="1200" dirty="0" smtClean="0">
                <a:effectLst/>
                <a:latin typeface="Arial"/>
                <a:ea typeface="ＭＳ 明朝"/>
                <a:cs typeface="Times New Roman"/>
              </a:rPr>
              <a:t> and learning a lot along the way.</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smtClean="0">
                <a:solidFill>
                  <a:srgbClr val="386EFF"/>
                </a:solidFill>
                <a:effectLst/>
                <a:latin typeface="Arial"/>
                <a:ea typeface="ＭＳ 明朝"/>
                <a:cs typeface="Times New Roman"/>
                <a:hlinkClick r:id="rId3"/>
              </a:rPr>
              <a:t>Change.org</a:t>
            </a:r>
            <a:r>
              <a:rPr lang="en-US" sz="1200" dirty="0" smtClean="0">
                <a:effectLst/>
                <a:latin typeface="Arial"/>
                <a:ea typeface="ＭＳ 明朝"/>
                <a:cs typeface="Times New Roman"/>
              </a:rPr>
              <a:t> - equity but with special provisions and alternative to traditional exit</a:t>
            </a:r>
            <a:endParaRPr lang="en-US" sz="1400" dirty="0" smtClean="0">
              <a:effectLst/>
              <a:latin typeface="Cambria"/>
              <a:ea typeface="ＭＳ 明朝"/>
              <a:cs typeface="Times New Roman"/>
            </a:endParaRPr>
          </a:p>
          <a:p>
            <a:pPr marL="342900" marR="0" lvl="0" indent="-342900">
              <a:spcBef>
                <a:spcPts val="0"/>
              </a:spcBef>
              <a:spcAft>
                <a:spcPts val="0"/>
              </a:spcAft>
              <a:buFont typeface="Symbol"/>
              <a:buChar char=""/>
            </a:pPr>
            <a:r>
              <a:rPr lang="en-US" sz="1200" dirty="0" err="1" smtClean="0">
                <a:effectLst/>
                <a:latin typeface="Arial"/>
                <a:ea typeface="ＭＳ 明朝"/>
              </a:rPr>
              <a:t>iMerit</a:t>
            </a:r>
            <a:r>
              <a:rPr lang="en-US" sz="1200" dirty="0" smtClean="0">
                <a:effectLst/>
                <a:latin typeface="Arial"/>
                <a:ea typeface="ＭＳ 明朝"/>
              </a:rPr>
              <a:t> - hybrid investment - part grant, part investment    </a:t>
            </a:r>
            <a:r>
              <a:rPr lang="en-US" dirty="0" smtClean="0">
                <a:effectLst/>
              </a:rPr>
              <a:t> </a:t>
            </a:r>
            <a:endParaRPr lang="en-US" sz="1200" kern="1200" dirty="0" smtClean="0">
              <a:solidFill>
                <a:schemeClr val="tx1"/>
              </a:solidFill>
              <a:effectLst/>
              <a:latin typeface="+mn-lt"/>
              <a:ea typeface="ＭＳ Ｐゴシック" charset="0"/>
              <a:cs typeface="ＭＳ Ｐゴシック" charset="0"/>
            </a:endParaRPr>
          </a:p>
          <a:p>
            <a:endParaRPr lang="en-US" b="1" dirty="0"/>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7</a:t>
            </a:fld>
            <a:endParaRPr lang="en-US" dirty="0"/>
          </a:p>
        </p:txBody>
      </p:sp>
    </p:spTree>
    <p:extLst>
      <p:ext uri="{BB962C8B-B14F-4D97-AF65-F5344CB8AC3E}">
        <p14:creationId xmlns:p14="http://schemas.microsoft.com/office/powerpoint/2010/main" val="85820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and questions</a:t>
            </a:r>
            <a:endParaRPr lang="en-US" dirty="0"/>
          </a:p>
        </p:txBody>
      </p:sp>
      <p:sp>
        <p:nvSpPr>
          <p:cNvPr id="4" name="Slide Number Placeholder 3"/>
          <p:cNvSpPr>
            <a:spLocks noGrp="1"/>
          </p:cNvSpPr>
          <p:nvPr>
            <p:ph type="sldNum" sz="quarter" idx="10"/>
          </p:nvPr>
        </p:nvSpPr>
        <p:spPr/>
        <p:txBody>
          <a:bodyPr/>
          <a:lstStyle/>
          <a:p>
            <a:pPr>
              <a:defRPr/>
            </a:pPr>
            <a:fld id="{DB86F899-0E68-6A41-A67F-F4F59425BF75}" type="slidenum">
              <a:rPr lang="en-US" smtClean="0"/>
              <a:pPr>
                <a:defRPr/>
              </a:pPr>
              <a:t>8</a:t>
            </a:fld>
            <a:endParaRPr lang="en-US" dirty="0"/>
          </a:p>
        </p:txBody>
      </p:sp>
    </p:spTree>
    <p:extLst>
      <p:ext uri="{BB962C8B-B14F-4D97-AF65-F5344CB8AC3E}">
        <p14:creationId xmlns:p14="http://schemas.microsoft.com/office/powerpoint/2010/main" val="90151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399"/>
            <a:ext cx="8229600" cy="594360"/>
          </a:xfrm>
        </p:spPr>
        <p:txBody>
          <a:bodyPr>
            <a:noAutofit/>
          </a:bodyPr>
          <a:lstStyle>
            <a:lvl1pPr algn="l">
              <a:defRPr sz="21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14400" y="969047"/>
            <a:ext cx="7772400" cy="5233678"/>
          </a:xfrm>
        </p:spPr>
        <p:txBody>
          <a:bodyPr>
            <a:noAutofit/>
          </a:bodyPr>
          <a:lstStyle>
            <a:lvl1pPr marL="0" indent="0">
              <a:lnSpc>
                <a:spcPct val="100000"/>
              </a:lnSpc>
              <a:buFontTx/>
              <a:buNone/>
              <a:defRPr sz="1500"/>
            </a:lvl1pPr>
            <a:lvl2pPr marL="177800" indent="-171450">
              <a:lnSpc>
                <a:spcPct val="100000"/>
              </a:lnSpc>
              <a:buFont typeface="Arial"/>
              <a:buChar char="•"/>
              <a:defRPr sz="1500"/>
            </a:lvl2pPr>
            <a:lvl3pPr marL="446088" indent="-228600">
              <a:lnSpc>
                <a:spcPct val="100000"/>
              </a:lnSpc>
              <a:buFont typeface="Lucida Grande"/>
              <a:buChar char="−"/>
              <a:defRPr lang="en-US" sz="1500" b="0" i="0" kern="1200" dirty="0" smtClean="0">
                <a:solidFill>
                  <a:schemeClr val="tx1"/>
                </a:solidFill>
                <a:latin typeface="Helvetica Neue"/>
                <a:ea typeface="+mn-ea"/>
                <a:cs typeface="Helvetica Neue"/>
              </a:defRPr>
            </a:lvl3pPr>
            <a:lvl4pPr marL="628650" indent="-171450">
              <a:lnSpc>
                <a:spcPct val="100000"/>
              </a:lnSpc>
              <a:buFont typeface="Arial"/>
              <a:buChar char="•"/>
              <a:defRPr lang="en-US" sz="1400" b="0" i="0" kern="1200" dirty="0" smtClean="0">
                <a:solidFill>
                  <a:schemeClr val="tx1"/>
                </a:solidFill>
                <a:latin typeface="Helvetica Neue"/>
                <a:ea typeface="+mn-ea"/>
                <a:cs typeface="Helvetica Neue"/>
              </a:defRPr>
            </a:lvl4pPr>
            <a:lvl5pPr marL="793750" indent="-165100" defTabSz="566738">
              <a:lnSpc>
                <a:spcPct val="100000"/>
              </a:lnSpc>
              <a:defRPr lang="en-US" sz="1200" kern="1200" dirty="0">
                <a:solidFill>
                  <a:schemeClr val="tx1"/>
                </a:solidFill>
                <a:latin typeface="Helvetica Neue"/>
                <a:ea typeface="ＭＳ Ｐゴシック" charset="0"/>
                <a:cs typeface="Helvetica Neu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1"/>
          </p:nvPr>
        </p:nvSpPr>
        <p:spPr/>
        <p:txBody>
          <a:bodyPr/>
          <a:lstStyle>
            <a:lvl1pPr>
              <a:defRPr sz="900"/>
            </a:lvl1pPr>
          </a:lstStyle>
          <a:p>
            <a:pPr>
              <a:defRPr/>
            </a:pPr>
            <a:fld id="{429A6BB3-3778-5C4F-B0E9-FCD003E9110E}" type="slidenum">
              <a:rPr lang="en-US"/>
              <a:pPr>
                <a:defRPr/>
              </a:pPr>
              <a:t>‹#›</a:t>
            </a:fld>
            <a:endParaRPr lang="en-US" dirty="0"/>
          </a:p>
        </p:txBody>
      </p:sp>
    </p:spTree>
    <p:extLst>
      <p:ext uri="{BB962C8B-B14F-4D97-AF65-F5344CB8AC3E}">
        <p14:creationId xmlns:p14="http://schemas.microsoft.com/office/powerpoint/2010/main" val="30619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84387"/>
            <a:ext cx="7772400" cy="1289226"/>
          </a:xfrm>
          <a:prstGeom prst="rect">
            <a:avLst/>
          </a:prstGeom>
          <a:ln>
            <a:noFill/>
          </a:ln>
        </p:spPr>
        <p:txBody>
          <a:bodyPr anchor="ctr">
            <a:noAutofit/>
          </a:bodyPr>
          <a:lstStyle>
            <a:lvl1pPr marL="0" marR="0" indent="0" algn="ctr" defTabSz="457200" rtl="0" eaLnBrk="0" fontAlgn="base" latinLnBrk="0" hangingPunct="0">
              <a:lnSpc>
                <a:spcPct val="100000"/>
              </a:lnSpc>
              <a:spcBef>
                <a:spcPct val="0"/>
              </a:spcBef>
              <a:spcAft>
                <a:spcPct val="0"/>
              </a:spcAft>
              <a:buClrTx/>
              <a:buSzTx/>
              <a:buFontTx/>
              <a:buNone/>
              <a:tabLst/>
              <a:defRPr sz="3600">
                <a:solidFill>
                  <a:srgbClr val="FFFFFF"/>
                </a:solidFill>
                <a:effectLst>
                  <a:outerShdw blurRad="50800" dist="38100" dir="2700000" algn="tl" rotWithShape="0">
                    <a:srgbClr val="000000">
                      <a:alpha val="43000"/>
                    </a:srgbClr>
                  </a:outerShdw>
                </a:effectLst>
              </a:defRPr>
            </a:lvl1pPr>
          </a:lstStyle>
          <a:p>
            <a:pPr eaLnBrk="1" hangingPunct="1"/>
            <a:endParaRPr lang="en-US" dirty="0"/>
          </a:p>
        </p:txBody>
      </p:sp>
      <p:pic>
        <p:nvPicPr>
          <p:cNvPr id="5" name="Picture 4" descr="ON_Logo_Horizontal_SPOT_Ol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074" y="6074400"/>
            <a:ext cx="2778794" cy="274320"/>
          </a:xfrm>
          <a:prstGeom prst="rect">
            <a:avLst/>
          </a:prstGeom>
          <a:effectLst>
            <a:outerShdw blurRad="50800" dist="38100" dir="2700000" algn="tl" rotWithShape="0">
              <a:prstClr val="black">
                <a:alpha val="40000"/>
              </a:prstClr>
            </a:outerShdw>
          </a:effectLst>
        </p:spPr>
      </p:pic>
      <p:pic>
        <p:nvPicPr>
          <p:cNvPr id="6" name="Picture 3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63005" y="5838619"/>
            <a:ext cx="2562853" cy="7688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76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0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79"/>
            <a:ext cx="7772400" cy="1463695"/>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92257"/>
            <a:ext cx="6400800" cy="1752600"/>
          </a:xfrm>
          <a:prstGeom prst="rect">
            <a:avLst/>
          </a:prstGeom>
          <a:noFill/>
          <a:ln>
            <a:noFill/>
          </a:ln>
        </p:spPr>
        <p:txBody>
          <a:bodyPr vert="horz" wrap="square" lIns="91440" tIns="45720" rIns="91440" bIns="45720" numCol="1" anchor="t" anchorCtr="0" compatLnSpc="1">
            <a:prstTxWarp prst="textNoShape">
              <a:avLst/>
            </a:prstTxWarp>
            <a:normAutofit/>
          </a:bodyPr>
          <a:lstStyle>
            <a:lvl1pPr>
              <a:defRPr lang="en-US" sz="1600" dirty="0">
                <a:solidFill>
                  <a:srgbClr val="F3EA3C"/>
                </a:solidFill>
                <a:effectLst>
                  <a:outerShdw blurRad="50800" dist="38100" dir="2700000" algn="tl" rotWithShape="0">
                    <a:prstClr val="black">
                      <a:alpha val="40000"/>
                    </a:prstClr>
                  </a:outerShdw>
                </a:effectLst>
              </a:defRPr>
            </a:lvl1pPr>
          </a:lstStyle>
          <a:p>
            <a:pPr marL="0" lvl="0" indent="0">
              <a:buNone/>
            </a:pPr>
            <a:r>
              <a:rPr lang="en-US" dirty="0" smtClean="0"/>
              <a:t>Click to edit Master subtitle style</a:t>
            </a:r>
            <a:endParaRPr lang="en-US" dirty="0"/>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36114" y="381000"/>
            <a:ext cx="2150686" cy="3275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9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0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79"/>
            <a:ext cx="7772400" cy="1463695"/>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92257"/>
            <a:ext cx="6400800" cy="1752600"/>
          </a:xfrm>
          <a:prstGeom prst="rect">
            <a:avLst/>
          </a:prstGeom>
          <a:noFill/>
          <a:ln>
            <a:noFill/>
          </a:ln>
        </p:spPr>
        <p:txBody>
          <a:bodyPr vert="horz" wrap="square" lIns="91440" tIns="45720" rIns="91440" bIns="45720" numCol="1" anchor="t" anchorCtr="0" compatLnSpc="1">
            <a:prstTxWarp prst="textNoShape">
              <a:avLst/>
            </a:prstTxWarp>
            <a:normAutofit/>
          </a:bodyPr>
          <a:lstStyle>
            <a:lvl1pPr>
              <a:defRPr lang="en-US" sz="1600" dirty="0">
                <a:solidFill>
                  <a:srgbClr val="F3EA3C"/>
                </a:solidFill>
                <a:effectLst>
                  <a:outerShdw blurRad="50800" dist="38100" dir="2700000" algn="tl" rotWithShape="0">
                    <a:prstClr val="black">
                      <a:alpha val="40000"/>
                    </a:prstClr>
                  </a:outerShdw>
                </a:effectLst>
              </a:defRPr>
            </a:lvl1pPr>
          </a:lstStyle>
          <a:p>
            <a:pPr marL="0" lvl="0" indent="0">
              <a:buNone/>
            </a:pPr>
            <a:r>
              <a:rPr lang="en-US" dirty="0" smtClean="0"/>
              <a:t>Click to edit Master subtitle style</a:t>
            </a:r>
            <a:endParaRPr lang="en-US" dirty="0"/>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36114" y="381000"/>
            <a:ext cx="2150686" cy="3275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2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_0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79"/>
            <a:ext cx="7772400" cy="1463695"/>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92257"/>
            <a:ext cx="6400800" cy="1752600"/>
          </a:xfrm>
          <a:prstGeom prst="rect">
            <a:avLst/>
          </a:prstGeom>
          <a:noFill/>
          <a:ln>
            <a:noFill/>
          </a:ln>
        </p:spPr>
        <p:txBody>
          <a:bodyPr vert="horz" wrap="square" lIns="91440" tIns="45720" rIns="91440" bIns="45720" numCol="1" anchor="t" anchorCtr="0" compatLnSpc="1">
            <a:prstTxWarp prst="textNoShape">
              <a:avLst/>
            </a:prstTxWarp>
            <a:normAutofit/>
          </a:bodyPr>
          <a:lstStyle>
            <a:lvl1pPr>
              <a:defRPr lang="en-US" sz="1600" dirty="0">
                <a:solidFill>
                  <a:srgbClr val="F3EA3C"/>
                </a:solidFill>
                <a:effectLst>
                  <a:outerShdw blurRad="50800" dist="38100" dir="2700000" algn="tl" rotWithShape="0">
                    <a:prstClr val="black">
                      <a:alpha val="40000"/>
                    </a:prstClr>
                  </a:outerShdw>
                </a:effectLst>
              </a:defRPr>
            </a:lvl1pPr>
          </a:lstStyle>
          <a:p>
            <a:pPr marL="0" lvl="0" indent="0">
              <a:buNone/>
            </a:pPr>
            <a:r>
              <a:rPr lang="en-US" dirty="0" smtClean="0"/>
              <a:t>Click to edit Master subtitle style</a:t>
            </a:r>
            <a:endParaRPr lang="en-US" dirty="0"/>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36114" y="381000"/>
            <a:ext cx="2150686" cy="3275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5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738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5274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1054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626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971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5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811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978408"/>
            <a:ext cx="3603722" cy="5085797"/>
          </a:xfrm>
        </p:spPr>
        <p:txBody>
          <a:bodyPr/>
          <a:lstStyle>
            <a:lvl1pPr marL="0" indent="0">
              <a:defRPr sz="1500"/>
            </a:lvl1pPr>
            <a:lvl2pPr>
              <a:defRPr sz="1500"/>
            </a:lvl2pPr>
            <a:lvl3pPr>
              <a:defRPr sz="15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39" y="978408"/>
            <a:ext cx="3603722" cy="5085797"/>
          </a:xfrm>
        </p:spPr>
        <p:txBody>
          <a:bodyPr/>
          <a:lstStyle>
            <a:lvl1pPr marL="0" indent="0">
              <a:defRPr sz="1500"/>
            </a:lvl1pPr>
            <a:lvl2pPr>
              <a:defRPr sz="1500"/>
            </a:lvl2pPr>
            <a:lvl3pPr>
              <a:defRPr sz="15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FC1B0AA-A4EC-9A42-80F5-C75862C53D7E}" type="slidenum">
              <a:rPr lang="en-US"/>
              <a:pPr>
                <a:defRPr/>
              </a:pPr>
              <a:t>‹#›</a:t>
            </a:fld>
            <a:endParaRPr lang="en-US" dirty="0"/>
          </a:p>
        </p:txBody>
      </p:sp>
    </p:spTree>
    <p:extLst>
      <p:ext uri="{BB962C8B-B14F-4D97-AF65-F5344CB8AC3E}">
        <p14:creationId xmlns:p14="http://schemas.microsoft.com/office/powerpoint/2010/main" val="387577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9499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977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9864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4350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0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6799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2" name="Title 1"/>
          <p:cNvSpPr>
            <a:spLocks noGrp="1"/>
          </p:cNvSpPr>
          <p:nvPr>
            <p:ph type="ctrTitle"/>
          </p:nvPr>
        </p:nvSpPr>
        <p:spPr>
          <a:xfrm>
            <a:off x="457200" y="1038982"/>
            <a:ext cx="7772400" cy="1463692"/>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84092"/>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0441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d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685800" y="2784387"/>
            <a:ext cx="7772400" cy="1289227"/>
          </a:xfrm>
          <a:prstGeom prst="rect">
            <a:avLst/>
          </a:prstGeom>
          <a:ln>
            <a:noFill/>
          </a:ln>
        </p:spPr>
        <p:txBody>
          <a:bodyPr anchor="ctr">
            <a:noAutofit/>
          </a:bodyPr>
          <a:lstStyle>
            <a:lvl1pPr marL="0" marR="0" indent="0" algn="ctr" defTabSz="457200" rtl="0" eaLnBrk="0" fontAlgn="base" latinLnBrk="0" hangingPunct="0">
              <a:lnSpc>
                <a:spcPct val="100000"/>
              </a:lnSpc>
              <a:spcBef>
                <a:spcPct val="0"/>
              </a:spcBef>
              <a:spcAft>
                <a:spcPct val="0"/>
              </a:spcAft>
              <a:buClrTx/>
              <a:buSzTx/>
              <a:buFontTx/>
              <a:buNone/>
              <a:tabLst/>
              <a:defRPr lang="en-US" sz="3600" kern="1200">
                <a:solidFill>
                  <a:srgbClr val="FFFFFF"/>
                </a:solidFill>
                <a:effectLst>
                  <a:outerShdw blurRad="50800" dist="38100" dir="2700000" algn="tl" rotWithShape="0">
                    <a:srgbClr val="000000">
                      <a:alpha val="43000"/>
                    </a:srgbClr>
                  </a:outerShdw>
                </a:effectLst>
                <a:latin typeface="Helvetica Neue Medium"/>
                <a:ea typeface="ＭＳ Ｐゴシック" charset="0"/>
                <a:cs typeface="Helvetica Neue Medium"/>
              </a:defRPr>
            </a:lvl1pPr>
            <a:lvl2pPr algn="l" defTabSz="457200" rtl="0" eaLnBrk="0" fontAlgn="base" hangingPunct="0">
              <a:spcBef>
                <a:spcPct val="0"/>
              </a:spcBef>
              <a:spcAft>
                <a:spcPct val="0"/>
              </a:spcAft>
              <a:defRPr>
                <a:solidFill>
                  <a:schemeClr val="accent1"/>
                </a:solidFill>
                <a:latin typeface="Helvetica Neue Medium" charset="0"/>
                <a:ea typeface="ＭＳ Ｐゴシック" charset="0"/>
              </a:defRPr>
            </a:lvl2pPr>
            <a:lvl3pPr algn="l" defTabSz="457200" rtl="0" eaLnBrk="0" fontAlgn="base" hangingPunct="0">
              <a:spcBef>
                <a:spcPct val="0"/>
              </a:spcBef>
              <a:spcAft>
                <a:spcPct val="0"/>
              </a:spcAft>
              <a:defRPr>
                <a:solidFill>
                  <a:schemeClr val="accent1"/>
                </a:solidFill>
                <a:latin typeface="Helvetica Neue Medium" charset="0"/>
                <a:ea typeface="ＭＳ Ｐゴシック" charset="0"/>
              </a:defRPr>
            </a:lvl3pPr>
            <a:lvl4pPr algn="l" defTabSz="457200" rtl="0" eaLnBrk="0" fontAlgn="base" hangingPunct="0">
              <a:spcBef>
                <a:spcPct val="0"/>
              </a:spcBef>
              <a:spcAft>
                <a:spcPct val="0"/>
              </a:spcAft>
              <a:defRPr>
                <a:solidFill>
                  <a:schemeClr val="accent1"/>
                </a:solidFill>
                <a:latin typeface="Helvetica Neue Medium" charset="0"/>
                <a:ea typeface="ＭＳ Ｐゴシック" charset="0"/>
              </a:defRPr>
            </a:lvl4pPr>
            <a:lvl5pPr algn="l" defTabSz="457200" rtl="0" eaLnBrk="0" fontAlgn="base" hangingPunct="0">
              <a:spcBef>
                <a:spcPct val="0"/>
              </a:spcBef>
              <a:spcAft>
                <a:spcPct val="0"/>
              </a:spcAft>
              <a:defRPr>
                <a:solidFill>
                  <a:schemeClr val="accent1"/>
                </a:solidFill>
                <a:latin typeface="Helvetica Neue Medium" charset="0"/>
                <a:ea typeface="ＭＳ Ｐゴシック" charset="0"/>
              </a:defRPr>
            </a:lvl5pPr>
            <a:lvl6pPr marL="457200" algn="l" defTabSz="457200" rtl="0" fontAlgn="base">
              <a:spcBef>
                <a:spcPct val="0"/>
              </a:spcBef>
              <a:spcAft>
                <a:spcPct val="0"/>
              </a:spcAft>
              <a:defRPr>
                <a:solidFill>
                  <a:schemeClr val="accent1"/>
                </a:solidFill>
                <a:latin typeface="Helvetica Neue Medium" charset="0"/>
                <a:ea typeface="ＭＳ Ｐゴシック" charset="0"/>
              </a:defRPr>
            </a:lvl6pPr>
            <a:lvl7pPr marL="914400" algn="l" defTabSz="457200" rtl="0" fontAlgn="base">
              <a:spcBef>
                <a:spcPct val="0"/>
              </a:spcBef>
              <a:spcAft>
                <a:spcPct val="0"/>
              </a:spcAft>
              <a:defRPr>
                <a:solidFill>
                  <a:schemeClr val="accent1"/>
                </a:solidFill>
                <a:latin typeface="Helvetica Neue Medium" charset="0"/>
                <a:ea typeface="ＭＳ Ｐゴシック" charset="0"/>
              </a:defRPr>
            </a:lvl7pPr>
            <a:lvl8pPr marL="1371600" algn="l" defTabSz="457200" rtl="0" fontAlgn="base">
              <a:spcBef>
                <a:spcPct val="0"/>
              </a:spcBef>
              <a:spcAft>
                <a:spcPct val="0"/>
              </a:spcAft>
              <a:defRPr>
                <a:solidFill>
                  <a:schemeClr val="accent1"/>
                </a:solidFill>
                <a:latin typeface="Helvetica Neue Medium" charset="0"/>
                <a:ea typeface="ＭＳ Ｐゴシック" charset="0"/>
              </a:defRPr>
            </a:lvl8pPr>
            <a:lvl9pPr marL="1828800" algn="l" defTabSz="457200" rtl="0" fontAlgn="base">
              <a:spcBef>
                <a:spcPct val="0"/>
              </a:spcBef>
              <a:spcAft>
                <a:spcPct val="0"/>
              </a:spcAft>
              <a:defRPr>
                <a:solidFill>
                  <a:schemeClr val="accent1"/>
                </a:solidFill>
                <a:latin typeface="Helvetica Neue Medium" charset="0"/>
                <a:ea typeface="ＭＳ Ｐゴシック" charset="0"/>
              </a:defRPr>
            </a:lvl9pPr>
          </a:lstStyle>
          <a:p>
            <a:pPr eaLnBrk="1" hangingPunct="1"/>
            <a:r>
              <a:rPr dirty="0" smtClean="0"/>
              <a:t>Thank You</a:t>
            </a:r>
            <a:endParaRPr dirty="0"/>
          </a:p>
        </p:txBody>
      </p:sp>
      <p:sp>
        <p:nvSpPr>
          <p:cNvPr id="2" name="Title 1"/>
          <p:cNvSpPr>
            <a:spLocks noGrp="1"/>
          </p:cNvSpPr>
          <p:nvPr>
            <p:ph type="ctrTitle" hasCustomPrompt="1"/>
          </p:nvPr>
        </p:nvSpPr>
        <p:spPr>
          <a:xfrm>
            <a:off x="685800" y="2784387"/>
            <a:ext cx="7772400" cy="1289227"/>
          </a:xfrm>
          <a:prstGeom prst="rect">
            <a:avLst/>
          </a:prstGeom>
          <a:ln>
            <a:noFill/>
          </a:ln>
        </p:spPr>
        <p:txBody>
          <a:bodyPr anchor="ctr">
            <a:noAutofit/>
          </a:bodyPr>
          <a:lstStyle>
            <a:lvl1pPr marL="0" marR="0" indent="0" algn="ctr" defTabSz="457200" rtl="0" eaLnBrk="0" fontAlgn="base" latinLnBrk="0" hangingPunct="0">
              <a:lnSpc>
                <a:spcPct val="100000"/>
              </a:lnSpc>
              <a:spcBef>
                <a:spcPct val="0"/>
              </a:spcBef>
              <a:spcAft>
                <a:spcPct val="0"/>
              </a:spcAft>
              <a:buClrTx/>
              <a:buSzTx/>
              <a:buFontTx/>
              <a:buNone/>
              <a:tabLst/>
              <a:defRPr sz="3600">
                <a:solidFill>
                  <a:srgbClr val="FFFFFF"/>
                </a:solidFill>
                <a:effectLst/>
              </a:defRPr>
            </a:lvl1pPr>
          </a:lstStyle>
          <a:p>
            <a:pPr eaLnBrk="1" hangingPunct="1"/>
            <a:r>
              <a:rPr lang="en-US" dirty="0" smtClean="0"/>
              <a:t>Thank You</a:t>
            </a:r>
            <a:endParaRPr lang="en-US" dirty="0"/>
          </a:p>
        </p:txBody>
      </p:sp>
      <p:pic>
        <p:nvPicPr>
          <p:cNvPr id="6" name="Picture 5" descr="ON_Logo_Horizontal_SPOT_Ol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074" y="6074400"/>
            <a:ext cx="2778794" cy="274320"/>
          </a:xfrm>
          <a:prstGeom prst="rect">
            <a:avLst/>
          </a:prstGeom>
          <a:effectLst>
            <a:outerShdw blurRad="50800" dist="38100" dir="2700000" algn="tl" rotWithShape="0">
              <a:prstClr val="black">
                <a:alpha val="40000"/>
              </a:prstClr>
            </a:outerShdw>
          </a:effectLst>
        </p:spPr>
      </p:pic>
      <p:pic>
        <p:nvPicPr>
          <p:cNvPr id="9" name="Picture 3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63005" y="5838619"/>
            <a:ext cx="2562853" cy="7688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18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5DD405E1-D367-5042-AF8C-BB278EC80AF3}" type="slidenum">
              <a:rPr lang="en-US"/>
              <a:pPr>
                <a:defRPr/>
              </a:pPr>
              <a:t>‹#›</a:t>
            </a:fld>
            <a:endParaRPr lang="en-US" dirty="0"/>
          </a:p>
        </p:txBody>
      </p:sp>
    </p:spTree>
    <p:extLst>
      <p:ext uri="{BB962C8B-B14F-4D97-AF65-F5344CB8AC3E}">
        <p14:creationId xmlns:p14="http://schemas.microsoft.com/office/powerpoint/2010/main" val="32158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5A23C3A1-9E92-5247-BFB9-7470C59887BE}" type="slidenum">
              <a:rPr lang="en-US"/>
              <a:pPr>
                <a:defRPr/>
              </a:pPr>
              <a:t>‹#›</a:t>
            </a:fld>
            <a:endParaRPr lang="en-US" dirty="0"/>
          </a:p>
        </p:txBody>
      </p:sp>
    </p:spTree>
    <p:extLst>
      <p:ext uri="{BB962C8B-B14F-4D97-AF65-F5344CB8AC3E}">
        <p14:creationId xmlns:p14="http://schemas.microsoft.com/office/powerpoint/2010/main" val="258406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65399"/>
            <a:ext cx="8229600" cy="594360"/>
          </a:xfrm>
        </p:spPr>
        <p:txBody>
          <a:bodyPr>
            <a:noAutofit/>
          </a:bodyPr>
          <a:lstStyle>
            <a:lvl1pPr algn="l">
              <a:defRPr sz="21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142296" y="969047"/>
            <a:ext cx="5544504" cy="5233678"/>
          </a:xfrm>
        </p:spPr>
        <p:txBody>
          <a:bodyPr>
            <a:noAutofit/>
          </a:bodyPr>
          <a:lstStyle>
            <a:lvl1pPr marL="0" indent="0">
              <a:lnSpc>
                <a:spcPct val="100000"/>
              </a:lnSpc>
              <a:spcBef>
                <a:spcPts val="1200"/>
              </a:spcBef>
              <a:buFontTx/>
              <a:buNone/>
              <a:defRPr sz="1500" cap="none">
                <a:solidFill>
                  <a:schemeClr val="tx2"/>
                </a:solidFill>
              </a:defRPr>
            </a:lvl1pPr>
            <a:lvl2pPr marL="0" indent="0">
              <a:lnSpc>
                <a:spcPct val="100000"/>
              </a:lnSpc>
              <a:spcBef>
                <a:spcPts val="1200"/>
              </a:spcBef>
              <a:buFont typeface="Arial"/>
              <a:buNone/>
              <a:defRPr sz="1100"/>
            </a:lvl2pPr>
            <a:lvl3pPr marL="179388" indent="-179388" defTabSz="1319213">
              <a:lnSpc>
                <a:spcPct val="100000"/>
              </a:lnSpc>
              <a:buFont typeface="Arial"/>
              <a:buChar char="•"/>
              <a:defRPr lang="en-US" sz="1100" b="0" i="0" kern="1200" dirty="0" smtClean="0">
                <a:solidFill>
                  <a:schemeClr val="tx1"/>
                </a:solidFill>
                <a:latin typeface="Helvetica Neue"/>
                <a:ea typeface="+mn-ea"/>
                <a:cs typeface="Helvetica Neue"/>
              </a:defRPr>
            </a:lvl3pPr>
            <a:lvl4pPr marL="400050" indent="-171450" defTabSz="406400">
              <a:lnSpc>
                <a:spcPct val="100000"/>
              </a:lnSpc>
              <a:buFont typeface="Lucida Grande"/>
              <a:buChar char="­"/>
              <a:tabLst/>
              <a:defRPr lang="en-US" sz="1100" b="0" i="0" kern="1200" dirty="0" smtClean="0">
                <a:solidFill>
                  <a:schemeClr val="tx1"/>
                </a:solidFill>
                <a:latin typeface="Helvetica Neue"/>
                <a:ea typeface="+mn-ea"/>
                <a:cs typeface="Helvetica Neue"/>
              </a:defRPr>
            </a:lvl4pPr>
            <a:lvl5pPr marL="565150" indent="-165100" defTabSz="566738">
              <a:lnSpc>
                <a:spcPct val="100000"/>
              </a:lnSpc>
              <a:defRPr lang="en-US" sz="1100" b="0" i="0" kern="1200" dirty="0" smtClean="0">
                <a:solidFill>
                  <a:schemeClr val="tx1"/>
                </a:solidFill>
                <a:latin typeface="Helvetica Neue"/>
                <a:ea typeface="+mn-ea"/>
                <a:cs typeface="Helvetica Neu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1"/>
          </p:nvPr>
        </p:nvSpPr>
        <p:spPr/>
        <p:txBody>
          <a:bodyPr/>
          <a:lstStyle>
            <a:lvl1pPr>
              <a:defRPr sz="900"/>
            </a:lvl1pPr>
          </a:lstStyle>
          <a:p>
            <a:pPr>
              <a:defRPr/>
            </a:pPr>
            <a:fld id="{429A6BB3-3778-5C4F-B0E9-FCD003E9110E}" type="slidenum">
              <a:rPr lang="en-US"/>
              <a:pPr>
                <a:defRPr/>
              </a:pPr>
              <a:t>‹#›</a:t>
            </a:fld>
            <a:endParaRPr lang="en-US" dirty="0"/>
          </a:p>
        </p:txBody>
      </p:sp>
      <p:sp>
        <p:nvSpPr>
          <p:cNvPr id="5" name="Picture Placeholder 4"/>
          <p:cNvSpPr>
            <a:spLocks noGrp="1"/>
          </p:cNvSpPr>
          <p:nvPr>
            <p:ph type="pic" sz="quarter" idx="12"/>
          </p:nvPr>
        </p:nvSpPr>
        <p:spPr>
          <a:xfrm>
            <a:off x="457200" y="969048"/>
            <a:ext cx="2424596" cy="2205576"/>
          </a:xfrm>
        </p:spPr>
        <p:txBody>
          <a:bodyPr/>
          <a:lstStyle>
            <a:lvl1pPr marL="0" indent="0">
              <a:defRPr/>
            </a:lvl1pPr>
          </a:lstStyle>
          <a:p>
            <a:r>
              <a:rPr lang="en-US" dirty="0" smtClean="0"/>
              <a:t>Click icon to add picture</a:t>
            </a:r>
            <a:endParaRPr lang="en-US" dirty="0"/>
          </a:p>
        </p:txBody>
      </p:sp>
    </p:spTree>
    <p:extLst>
      <p:ext uri="{BB962C8B-B14F-4D97-AF65-F5344CB8AC3E}">
        <p14:creationId xmlns:p14="http://schemas.microsoft.com/office/powerpoint/2010/main" val="36979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5" descr="herringbone.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786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3"/>
          </p:nvPr>
        </p:nvSpPr>
        <p:spPr>
          <a:xfrm>
            <a:off x="457200" y="1371600"/>
            <a:ext cx="8229600" cy="304800"/>
          </a:xfrm>
          <a:prstGeom prst="rect">
            <a:avLst/>
          </a:prstGeom>
        </p:spPr>
        <p:txBody>
          <a:bodyPr lIns="0" tIns="0" rIns="0" bIns="0"/>
          <a:lstStyle>
            <a:lvl1pPr marL="0" indent="0">
              <a:defRPr sz="1500" b="1" i="0" baseline="0">
                <a:solidFill>
                  <a:srgbClr val="4C4C4C"/>
                </a:solidFill>
                <a:latin typeface="Arial"/>
                <a:cs typeface="Arial"/>
              </a:defRPr>
            </a:lvl1pPr>
            <a:lvl2pPr>
              <a:defRPr sz="1500">
                <a:solidFill>
                  <a:schemeClr val="bg1"/>
                </a:solidFill>
              </a:defRPr>
            </a:lvl2pPr>
            <a:lvl3pPr>
              <a:buNone/>
              <a:defRPr sz="1500">
                <a:solidFill>
                  <a:schemeClr val="bg1"/>
                </a:solidFill>
              </a:defRPr>
            </a:lvl3pPr>
            <a:lvl4pPr>
              <a:buNone/>
              <a:defRPr sz="1500"/>
            </a:lvl4pPr>
            <a:lvl5pPr>
              <a:buNone/>
              <a:defRPr sz="1500"/>
            </a:lvl5pPr>
          </a:lstStyle>
          <a:p>
            <a:pPr lvl="0"/>
            <a:r>
              <a:rPr lang="en-US" smtClean="0"/>
              <a:t>Click to edit Master text styles</a:t>
            </a:r>
          </a:p>
        </p:txBody>
      </p:sp>
      <p:sp>
        <p:nvSpPr>
          <p:cNvPr id="14" name="Content Placeholder 2"/>
          <p:cNvSpPr>
            <a:spLocks noGrp="1"/>
          </p:cNvSpPr>
          <p:nvPr>
            <p:ph idx="15"/>
          </p:nvPr>
        </p:nvSpPr>
        <p:spPr>
          <a:xfrm>
            <a:off x="4572000" y="533400"/>
            <a:ext cx="4114800" cy="304800"/>
          </a:xfrm>
          <a:prstGeom prst="rect">
            <a:avLst/>
          </a:prstGeom>
        </p:spPr>
        <p:txBody>
          <a:bodyPr lIns="0" tIns="0" rIns="0" bIns="0"/>
          <a:lstStyle>
            <a:lvl1pPr marL="119063" indent="-119063" algn="r">
              <a:buFontTx/>
              <a:buNone/>
              <a:defRPr sz="1500" b="0" i="0" baseline="0">
                <a:solidFill>
                  <a:srgbClr val="4C4C4C"/>
                </a:solidFill>
                <a:latin typeface="Arial"/>
                <a:cs typeface="Arial"/>
              </a:defRPr>
            </a:lvl1pPr>
            <a:lvl2pPr>
              <a:defRPr sz="1500">
                <a:solidFill>
                  <a:srgbClr val="4C4C4C"/>
                </a:solidFill>
              </a:defRPr>
            </a:lvl2pPr>
            <a:lvl3pPr>
              <a:buNone/>
              <a:defRPr sz="1500">
                <a:solidFill>
                  <a:schemeClr val="bg1"/>
                </a:solidFill>
              </a:defRPr>
            </a:lvl3pPr>
            <a:lvl4pPr>
              <a:buNone/>
              <a:defRPr sz="1500"/>
            </a:lvl4pPr>
            <a:lvl5pPr>
              <a:buNone/>
              <a:defRPr sz="1500"/>
            </a:lvl5pPr>
          </a:lstStyle>
          <a:p>
            <a:pPr lvl="0"/>
            <a:r>
              <a:rPr lang="en-US" smtClean="0"/>
              <a:t>Click to edit Master text styles</a:t>
            </a:r>
          </a:p>
        </p:txBody>
      </p:sp>
      <p:sp>
        <p:nvSpPr>
          <p:cNvPr id="12" name="Content Placeholder 2"/>
          <p:cNvSpPr>
            <a:spLocks noGrp="1"/>
          </p:cNvSpPr>
          <p:nvPr>
            <p:ph idx="1"/>
          </p:nvPr>
        </p:nvSpPr>
        <p:spPr>
          <a:xfrm>
            <a:off x="457200" y="1676400"/>
            <a:ext cx="8229600" cy="4449763"/>
          </a:xfrm>
          <a:prstGeom prst="rect">
            <a:avLst/>
          </a:prstGeom>
        </p:spPr>
        <p:txBody>
          <a:bodyPr wrap="square" lIns="0" tIns="0" rIns="0" bIns="0"/>
          <a:lstStyle>
            <a:lvl1pPr marL="117475" indent="-117475" algn="l">
              <a:lnSpc>
                <a:spcPct val="150000"/>
              </a:lnSpc>
              <a:buFont typeface="Arial"/>
              <a:buChar char="•"/>
              <a:tabLst/>
              <a:defRPr sz="1500" b="0" i="0">
                <a:latin typeface="Arial"/>
                <a:cs typeface="Arial"/>
              </a:defRPr>
            </a:lvl1pPr>
            <a:lvl2pPr marL="742950" indent="-115888">
              <a:lnSpc>
                <a:spcPct val="150000"/>
              </a:lnSpc>
              <a:buFont typeface="Arial"/>
              <a:buChar char="•"/>
              <a:defRPr sz="1500" b="0" i="0">
                <a:latin typeface="Arial"/>
                <a:cs typeface="Arial"/>
              </a:defRPr>
            </a:lvl2pPr>
            <a:lvl3pPr marL="1143000" indent="-109538">
              <a:lnSpc>
                <a:spcPct val="150000"/>
              </a:lnSpc>
              <a:buFont typeface="Arial"/>
              <a:buChar char="•"/>
              <a:defRPr sz="1500" b="0" i="0">
                <a:latin typeface="Arial"/>
                <a:cs typeface="Arial"/>
              </a:defRPr>
            </a:lvl3pPr>
            <a:lvl4pPr marL="1600200" indent="-109538">
              <a:lnSpc>
                <a:spcPct val="150000"/>
              </a:lnSpc>
              <a:buFont typeface="Arial"/>
              <a:buChar char="•"/>
              <a:defRPr sz="1500" b="0" i="0">
                <a:latin typeface="Arial"/>
                <a:cs typeface="Arial"/>
              </a:defRPr>
            </a:lvl4pPr>
            <a:lvl5pPr marL="2057400" indent="-109538">
              <a:lnSpc>
                <a:spcPct val="150000"/>
              </a:lnSpc>
              <a:buFont typeface="Arial"/>
              <a:buChar char="•"/>
              <a:defRPr sz="1500" b="0" i="0" baseline="0">
                <a:latin typeface="Arial"/>
                <a:cs typeface="Arial"/>
              </a:defRPr>
            </a:lvl5pPr>
          </a:lstStyle>
          <a:p>
            <a:pPr lvl="0"/>
            <a:r>
              <a:rPr lang="en-US" dirty="0" smtClean="0"/>
              <a:t>Click to edit Master text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6" name="Slide Number Placeholder 5"/>
          <p:cNvSpPr>
            <a:spLocks noGrp="1"/>
          </p:cNvSpPr>
          <p:nvPr>
            <p:ph type="sldNum" sz="quarter" idx="16"/>
          </p:nvPr>
        </p:nvSpPr>
        <p:spPr/>
        <p:txBody>
          <a:bodyPr/>
          <a:lstStyle>
            <a:lvl1pPr>
              <a:defRPr/>
            </a:lvl1pPr>
          </a:lstStyle>
          <a:p>
            <a:fld id="{DB14BFFB-F0DF-1C43-A174-E05D87A397A2}" type="slidenum">
              <a:rPr lang="en-US"/>
              <a:pPr/>
              <a:t>‹#›</a:t>
            </a:fld>
            <a:endParaRPr lang="en-US"/>
          </a:p>
        </p:txBody>
      </p:sp>
    </p:spTree>
    <p:extLst>
      <p:ext uri="{BB962C8B-B14F-4D97-AF65-F5344CB8AC3E}">
        <p14:creationId xmlns:p14="http://schemas.microsoft.com/office/powerpoint/2010/main" val="202793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6" name="Picture 5" descr="herringbone.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81800"/>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p:cNvSpPr>
            <a:spLocks noGrp="1"/>
          </p:cNvSpPr>
          <p:nvPr>
            <p:ph idx="18"/>
          </p:nvPr>
        </p:nvSpPr>
        <p:spPr>
          <a:xfrm>
            <a:off x="4572000" y="533400"/>
            <a:ext cx="4114800" cy="304800"/>
          </a:xfrm>
          <a:prstGeom prst="rect">
            <a:avLst/>
          </a:prstGeom>
        </p:spPr>
        <p:txBody>
          <a:bodyPr lIns="0" tIns="0" rIns="0" bIns="0"/>
          <a:lstStyle>
            <a:lvl1pPr marL="119063" indent="-119063" algn="r">
              <a:buFontTx/>
              <a:buNone/>
              <a:defRPr sz="1500" b="0" i="0" baseline="0">
                <a:solidFill>
                  <a:srgbClr val="4C4C4C"/>
                </a:solidFill>
                <a:latin typeface="Arial"/>
                <a:cs typeface="Arial"/>
              </a:defRPr>
            </a:lvl1pPr>
            <a:lvl2pPr>
              <a:defRPr sz="1500">
                <a:solidFill>
                  <a:srgbClr val="4C4C4C"/>
                </a:solidFill>
              </a:defRPr>
            </a:lvl2pPr>
            <a:lvl3pPr>
              <a:buNone/>
              <a:defRPr sz="1500">
                <a:solidFill>
                  <a:schemeClr val="bg1"/>
                </a:solidFill>
              </a:defRPr>
            </a:lvl3pPr>
            <a:lvl4pPr>
              <a:buNone/>
              <a:defRPr sz="1500"/>
            </a:lvl4pPr>
            <a:lvl5pPr>
              <a:buNone/>
              <a:defRPr sz="1500"/>
            </a:lvl5pPr>
          </a:lstStyle>
          <a:p>
            <a:pPr lvl="0"/>
            <a:r>
              <a:rPr lang="en-US" smtClean="0"/>
              <a:t>Click to edit Master text styles</a:t>
            </a:r>
          </a:p>
        </p:txBody>
      </p:sp>
      <p:sp>
        <p:nvSpPr>
          <p:cNvPr id="10" name="Content Placeholder 2"/>
          <p:cNvSpPr>
            <a:spLocks noGrp="1"/>
          </p:cNvSpPr>
          <p:nvPr>
            <p:ph idx="19"/>
          </p:nvPr>
        </p:nvSpPr>
        <p:spPr>
          <a:xfrm>
            <a:off x="4648200" y="1371600"/>
            <a:ext cx="4038600" cy="304800"/>
          </a:xfrm>
          <a:prstGeom prst="rect">
            <a:avLst/>
          </a:prstGeom>
        </p:spPr>
        <p:txBody>
          <a:bodyPr lIns="0" tIns="0" rIns="0" bIns="0"/>
          <a:lstStyle>
            <a:lvl1pPr marL="0" indent="0">
              <a:defRPr sz="1500" b="1" i="0" baseline="0">
                <a:solidFill>
                  <a:srgbClr val="4C4C4C"/>
                </a:solidFill>
                <a:latin typeface="Arial"/>
                <a:cs typeface="Arial"/>
              </a:defRPr>
            </a:lvl1pPr>
            <a:lvl2pPr>
              <a:defRPr sz="1500">
                <a:solidFill>
                  <a:schemeClr val="bg1"/>
                </a:solidFill>
              </a:defRPr>
            </a:lvl2pPr>
            <a:lvl3pPr>
              <a:buNone/>
              <a:defRPr sz="1500">
                <a:solidFill>
                  <a:schemeClr val="bg1"/>
                </a:solidFill>
              </a:defRPr>
            </a:lvl3pPr>
            <a:lvl4pPr>
              <a:buNone/>
              <a:defRPr sz="1500"/>
            </a:lvl4pPr>
            <a:lvl5pPr>
              <a:buNone/>
              <a:defRPr sz="1500"/>
            </a:lvl5pPr>
          </a:lstStyle>
          <a:p>
            <a:pPr lvl="0"/>
            <a:r>
              <a:rPr lang="en-US" smtClean="0"/>
              <a:t>Click to edit Master text styles</a:t>
            </a:r>
          </a:p>
        </p:txBody>
      </p:sp>
      <p:sp>
        <p:nvSpPr>
          <p:cNvPr id="9" name="Picture Placeholder 2"/>
          <p:cNvSpPr>
            <a:spLocks noGrp="1"/>
          </p:cNvSpPr>
          <p:nvPr>
            <p:ph type="pic" idx="20"/>
          </p:nvPr>
        </p:nvSpPr>
        <p:spPr>
          <a:xfrm>
            <a:off x="457200" y="1371599"/>
            <a:ext cx="3657600" cy="4754563"/>
          </a:xfrm>
          <a:prstGeom prst="rect">
            <a:avLst/>
          </a:prstGeom>
        </p:spPr>
        <p:txBody>
          <a:bodyPr/>
          <a:lstStyle>
            <a:lvl1pPr marL="0" indent="0">
              <a:buNone/>
              <a:defRPr sz="2100" b="0" i="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1" name="Content Placeholder 2"/>
          <p:cNvSpPr>
            <a:spLocks noGrp="1"/>
          </p:cNvSpPr>
          <p:nvPr>
            <p:ph idx="21"/>
          </p:nvPr>
        </p:nvSpPr>
        <p:spPr>
          <a:xfrm>
            <a:off x="4648200" y="1676400"/>
            <a:ext cx="4038600" cy="4449763"/>
          </a:xfrm>
          <a:prstGeom prst="rect">
            <a:avLst/>
          </a:prstGeom>
        </p:spPr>
        <p:txBody>
          <a:bodyPr wrap="square" lIns="0" tIns="0" rIns="0" bIns="0"/>
          <a:lstStyle>
            <a:lvl1pPr marL="0" indent="0" algn="l">
              <a:lnSpc>
                <a:spcPct val="150000"/>
              </a:lnSpc>
              <a:buFont typeface="Arial"/>
              <a:buNone/>
              <a:tabLst/>
              <a:defRPr sz="1500" b="0" i="0">
                <a:latin typeface="Arial"/>
                <a:cs typeface="Arial"/>
              </a:defRPr>
            </a:lvl1pPr>
            <a:lvl2pPr marL="0" indent="0">
              <a:lnSpc>
                <a:spcPct val="150000"/>
              </a:lnSpc>
              <a:buFont typeface="Arial"/>
              <a:buChar char="•"/>
              <a:defRPr sz="1500" b="0" i="0">
                <a:latin typeface="Arial"/>
                <a:cs typeface="Arial"/>
              </a:defRPr>
            </a:lvl2pPr>
            <a:lvl3pPr marL="0" indent="0">
              <a:lnSpc>
                <a:spcPct val="150000"/>
              </a:lnSpc>
              <a:buFont typeface="Arial"/>
              <a:buChar char="•"/>
              <a:defRPr sz="1500" b="0" i="0">
                <a:latin typeface="Arial"/>
                <a:cs typeface="Arial"/>
              </a:defRPr>
            </a:lvl3pPr>
            <a:lvl4pPr marL="0" indent="0">
              <a:lnSpc>
                <a:spcPct val="150000"/>
              </a:lnSpc>
              <a:buFont typeface="Arial"/>
              <a:buChar char="•"/>
              <a:defRPr sz="1500" b="0" i="0">
                <a:latin typeface="Arial"/>
                <a:cs typeface="Arial"/>
              </a:defRPr>
            </a:lvl4pPr>
            <a:lvl5pPr marL="0" indent="0">
              <a:lnSpc>
                <a:spcPct val="150000"/>
              </a:lnSpc>
              <a:buFont typeface="Arial"/>
              <a:buChar char="•"/>
              <a:defRPr sz="1500" b="0" i="0" baseline="0">
                <a:latin typeface="Arial"/>
                <a:cs typeface="Arial"/>
              </a:defRPr>
            </a:lvl5pPr>
          </a:lstStyle>
          <a:p>
            <a:pPr lvl="0"/>
            <a:r>
              <a:rPr lang="en-US" dirty="0" smtClean="0"/>
              <a:t>Click to edit Master text style</a:t>
            </a:r>
            <a:endParaRPr lang="en-US" dirty="0"/>
          </a:p>
        </p:txBody>
      </p:sp>
      <p:sp>
        <p:nvSpPr>
          <p:cNvPr id="7" name="Slide Number Placeholder 6"/>
          <p:cNvSpPr>
            <a:spLocks noGrp="1"/>
          </p:cNvSpPr>
          <p:nvPr>
            <p:ph type="sldNum" sz="quarter" idx="22"/>
          </p:nvPr>
        </p:nvSpPr>
        <p:spPr/>
        <p:txBody>
          <a:bodyPr/>
          <a:lstStyle>
            <a:lvl1pPr>
              <a:defRPr/>
            </a:lvl1pPr>
          </a:lstStyle>
          <a:p>
            <a:fld id="{DCD184B8-25F8-BD48-80C1-CA0B0FF647B1}" type="slidenum">
              <a:rPr lang="en-US"/>
              <a:pPr/>
              <a:t>‹#›</a:t>
            </a:fld>
            <a:endParaRPr lang="en-US"/>
          </a:p>
        </p:txBody>
      </p:sp>
    </p:spTree>
    <p:extLst>
      <p:ext uri="{BB962C8B-B14F-4D97-AF65-F5344CB8AC3E}">
        <p14:creationId xmlns:p14="http://schemas.microsoft.com/office/powerpoint/2010/main" val="27445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1"/>
        </a:solid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 name="Title 1"/>
          <p:cNvSpPr>
            <a:spLocks noGrp="1"/>
          </p:cNvSpPr>
          <p:nvPr>
            <p:ph type="ctrTitle"/>
          </p:nvPr>
        </p:nvSpPr>
        <p:spPr>
          <a:xfrm>
            <a:off x="457200" y="1038980"/>
            <a:ext cx="7772400" cy="1289226"/>
          </a:xfrm>
          <a:prstGeom prst="rect">
            <a:avLst/>
          </a:prstGeom>
          <a:ln>
            <a:noFill/>
          </a:ln>
        </p:spPr>
        <p:txBody>
          <a:bodyPr anchor="t">
            <a:noAutofit/>
          </a:bodyPr>
          <a:lstStyle>
            <a:lvl1pPr>
              <a:defRPr sz="3600">
                <a:solidFill>
                  <a:srgbClr val="FFFFFF"/>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403796"/>
            <a:ext cx="6400800" cy="1752600"/>
          </a:xfrm>
          <a:prstGeom prst="rect">
            <a:avLst/>
          </a:prstGeom>
          <a:noFill/>
          <a:ln>
            <a:noFill/>
          </a:ln>
        </p:spPr>
        <p:txBody>
          <a:bodyPr vert="horz" wrap="square" lIns="91440" tIns="45720" rIns="91440" bIns="45720" numCol="1" anchor="t" anchorCtr="0" compatLnSpc="1">
            <a:prstTxWarp prst="textNoShape">
              <a:avLst/>
            </a:prstTxWarp>
            <a:normAutofit/>
          </a:bodyPr>
          <a:lstStyle>
            <a:lvl1pPr>
              <a:defRPr lang="en-US" sz="1600" dirty="0">
                <a:solidFill>
                  <a:schemeClr val="accent4"/>
                </a:solidFill>
                <a:effectLst>
                  <a:outerShdw blurRad="50800" dist="38100" dir="2700000" algn="tl" rotWithShape="0">
                    <a:srgbClr val="000000">
                      <a:alpha val="43000"/>
                    </a:srgbClr>
                  </a:outerShdw>
                </a:effectLst>
              </a:defRPr>
            </a:lvl1pPr>
          </a:lstStyle>
          <a:p>
            <a:pPr marL="0" lvl="0" indent="0">
              <a:buNone/>
            </a:pPr>
            <a:r>
              <a:rPr lang="en-US" dirty="0" smtClean="0"/>
              <a:t>Click to edit Master subtitle style</a:t>
            </a:r>
            <a:endParaRPr lang="en-US"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6114" y="381000"/>
            <a:ext cx="2150686" cy="3275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p:bg>
      <p:bgPr>
        <a:solidFill>
          <a:schemeClr val="tx1"/>
        </a:solidFill>
        <a:effectLst/>
      </p:bgPr>
    </p:bg>
    <p:spTree>
      <p:nvGrpSpPr>
        <p:cNvPr id="1" name=""/>
        <p:cNvGrpSpPr/>
        <p:nvPr/>
      </p:nvGrpSpPr>
      <p:grpSpPr>
        <a:xfrm>
          <a:off x="0" y="0"/>
          <a:ext cx="0" cy="0"/>
          <a:chOff x="0" y="0"/>
          <a:chExt cx="0" cy="0"/>
        </a:xfrm>
      </p:grpSpPr>
      <p:sp>
        <p:nvSpPr>
          <p:cNvPr id="4" name="object 3"/>
          <p:cNvSpPr>
            <a:spLocks/>
          </p:cNvSpPr>
          <p:nvPr userDrawn="1"/>
        </p:nvSpPr>
        <p:spPr bwMode="auto">
          <a:xfrm>
            <a:off x="457200" y="80010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6350">
            <a:solidFill>
              <a:srgbClr val="FFFFFF"/>
            </a:solidFill>
            <a:round/>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 name="Title 1"/>
          <p:cNvSpPr>
            <a:spLocks noGrp="1"/>
          </p:cNvSpPr>
          <p:nvPr>
            <p:ph type="ctrTitle"/>
          </p:nvPr>
        </p:nvSpPr>
        <p:spPr>
          <a:xfrm>
            <a:off x="457200" y="1038982"/>
            <a:ext cx="7772400" cy="1289224"/>
          </a:xfrm>
          <a:prstGeom prst="rect">
            <a:avLst/>
          </a:prstGeom>
          <a:ln>
            <a:noFill/>
          </a:ln>
        </p:spPr>
        <p:txBody>
          <a:bodyPr anchor="t">
            <a:noAutofit/>
          </a:bodyPr>
          <a:lstStyle>
            <a:lvl1pPr>
              <a:defRPr sz="3600">
                <a:solidFill>
                  <a:schemeClr val="bg1"/>
                </a:solidFill>
                <a:effectLst>
                  <a:outerShdw blurRad="50800" dist="3810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406971"/>
            <a:ext cx="6400800" cy="1752600"/>
          </a:xfrm>
          <a:prstGeom prst="rect">
            <a:avLst/>
          </a:prstGeom>
          <a:ln>
            <a:noFill/>
          </a:ln>
        </p:spPr>
        <p:txBody>
          <a:bodyPr>
            <a:normAutofit/>
          </a:bodyPr>
          <a:lstStyle>
            <a:lvl1pPr marL="0" indent="0" algn="l">
              <a:buNone/>
              <a:defRPr sz="1600">
                <a:solidFill>
                  <a:srgbClr val="F3EA3C"/>
                </a:solidFill>
                <a:effectLst>
                  <a:outerShdw blurRad="50800" dist="38100" dir="2700000" algn="tl" rotWithShape="0">
                    <a:srgbClr val="000000">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170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65100"/>
            <a:ext cx="8229600" cy="59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4099" name="Text Placeholder 2"/>
          <p:cNvSpPr>
            <a:spLocks noGrp="1"/>
          </p:cNvSpPr>
          <p:nvPr>
            <p:ph type="body" idx="1"/>
          </p:nvPr>
        </p:nvSpPr>
        <p:spPr bwMode="auto">
          <a:xfrm>
            <a:off x="914400" y="974356"/>
            <a:ext cx="7772400" cy="53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fontAlgn="auto">
              <a:spcBef>
                <a:spcPts val="0"/>
              </a:spcBef>
              <a:spcAft>
                <a:spcPts val="0"/>
              </a:spcAft>
              <a:defRPr sz="900" b="0" i="0">
                <a:solidFill>
                  <a:srgbClr val="5F6062"/>
                </a:solidFill>
                <a:latin typeface="Helvetica Neue"/>
                <a:ea typeface="+mn-ea"/>
                <a:cs typeface="Helvetica Neue"/>
              </a:defRPr>
            </a:lvl1pPr>
          </a:lstStyle>
          <a:p>
            <a:pPr>
              <a:defRPr/>
            </a:pPr>
            <a:fld id="{FC8A63FA-3784-1E41-8009-32529EBC7427}" type="slidenum">
              <a:rPr lang="en-US" smtClean="0"/>
              <a:pPr>
                <a:defRPr/>
              </a:pPr>
              <a:t>‹#›</a:t>
            </a:fld>
            <a:endParaRPr lang="en-US" dirty="0"/>
          </a:p>
        </p:txBody>
      </p:sp>
      <p:cxnSp>
        <p:nvCxnSpPr>
          <p:cNvPr id="7" name="Straight Connector 6"/>
          <p:cNvCxnSpPr/>
          <p:nvPr/>
        </p:nvCxnSpPr>
        <p:spPr>
          <a:xfrm>
            <a:off x="457200" y="759759"/>
            <a:ext cx="82296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6282267"/>
            <a:ext cx="8229600"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p:nvSpPr>
        <p:spPr>
          <a:xfrm>
            <a:off x="6553200" y="6356351"/>
            <a:ext cx="2133600" cy="366183"/>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900" b="0" i="0" kern="1200">
                <a:solidFill>
                  <a:srgbClr val="5F6062"/>
                </a:solidFill>
                <a:latin typeface="Helvetica Neue"/>
                <a:ea typeface="+mn-ea"/>
                <a:cs typeface="Helvetica Neue"/>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FC8A63FA-3784-1E41-8009-32529EBC7427}" type="slidenum">
              <a:rPr lang="en-US" smtClean="0"/>
              <a:pPr>
                <a:defRPr/>
              </a:pPr>
              <a:t>‹#›</a:t>
            </a:fld>
            <a:endParaRPr lang="en-US" dirty="0"/>
          </a:p>
        </p:txBody>
      </p:sp>
      <p:pic>
        <p:nvPicPr>
          <p:cNvPr id="11"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6371217"/>
            <a:ext cx="173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 id="2147483704" r:id="rId2"/>
    <p:sldLayoutId id="2147483706" r:id="rId3"/>
    <p:sldLayoutId id="2147483707" r:id="rId4"/>
    <p:sldLayoutId id="2147483718" r:id="rId5"/>
    <p:sldLayoutId id="2147483720" r:id="rId6"/>
    <p:sldLayoutId id="2147483721" r:id="rId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457200" rtl="0" eaLnBrk="1" fontAlgn="base" hangingPunct="1">
        <a:spcBef>
          <a:spcPct val="0"/>
        </a:spcBef>
        <a:spcAft>
          <a:spcPct val="0"/>
        </a:spcAft>
        <a:defRPr lang="en-US" sz="2100" kern="1200" dirty="0">
          <a:solidFill>
            <a:schemeClr val="accent1"/>
          </a:solidFill>
          <a:latin typeface="Helvetica Neue Medium"/>
          <a:ea typeface="ＭＳ Ｐゴシック" charset="0"/>
          <a:cs typeface="Helvetica Neue Medium"/>
        </a:defRPr>
      </a:lvl1pPr>
      <a:lvl2pPr algn="l" defTabSz="457200" rtl="0" eaLnBrk="1" fontAlgn="base" hangingPunct="1">
        <a:spcBef>
          <a:spcPct val="0"/>
        </a:spcBef>
        <a:spcAft>
          <a:spcPct val="0"/>
        </a:spcAft>
        <a:defRPr>
          <a:solidFill>
            <a:schemeClr val="accent1"/>
          </a:solidFill>
          <a:latin typeface="Helvetica Neue Medium" charset="0"/>
          <a:ea typeface="ＭＳ Ｐゴシック" charset="0"/>
        </a:defRPr>
      </a:lvl2pPr>
      <a:lvl3pPr algn="l" defTabSz="457200" rtl="0" eaLnBrk="1" fontAlgn="base" hangingPunct="1">
        <a:spcBef>
          <a:spcPct val="0"/>
        </a:spcBef>
        <a:spcAft>
          <a:spcPct val="0"/>
        </a:spcAft>
        <a:defRPr>
          <a:solidFill>
            <a:schemeClr val="accent1"/>
          </a:solidFill>
          <a:latin typeface="Helvetica Neue Medium" charset="0"/>
          <a:ea typeface="ＭＳ Ｐゴシック" charset="0"/>
        </a:defRPr>
      </a:lvl3pPr>
      <a:lvl4pPr algn="l" defTabSz="457200" rtl="0" eaLnBrk="1" fontAlgn="base" hangingPunct="1">
        <a:spcBef>
          <a:spcPct val="0"/>
        </a:spcBef>
        <a:spcAft>
          <a:spcPct val="0"/>
        </a:spcAft>
        <a:defRPr>
          <a:solidFill>
            <a:schemeClr val="accent1"/>
          </a:solidFill>
          <a:latin typeface="Helvetica Neue Medium" charset="0"/>
          <a:ea typeface="ＭＳ Ｐゴシック" charset="0"/>
        </a:defRPr>
      </a:lvl4pPr>
      <a:lvl5pPr algn="l" defTabSz="457200" rtl="0" eaLnBrk="1" fontAlgn="base" hangingPunct="1">
        <a:spcBef>
          <a:spcPct val="0"/>
        </a:spcBef>
        <a:spcAft>
          <a:spcPct val="0"/>
        </a:spcAft>
        <a:defRPr>
          <a:solidFill>
            <a:schemeClr val="accent1"/>
          </a:solidFill>
          <a:latin typeface="Helvetica Neue Medium" charset="0"/>
          <a:ea typeface="ＭＳ Ｐゴシック" charset="0"/>
        </a:defRPr>
      </a:lvl5pPr>
      <a:lvl6pPr marL="457200" algn="l" defTabSz="457200" rtl="0" eaLnBrk="1" fontAlgn="base" hangingPunct="1">
        <a:spcBef>
          <a:spcPct val="0"/>
        </a:spcBef>
        <a:spcAft>
          <a:spcPct val="0"/>
        </a:spcAft>
        <a:defRPr>
          <a:solidFill>
            <a:schemeClr val="accent1"/>
          </a:solidFill>
          <a:latin typeface="Helvetica Neue Medium" charset="0"/>
          <a:ea typeface="ＭＳ Ｐゴシック" charset="0"/>
        </a:defRPr>
      </a:lvl6pPr>
      <a:lvl7pPr marL="914400" algn="l" defTabSz="457200" rtl="0" eaLnBrk="1" fontAlgn="base" hangingPunct="1">
        <a:spcBef>
          <a:spcPct val="0"/>
        </a:spcBef>
        <a:spcAft>
          <a:spcPct val="0"/>
        </a:spcAft>
        <a:defRPr>
          <a:solidFill>
            <a:schemeClr val="accent1"/>
          </a:solidFill>
          <a:latin typeface="Helvetica Neue Medium" charset="0"/>
          <a:ea typeface="ＭＳ Ｐゴシック" charset="0"/>
        </a:defRPr>
      </a:lvl7pPr>
      <a:lvl8pPr marL="1371600" algn="l" defTabSz="457200" rtl="0" eaLnBrk="1" fontAlgn="base" hangingPunct="1">
        <a:spcBef>
          <a:spcPct val="0"/>
        </a:spcBef>
        <a:spcAft>
          <a:spcPct val="0"/>
        </a:spcAft>
        <a:defRPr>
          <a:solidFill>
            <a:schemeClr val="accent1"/>
          </a:solidFill>
          <a:latin typeface="Helvetica Neue Medium" charset="0"/>
          <a:ea typeface="ＭＳ Ｐゴシック" charset="0"/>
        </a:defRPr>
      </a:lvl8pPr>
      <a:lvl9pPr marL="1828800" algn="l" defTabSz="457200" rtl="0" eaLnBrk="1" fontAlgn="base" hangingPunct="1">
        <a:spcBef>
          <a:spcPct val="0"/>
        </a:spcBef>
        <a:spcAft>
          <a:spcPct val="0"/>
        </a:spcAft>
        <a:defRPr>
          <a:solidFill>
            <a:schemeClr val="accent1"/>
          </a:solidFill>
          <a:latin typeface="Helvetica Neue Medium" charset="0"/>
          <a:ea typeface="ＭＳ Ｐゴシック" charset="0"/>
        </a:defRPr>
      </a:lvl9pPr>
    </p:titleStyle>
    <p:bodyStyle>
      <a:lvl1pPr marL="342900" indent="-342900" algn="l" defTabSz="457200" rtl="0" eaLnBrk="1" fontAlgn="base" hangingPunct="1">
        <a:spcBef>
          <a:spcPts val="1600"/>
        </a:spcBef>
        <a:spcAft>
          <a:spcPct val="0"/>
        </a:spcAft>
        <a:defRPr lang="en-US" sz="1500" kern="1200" cap="all" dirty="0">
          <a:solidFill>
            <a:schemeClr val="tx2"/>
          </a:solidFill>
          <a:latin typeface="Helvetica Neue"/>
          <a:ea typeface="ＭＳ Ｐゴシック" charset="0"/>
          <a:cs typeface="Helvetica Neue"/>
        </a:defRPr>
      </a:lvl1pPr>
      <a:lvl2pPr marL="177800" indent="-171450" algn="l" defTabSz="457200" rtl="0" eaLnBrk="1" fontAlgn="base" hangingPunct="1">
        <a:spcBef>
          <a:spcPts val="800"/>
        </a:spcBef>
        <a:spcAft>
          <a:spcPct val="0"/>
        </a:spcAft>
        <a:buFont typeface="Arial" charset="0"/>
        <a:buChar char="•"/>
        <a:defRPr lang="en-US" sz="1500" kern="1200" dirty="0">
          <a:solidFill>
            <a:schemeClr val="tx1"/>
          </a:solidFill>
          <a:latin typeface="Helvetica Neue"/>
          <a:ea typeface="ＭＳ Ｐゴシック" charset="0"/>
          <a:cs typeface="Helvetica Neue"/>
        </a:defRPr>
      </a:lvl2pPr>
      <a:lvl3pPr marL="446088" indent="-228600" algn="l" defTabSz="457200" rtl="0" eaLnBrk="1" fontAlgn="base" hangingPunct="1">
        <a:spcBef>
          <a:spcPct val="20000"/>
        </a:spcBef>
        <a:spcAft>
          <a:spcPct val="0"/>
        </a:spcAft>
        <a:buFont typeface="Lucida Grande" charset="0"/>
        <a:buChar char="−"/>
        <a:defRPr lang="en-US" sz="1500" kern="1200" dirty="0">
          <a:solidFill>
            <a:schemeClr val="tx1"/>
          </a:solidFill>
          <a:latin typeface="Helvetica Neue"/>
          <a:ea typeface="ＭＳ Ｐゴシック" charset="0"/>
          <a:cs typeface="Helvetica Neue"/>
        </a:defRPr>
      </a:lvl3pPr>
      <a:lvl4pPr marL="628650" indent="-169863" algn="l" defTabSz="457200" rtl="0" eaLnBrk="1" fontAlgn="base" hangingPunct="1">
        <a:spcBef>
          <a:spcPct val="20000"/>
        </a:spcBef>
        <a:spcAft>
          <a:spcPct val="0"/>
        </a:spcAft>
        <a:buFont typeface="Arial" charset="0"/>
        <a:buChar char="•"/>
        <a:defRPr lang="en-US" sz="1400" kern="1200" dirty="0">
          <a:solidFill>
            <a:schemeClr val="tx1"/>
          </a:solidFill>
          <a:latin typeface="Helvetica Neue"/>
          <a:ea typeface="ＭＳ Ｐゴシック" charset="0"/>
          <a:cs typeface="Helvetica Neue"/>
        </a:defRPr>
      </a:lvl4pPr>
      <a:lvl5pPr marL="806450" indent="-179388" algn="l" defTabSz="403225" rtl="0" eaLnBrk="1" fontAlgn="base" hangingPunct="1">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4844439"/>
      </p:ext>
    </p:extLst>
  </p:cSld>
  <p:clrMap bg1="lt1" tx1="dk1" bg2="lt2" tx2="dk2" accent1="accent1" accent2="accent2" accent3="accent3" accent4="accent4" accent5="accent5" accent6="accent6" hlink="hlink" folHlink="folHlink"/>
  <p:sldLayoutIdLst>
    <p:sldLayoutId id="2147483717" r:id="rId1"/>
    <p:sldLayoutId id="2147483716" r:id="rId2"/>
    <p:sldLayoutId id="2147483719"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457200" rtl="0" eaLnBrk="0" fontAlgn="base" hangingPunct="0">
        <a:spcBef>
          <a:spcPct val="0"/>
        </a:spcBef>
        <a:spcAft>
          <a:spcPct val="0"/>
        </a:spcAft>
        <a:defRPr lang="en-US" sz="2100" kern="1200" dirty="0">
          <a:solidFill>
            <a:schemeClr val="accent1"/>
          </a:solidFill>
          <a:latin typeface="Helvetica Neue Medium"/>
          <a:ea typeface="ＭＳ Ｐゴシック" charset="0"/>
          <a:cs typeface="Helvetica Neue Medium"/>
        </a:defRPr>
      </a:lvl1pPr>
      <a:lvl2pPr algn="l" defTabSz="457200" rtl="0" eaLnBrk="0" fontAlgn="base" hangingPunct="0">
        <a:spcBef>
          <a:spcPct val="0"/>
        </a:spcBef>
        <a:spcAft>
          <a:spcPct val="0"/>
        </a:spcAft>
        <a:defRPr>
          <a:solidFill>
            <a:schemeClr val="accent1"/>
          </a:solidFill>
          <a:latin typeface="Helvetica Neue Medium" charset="0"/>
          <a:ea typeface="ＭＳ Ｐゴシック" charset="0"/>
        </a:defRPr>
      </a:lvl2pPr>
      <a:lvl3pPr algn="l" defTabSz="457200" rtl="0" eaLnBrk="0" fontAlgn="base" hangingPunct="0">
        <a:spcBef>
          <a:spcPct val="0"/>
        </a:spcBef>
        <a:spcAft>
          <a:spcPct val="0"/>
        </a:spcAft>
        <a:defRPr>
          <a:solidFill>
            <a:schemeClr val="accent1"/>
          </a:solidFill>
          <a:latin typeface="Helvetica Neue Medium" charset="0"/>
          <a:ea typeface="ＭＳ Ｐゴシック" charset="0"/>
        </a:defRPr>
      </a:lvl3pPr>
      <a:lvl4pPr algn="l" defTabSz="457200" rtl="0" eaLnBrk="0" fontAlgn="base" hangingPunct="0">
        <a:spcBef>
          <a:spcPct val="0"/>
        </a:spcBef>
        <a:spcAft>
          <a:spcPct val="0"/>
        </a:spcAft>
        <a:defRPr>
          <a:solidFill>
            <a:schemeClr val="accent1"/>
          </a:solidFill>
          <a:latin typeface="Helvetica Neue Medium" charset="0"/>
          <a:ea typeface="ＭＳ Ｐゴシック" charset="0"/>
        </a:defRPr>
      </a:lvl4pPr>
      <a:lvl5pPr algn="l" defTabSz="457200" rtl="0" eaLnBrk="0" fontAlgn="base" hangingPunct="0">
        <a:spcBef>
          <a:spcPct val="0"/>
        </a:spcBef>
        <a:spcAft>
          <a:spcPct val="0"/>
        </a:spcAft>
        <a:defRPr>
          <a:solidFill>
            <a:schemeClr val="accent1"/>
          </a:solidFill>
          <a:latin typeface="Helvetica Neue Medium" charset="0"/>
          <a:ea typeface="ＭＳ Ｐゴシック" charset="0"/>
        </a:defRPr>
      </a:lvl5pPr>
      <a:lvl6pPr marL="457200" algn="l" defTabSz="457200" rtl="0" fontAlgn="base">
        <a:spcBef>
          <a:spcPct val="0"/>
        </a:spcBef>
        <a:spcAft>
          <a:spcPct val="0"/>
        </a:spcAft>
        <a:defRPr>
          <a:solidFill>
            <a:schemeClr val="accent1"/>
          </a:solidFill>
          <a:latin typeface="Helvetica Neue Medium" charset="0"/>
          <a:ea typeface="ＭＳ Ｐゴシック" charset="0"/>
        </a:defRPr>
      </a:lvl6pPr>
      <a:lvl7pPr marL="914400" algn="l" defTabSz="457200" rtl="0" fontAlgn="base">
        <a:spcBef>
          <a:spcPct val="0"/>
        </a:spcBef>
        <a:spcAft>
          <a:spcPct val="0"/>
        </a:spcAft>
        <a:defRPr>
          <a:solidFill>
            <a:schemeClr val="accent1"/>
          </a:solidFill>
          <a:latin typeface="Helvetica Neue Medium" charset="0"/>
          <a:ea typeface="ＭＳ Ｐゴシック" charset="0"/>
        </a:defRPr>
      </a:lvl7pPr>
      <a:lvl8pPr marL="1371600" algn="l" defTabSz="457200" rtl="0" fontAlgn="base">
        <a:spcBef>
          <a:spcPct val="0"/>
        </a:spcBef>
        <a:spcAft>
          <a:spcPct val="0"/>
        </a:spcAft>
        <a:defRPr>
          <a:solidFill>
            <a:schemeClr val="accent1"/>
          </a:solidFill>
          <a:latin typeface="Helvetica Neue Medium" charset="0"/>
          <a:ea typeface="ＭＳ Ｐゴシック" charset="0"/>
        </a:defRPr>
      </a:lvl8pPr>
      <a:lvl9pPr marL="1828800" algn="l" defTabSz="457200" rtl="0" fontAlgn="base">
        <a:spcBef>
          <a:spcPct val="0"/>
        </a:spcBef>
        <a:spcAft>
          <a:spcPct val="0"/>
        </a:spcAft>
        <a:defRPr>
          <a:solidFill>
            <a:schemeClr val="accent1"/>
          </a:solidFill>
          <a:latin typeface="Helvetica Neue Medium" charset="0"/>
          <a:ea typeface="ＭＳ Ｐゴシック" charset="0"/>
        </a:defRPr>
      </a:lvl9pPr>
    </p:titleStyle>
    <p:bodyStyle>
      <a:lvl1pPr marL="0" indent="0" algn="l" defTabSz="457200" rtl="0" eaLnBrk="0" fontAlgn="base" hangingPunct="0">
        <a:spcBef>
          <a:spcPct val="20000"/>
        </a:spcBef>
        <a:spcAft>
          <a:spcPct val="0"/>
        </a:spcAft>
        <a:defRPr lang="en-US" sz="1500" kern="1200" cap="all" dirty="0">
          <a:solidFill>
            <a:schemeClr val="tx1"/>
          </a:solidFill>
          <a:latin typeface="Helvetica Neue"/>
          <a:ea typeface="ＭＳ Ｐゴシック" charset="0"/>
          <a:cs typeface="Helvetica Neue"/>
        </a:defRPr>
      </a:lvl1pPr>
      <a:lvl2pPr marL="177800" indent="-171450"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2pPr>
      <a:lvl3pPr marL="446088" indent="-228600" algn="l" defTabSz="457200" rtl="0" eaLnBrk="0" fontAlgn="base" hangingPunct="0">
        <a:spcBef>
          <a:spcPct val="20000"/>
        </a:spcBef>
        <a:spcAft>
          <a:spcPct val="0"/>
        </a:spcAft>
        <a:buFont typeface="Lucida Grande" charset="0"/>
        <a:buChar char="−"/>
        <a:defRPr lang="en-US" sz="1500" kern="1200" dirty="0">
          <a:solidFill>
            <a:schemeClr val="tx1"/>
          </a:solidFill>
          <a:latin typeface="Helvetica Neue"/>
          <a:ea typeface="ＭＳ Ｐゴシック" charset="0"/>
          <a:cs typeface="Helvetica Neue"/>
        </a:defRPr>
      </a:lvl3pPr>
      <a:lvl4pPr marL="628650" indent="-169863"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4pPr>
      <a:lvl5pPr marL="806450" indent="-179388" algn="l" defTabSz="403225"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058592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457200" rtl="0" eaLnBrk="0" fontAlgn="base" hangingPunct="0">
        <a:spcBef>
          <a:spcPct val="0"/>
        </a:spcBef>
        <a:spcAft>
          <a:spcPct val="0"/>
        </a:spcAft>
        <a:defRPr lang="en-US" sz="2100" kern="1200" dirty="0">
          <a:solidFill>
            <a:schemeClr val="accent1"/>
          </a:solidFill>
          <a:latin typeface="Helvetica Neue Medium"/>
          <a:ea typeface="ＭＳ Ｐゴシック" charset="0"/>
          <a:cs typeface="Helvetica Neue Medium"/>
        </a:defRPr>
      </a:lvl1pPr>
      <a:lvl2pPr algn="l" defTabSz="457200" rtl="0" eaLnBrk="0" fontAlgn="base" hangingPunct="0">
        <a:spcBef>
          <a:spcPct val="0"/>
        </a:spcBef>
        <a:spcAft>
          <a:spcPct val="0"/>
        </a:spcAft>
        <a:defRPr>
          <a:solidFill>
            <a:schemeClr val="accent1"/>
          </a:solidFill>
          <a:latin typeface="Helvetica Neue Medium" charset="0"/>
          <a:ea typeface="ＭＳ Ｐゴシック" charset="0"/>
        </a:defRPr>
      </a:lvl2pPr>
      <a:lvl3pPr algn="l" defTabSz="457200" rtl="0" eaLnBrk="0" fontAlgn="base" hangingPunct="0">
        <a:spcBef>
          <a:spcPct val="0"/>
        </a:spcBef>
        <a:spcAft>
          <a:spcPct val="0"/>
        </a:spcAft>
        <a:defRPr>
          <a:solidFill>
            <a:schemeClr val="accent1"/>
          </a:solidFill>
          <a:latin typeface="Helvetica Neue Medium" charset="0"/>
          <a:ea typeface="ＭＳ Ｐゴシック" charset="0"/>
        </a:defRPr>
      </a:lvl3pPr>
      <a:lvl4pPr algn="l" defTabSz="457200" rtl="0" eaLnBrk="0" fontAlgn="base" hangingPunct="0">
        <a:spcBef>
          <a:spcPct val="0"/>
        </a:spcBef>
        <a:spcAft>
          <a:spcPct val="0"/>
        </a:spcAft>
        <a:defRPr>
          <a:solidFill>
            <a:schemeClr val="accent1"/>
          </a:solidFill>
          <a:latin typeface="Helvetica Neue Medium" charset="0"/>
          <a:ea typeface="ＭＳ Ｐゴシック" charset="0"/>
        </a:defRPr>
      </a:lvl4pPr>
      <a:lvl5pPr algn="l" defTabSz="457200" rtl="0" eaLnBrk="0" fontAlgn="base" hangingPunct="0">
        <a:spcBef>
          <a:spcPct val="0"/>
        </a:spcBef>
        <a:spcAft>
          <a:spcPct val="0"/>
        </a:spcAft>
        <a:defRPr>
          <a:solidFill>
            <a:schemeClr val="accent1"/>
          </a:solidFill>
          <a:latin typeface="Helvetica Neue Medium" charset="0"/>
          <a:ea typeface="ＭＳ Ｐゴシック" charset="0"/>
        </a:defRPr>
      </a:lvl5pPr>
      <a:lvl6pPr marL="457200" algn="l" defTabSz="457200" rtl="0" fontAlgn="base">
        <a:spcBef>
          <a:spcPct val="0"/>
        </a:spcBef>
        <a:spcAft>
          <a:spcPct val="0"/>
        </a:spcAft>
        <a:defRPr>
          <a:solidFill>
            <a:schemeClr val="accent1"/>
          </a:solidFill>
          <a:latin typeface="Helvetica Neue Medium" charset="0"/>
          <a:ea typeface="ＭＳ Ｐゴシック" charset="0"/>
        </a:defRPr>
      </a:lvl6pPr>
      <a:lvl7pPr marL="914400" algn="l" defTabSz="457200" rtl="0" fontAlgn="base">
        <a:spcBef>
          <a:spcPct val="0"/>
        </a:spcBef>
        <a:spcAft>
          <a:spcPct val="0"/>
        </a:spcAft>
        <a:defRPr>
          <a:solidFill>
            <a:schemeClr val="accent1"/>
          </a:solidFill>
          <a:latin typeface="Helvetica Neue Medium" charset="0"/>
          <a:ea typeface="ＭＳ Ｐゴシック" charset="0"/>
        </a:defRPr>
      </a:lvl7pPr>
      <a:lvl8pPr marL="1371600" algn="l" defTabSz="457200" rtl="0" fontAlgn="base">
        <a:spcBef>
          <a:spcPct val="0"/>
        </a:spcBef>
        <a:spcAft>
          <a:spcPct val="0"/>
        </a:spcAft>
        <a:defRPr>
          <a:solidFill>
            <a:schemeClr val="accent1"/>
          </a:solidFill>
          <a:latin typeface="Helvetica Neue Medium" charset="0"/>
          <a:ea typeface="ＭＳ Ｐゴシック" charset="0"/>
        </a:defRPr>
      </a:lvl8pPr>
      <a:lvl9pPr marL="1828800" algn="l" defTabSz="457200" rtl="0" fontAlgn="base">
        <a:spcBef>
          <a:spcPct val="0"/>
        </a:spcBef>
        <a:spcAft>
          <a:spcPct val="0"/>
        </a:spcAft>
        <a:defRPr>
          <a:solidFill>
            <a:schemeClr val="accent1"/>
          </a:solidFill>
          <a:latin typeface="Helvetica Neue Medium" charset="0"/>
          <a:ea typeface="ＭＳ Ｐゴシック" charset="0"/>
        </a:defRPr>
      </a:lvl9pPr>
    </p:titleStyle>
    <p:bodyStyle>
      <a:lvl1pPr marL="0" indent="0" algn="l" defTabSz="457200" rtl="0" eaLnBrk="0" fontAlgn="base" hangingPunct="0">
        <a:spcBef>
          <a:spcPct val="20000"/>
        </a:spcBef>
        <a:spcAft>
          <a:spcPct val="0"/>
        </a:spcAft>
        <a:defRPr lang="en-US" sz="1500" kern="1200" cap="all" dirty="0">
          <a:solidFill>
            <a:schemeClr val="tx1"/>
          </a:solidFill>
          <a:latin typeface="Helvetica Neue"/>
          <a:ea typeface="ＭＳ Ｐゴシック" charset="0"/>
          <a:cs typeface="Helvetica Neue"/>
        </a:defRPr>
      </a:lvl1pPr>
      <a:lvl2pPr marL="177800" indent="-171450"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2pPr>
      <a:lvl3pPr marL="446088" indent="-228600" algn="l" defTabSz="457200" rtl="0" eaLnBrk="0" fontAlgn="base" hangingPunct="0">
        <a:spcBef>
          <a:spcPct val="20000"/>
        </a:spcBef>
        <a:spcAft>
          <a:spcPct val="0"/>
        </a:spcAft>
        <a:buFont typeface="Lucida Grande" charset="0"/>
        <a:buChar char="−"/>
        <a:defRPr lang="en-US" sz="1500" kern="1200" dirty="0">
          <a:solidFill>
            <a:schemeClr val="tx1"/>
          </a:solidFill>
          <a:latin typeface="Helvetica Neue"/>
          <a:ea typeface="ＭＳ Ｐゴシック" charset="0"/>
          <a:cs typeface="Helvetica Neue"/>
        </a:defRPr>
      </a:lvl3pPr>
      <a:lvl4pPr marL="628650" indent="-169863"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4pPr>
      <a:lvl5pPr marL="806450" indent="-179388" algn="l" defTabSz="403225"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5"/>
          <p:cNvSpPr>
            <a:spLocks noGrp="1"/>
          </p:cNvSpPr>
          <p:nvPr>
            <p:ph type="ctrTitle"/>
          </p:nvPr>
        </p:nvSpPr>
        <p:spPr>
          <a:xfrm>
            <a:off x="457200" y="1453387"/>
            <a:ext cx="7772400" cy="1463695"/>
          </a:xfrm>
        </p:spPr>
        <p:txBody>
          <a:bodyPr/>
          <a:lstStyle/>
          <a:p>
            <a:r>
              <a:rPr lang="en-US" dirty="0" smtClean="0">
                <a:effectLst/>
                <a:latin typeface="Arial"/>
                <a:ea typeface="ＭＳ Ｐゴシック" pitchFamily="-104" charset="-128"/>
                <a:cs typeface="Arial"/>
              </a:rPr>
              <a:t>An </a:t>
            </a:r>
            <a:r>
              <a:rPr lang="en-US" dirty="0">
                <a:effectLst/>
                <a:latin typeface="Arial"/>
                <a:ea typeface="ＭＳ Ｐゴシック" pitchFamily="-104" charset="-128"/>
                <a:cs typeface="Arial"/>
              </a:rPr>
              <a:t>Introduction</a:t>
            </a:r>
            <a:endParaRPr lang="en-US" dirty="0">
              <a:effectLst/>
              <a:latin typeface="Arial"/>
              <a:cs typeface="Arial"/>
            </a:endParaRPr>
          </a:p>
        </p:txBody>
      </p:sp>
      <p:sp>
        <p:nvSpPr>
          <p:cNvPr id="4" name="Subtitle 3"/>
          <p:cNvSpPr txBox="1">
            <a:spLocks/>
          </p:cNvSpPr>
          <p:nvPr/>
        </p:nvSpPr>
        <p:spPr>
          <a:xfrm>
            <a:off x="484700" y="2191798"/>
            <a:ext cx="6400800" cy="1752600"/>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l" defTabSz="457200" rtl="0" eaLnBrk="0" fontAlgn="base" hangingPunct="0">
              <a:spcBef>
                <a:spcPct val="20000"/>
              </a:spcBef>
              <a:spcAft>
                <a:spcPct val="0"/>
              </a:spcAft>
              <a:defRPr lang="en-US" sz="1600" kern="1200" cap="all" dirty="0">
                <a:solidFill>
                  <a:srgbClr val="F3EA3C"/>
                </a:solidFill>
                <a:effectLst>
                  <a:outerShdw blurRad="50800" dist="38100" dir="2700000" algn="tl" rotWithShape="0">
                    <a:prstClr val="black">
                      <a:alpha val="40000"/>
                    </a:prstClr>
                  </a:outerShdw>
                </a:effectLst>
                <a:latin typeface="Helvetica Neue"/>
                <a:ea typeface="ＭＳ Ｐゴシック" charset="0"/>
                <a:cs typeface="Helvetica Neue"/>
              </a:defRPr>
            </a:lvl1pPr>
            <a:lvl2pPr marL="177800" indent="-171450"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2pPr>
            <a:lvl3pPr marL="446088" indent="-228600" algn="l" defTabSz="457200" rtl="0" eaLnBrk="0" fontAlgn="base" hangingPunct="0">
              <a:spcBef>
                <a:spcPct val="20000"/>
              </a:spcBef>
              <a:spcAft>
                <a:spcPct val="0"/>
              </a:spcAft>
              <a:buFont typeface="Lucida Grande" charset="0"/>
              <a:buChar char="−"/>
              <a:defRPr lang="en-US" sz="1500" kern="1200" dirty="0">
                <a:solidFill>
                  <a:schemeClr val="tx1"/>
                </a:solidFill>
                <a:latin typeface="Helvetica Neue"/>
                <a:ea typeface="ＭＳ Ｐゴシック" charset="0"/>
                <a:cs typeface="Helvetica Neue"/>
              </a:defRPr>
            </a:lvl3pPr>
            <a:lvl4pPr marL="628650" indent="-169863" algn="l" defTabSz="457200"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4pPr>
            <a:lvl5pPr marL="806450" indent="-179388" algn="l" defTabSz="403225" rtl="0" eaLnBrk="0" fontAlgn="base" hangingPunct="0">
              <a:spcBef>
                <a:spcPct val="20000"/>
              </a:spcBef>
              <a:spcAft>
                <a:spcPct val="0"/>
              </a:spcAft>
              <a:buFont typeface="Arial" charset="0"/>
              <a:buChar char="»"/>
              <a:defRPr lang="en-US" sz="15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sp>
        <p:nvSpPr>
          <p:cNvPr id="2" name="TextBox 1"/>
          <p:cNvSpPr txBox="1"/>
          <p:nvPr/>
        </p:nvSpPr>
        <p:spPr>
          <a:xfrm>
            <a:off x="430464" y="853233"/>
            <a:ext cx="3878661" cy="646331"/>
          </a:xfrm>
          <a:prstGeom prst="rect">
            <a:avLst/>
          </a:prstGeom>
          <a:noFill/>
        </p:spPr>
        <p:txBody>
          <a:bodyPr wrap="none" rtlCol="0">
            <a:spAutoFit/>
          </a:bodyPr>
          <a:lstStyle/>
          <a:p>
            <a:r>
              <a:rPr lang="en-US" sz="3600" dirty="0">
                <a:solidFill>
                  <a:schemeClr val="bg1"/>
                </a:solidFill>
                <a:latin typeface="Arial"/>
                <a:ea typeface="ＭＳ Ｐゴシック" pitchFamily="-104" charset="-128"/>
                <a:cs typeface="Arial"/>
              </a:rPr>
              <a:t>Omidyar Network: </a:t>
            </a:r>
            <a:endParaRPr lang="en-US" sz="3600" dirty="0">
              <a:solidFill>
                <a:schemeClr val="bg1"/>
              </a:solidFill>
              <a:latin typeface="Arial"/>
              <a:cs typeface="Arial"/>
            </a:endParaRPr>
          </a:p>
        </p:txBody>
      </p:sp>
    </p:spTree>
    <p:extLst>
      <p:ext uri="{BB962C8B-B14F-4D97-AF65-F5344CB8AC3E}">
        <p14:creationId xmlns:p14="http://schemas.microsoft.com/office/powerpoint/2010/main" val="58953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About Omidyar Network</a:t>
            </a:r>
            <a:endParaRPr lang="en-US" dirty="0"/>
          </a:p>
        </p:txBody>
      </p:sp>
      <p:sp>
        <p:nvSpPr>
          <p:cNvPr id="2" name="TextBox 1"/>
          <p:cNvSpPr txBox="1"/>
          <p:nvPr/>
        </p:nvSpPr>
        <p:spPr>
          <a:xfrm>
            <a:off x="6791158" y="2874211"/>
            <a:ext cx="184666" cy="323165"/>
          </a:xfrm>
          <a:prstGeom prst="rect">
            <a:avLst/>
          </a:prstGeom>
          <a:noFill/>
        </p:spPr>
        <p:txBody>
          <a:bodyPr wrap="none" rtlCol="0">
            <a:spAutoFit/>
          </a:bodyPr>
          <a:lstStyle/>
          <a:p>
            <a:endParaRPr lang="en-US" sz="1500" dirty="0">
              <a:latin typeface="Helvetica Neue"/>
              <a:cs typeface="Helvetica Neue"/>
            </a:endParaRPr>
          </a:p>
        </p:txBody>
      </p:sp>
      <p:pic>
        <p:nvPicPr>
          <p:cNvPr id="11" name="Picture 4" descr="Pam Pierre images.jpg"/>
          <p:cNvPicPr>
            <a:picLocks noChangeAspect="1"/>
          </p:cNvPicPr>
          <p:nvPr/>
        </p:nvPicPr>
        <p:blipFill>
          <a:blip r:embed="rId3">
            <a:extLst>
              <a:ext uri="{28A0092B-C50C-407E-A947-70E740481C1C}">
                <a14:useLocalDpi xmlns:a14="http://schemas.microsoft.com/office/drawing/2010/main" val="0"/>
              </a:ext>
            </a:extLst>
          </a:blip>
          <a:srcRect b="3691"/>
          <a:stretch>
            <a:fillRect/>
          </a:stretch>
        </p:blipFill>
        <p:spPr bwMode="auto">
          <a:xfrm>
            <a:off x="4845610" y="1782385"/>
            <a:ext cx="3849835" cy="27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7"/>
          <p:cNvSpPr txBox="1">
            <a:spLocks/>
          </p:cNvSpPr>
          <p:nvPr/>
        </p:nvSpPr>
        <p:spPr bwMode="auto">
          <a:xfrm>
            <a:off x="414418" y="1486320"/>
            <a:ext cx="4213975" cy="36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noAutofit/>
          </a:bodyPr>
          <a:lstStyle>
            <a:lvl1pPr marL="0" indent="0" algn="l" defTabSz="457200" rtl="0" eaLnBrk="1" fontAlgn="base" hangingPunct="1">
              <a:lnSpc>
                <a:spcPct val="100000"/>
              </a:lnSpc>
              <a:spcBef>
                <a:spcPts val="1600"/>
              </a:spcBef>
              <a:spcAft>
                <a:spcPct val="0"/>
              </a:spcAft>
              <a:buFontTx/>
              <a:buNone/>
              <a:defRPr lang="en-US" sz="1500" kern="1200" cap="all">
                <a:solidFill>
                  <a:schemeClr val="tx2"/>
                </a:solidFill>
                <a:latin typeface="Helvetica Neue"/>
                <a:ea typeface="ＭＳ Ｐゴシック" charset="0"/>
                <a:cs typeface="Helvetica Neue"/>
              </a:defRPr>
            </a:lvl1pPr>
            <a:lvl2pPr marL="177800" indent="-171450" algn="l" defTabSz="457200" rtl="0" eaLnBrk="1" fontAlgn="base" hangingPunct="1">
              <a:lnSpc>
                <a:spcPct val="100000"/>
              </a:lnSpc>
              <a:spcBef>
                <a:spcPts val="800"/>
              </a:spcBef>
              <a:spcAft>
                <a:spcPct val="0"/>
              </a:spcAft>
              <a:buFont typeface="Arial"/>
              <a:buChar char="•"/>
              <a:defRPr lang="en-US" sz="1500" kern="1200">
                <a:solidFill>
                  <a:schemeClr val="tx1"/>
                </a:solidFill>
                <a:latin typeface="Helvetica Neue"/>
                <a:ea typeface="ＭＳ Ｐゴシック" charset="0"/>
                <a:cs typeface="Helvetica Neue"/>
              </a:defRPr>
            </a:lvl2pPr>
            <a:lvl3pPr marL="446088" indent="-228600" algn="l" defTabSz="457200" rtl="0" eaLnBrk="1" fontAlgn="base" hangingPunct="1">
              <a:lnSpc>
                <a:spcPct val="100000"/>
              </a:lnSpc>
              <a:spcBef>
                <a:spcPct val="20000"/>
              </a:spcBef>
              <a:spcAft>
                <a:spcPct val="0"/>
              </a:spcAft>
              <a:buFont typeface="Lucida Grande"/>
              <a:buChar char="−"/>
              <a:defRPr lang="en-US" sz="1500" b="0" i="0" kern="1200" dirty="0" smtClean="0">
                <a:solidFill>
                  <a:schemeClr val="tx1"/>
                </a:solidFill>
                <a:latin typeface="Helvetica Neue"/>
                <a:ea typeface="+mn-ea"/>
                <a:cs typeface="Helvetica Neue"/>
              </a:defRPr>
            </a:lvl3pPr>
            <a:lvl4pPr marL="628650" indent="-171450" algn="l" defTabSz="457200" rtl="0" eaLnBrk="1" fontAlgn="base" hangingPunct="1">
              <a:lnSpc>
                <a:spcPct val="100000"/>
              </a:lnSpc>
              <a:spcBef>
                <a:spcPct val="20000"/>
              </a:spcBef>
              <a:spcAft>
                <a:spcPct val="0"/>
              </a:spcAft>
              <a:buFont typeface="Arial"/>
              <a:buChar char="•"/>
              <a:defRPr lang="en-US" sz="1400" b="0" i="0" kern="1200" dirty="0" smtClean="0">
                <a:solidFill>
                  <a:schemeClr val="tx1"/>
                </a:solidFill>
                <a:latin typeface="Helvetica Neue"/>
                <a:ea typeface="+mn-ea"/>
                <a:cs typeface="Helvetica Neue"/>
              </a:defRPr>
            </a:lvl4pPr>
            <a:lvl5pPr marL="793750" indent="-165100" algn="l" defTabSz="566738" rtl="0" eaLnBrk="1" fontAlgn="base" hangingPunct="1">
              <a:lnSpc>
                <a:spcPct val="100000"/>
              </a:lnSpc>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225"/>
              </a:lnSpc>
              <a:spcBef>
                <a:spcPts val="600"/>
              </a:spcBef>
            </a:pPr>
            <a:r>
              <a:rPr lang="en-US" sz="1800" b="1" cap="none" dirty="0" smtClean="0"/>
              <a:t>BELIEF: </a:t>
            </a:r>
            <a:r>
              <a:rPr lang="en-US" sz="1800" cap="none" dirty="0" smtClean="0"/>
              <a:t>Every individual has the power to make a difference</a:t>
            </a:r>
          </a:p>
          <a:p>
            <a:pPr>
              <a:lnSpc>
                <a:spcPts val="2225"/>
              </a:lnSpc>
              <a:spcBef>
                <a:spcPts val="600"/>
              </a:spcBef>
            </a:pPr>
            <a:endParaRPr lang="en-US" sz="1800" b="1" cap="none" dirty="0"/>
          </a:p>
          <a:p>
            <a:pPr>
              <a:lnSpc>
                <a:spcPts val="2225"/>
              </a:lnSpc>
              <a:spcBef>
                <a:spcPts val="600"/>
              </a:spcBef>
            </a:pPr>
            <a:r>
              <a:rPr lang="en-US" sz="1800" b="1" cap="none" dirty="0" smtClean="0"/>
              <a:t>MISSION</a:t>
            </a:r>
            <a:r>
              <a:rPr lang="en-US" sz="1800" cap="none" dirty="0" smtClean="0"/>
              <a:t>: Create opportunity for individuals to improve their lives, and the lives of their family, their community and society, with the objective of social impact at scale</a:t>
            </a:r>
          </a:p>
          <a:p>
            <a:pPr>
              <a:lnSpc>
                <a:spcPts val="2225"/>
              </a:lnSpc>
              <a:spcBef>
                <a:spcPts val="600"/>
              </a:spcBef>
            </a:pPr>
            <a:endParaRPr lang="en-US" sz="1800" cap="none" dirty="0" smtClean="0"/>
          </a:p>
          <a:p>
            <a:pPr>
              <a:lnSpc>
                <a:spcPts val="2225"/>
              </a:lnSpc>
              <a:spcBef>
                <a:spcPts val="600"/>
              </a:spcBef>
            </a:pPr>
            <a:r>
              <a:rPr lang="en-US" sz="1800" b="1" cap="none" dirty="0"/>
              <a:t>VALUES</a:t>
            </a:r>
            <a:r>
              <a:rPr lang="en-US" sz="1800" cap="none" dirty="0"/>
              <a:t>: Respect, Impact, Collaboration, In Service, Humility</a:t>
            </a:r>
          </a:p>
          <a:p>
            <a:pPr>
              <a:lnSpc>
                <a:spcPts val="2225"/>
              </a:lnSpc>
              <a:spcBef>
                <a:spcPts val="600"/>
              </a:spcBef>
            </a:pPr>
            <a:endParaRPr lang="en-US" sz="1800" cap="none" dirty="0" smtClean="0"/>
          </a:p>
        </p:txBody>
      </p:sp>
      <p:sp>
        <p:nvSpPr>
          <p:cNvPr id="10" name="Content Placeholder 7"/>
          <p:cNvSpPr txBox="1">
            <a:spLocks/>
          </p:cNvSpPr>
          <p:nvPr/>
        </p:nvSpPr>
        <p:spPr bwMode="auto">
          <a:xfrm>
            <a:off x="520700" y="5430380"/>
            <a:ext cx="8149988" cy="53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noAutofit/>
          </a:bodyPr>
          <a:lstStyle>
            <a:lvl1pPr marL="0" indent="0" algn="l" defTabSz="457200" rtl="0" eaLnBrk="1" fontAlgn="base" hangingPunct="1">
              <a:lnSpc>
                <a:spcPct val="100000"/>
              </a:lnSpc>
              <a:spcBef>
                <a:spcPts val="1600"/>
              </a:spcBef>
              <a:spcAft>
                <a:spcPct val="0"/>
              </a:spcAft>
              <a:buFontTx/>
              <a:buNone/>
              <a:defRPr lang="en-US" sz="1500" kern="1200" cap="all">
                <a:solidFill>
                  <a:schemeClr val="tx2"/>
                </a:solidFill>
                <a:latin typeface="Helvetica Neue"/>
                <a:ea typeface="ＭＳ Ｐゴシック" charset="0"/>
                <a:cs typeface="Helvetica Neue"/>
              </a:defRPr>
            </a:lvl1pPr>
            <a:lvl2pPr marL="177800" indent="-171450" algn="l" defTabSz="457200" rtl="0" eaLnBrk="1" fontAlgn="base" hangingPunct="1">
              <a:lnSpc>
                <a:spcPct val="100000"/>
              </a:lnSpc>
              <a:spcBef>
                <a:spcPts val="800"/>
              </a:spcBef>
              <a:spcAft>
                <a:spcPct val="0"/>
              </a:spcAft>
              <a:buFont typeface="Arial"/>
              <a:buChar char="•"/>
              <a:defRPr lang="en-US" sz="1500" kern="1200">
                <a:solidFill>
                  <a:schemeClr val="tx1"/>
                </a:solidFill>
                <a:latin typeface="Helvetica Neue"/>
                <a:ea typeface="ＭＳ Ｐゴシック" charset="0"/>
                <a:cs typeface="Helvetica Neue"/>
              </a:defRPr>
            </a:lvl2pPr>
            <a:lvl3pPr marL="446088" indent="-228600" algn="l" defTabSz="457200" rtl="0" eaLnBrk="1" fontAlgn="base" hangingPunct="1">
              <a:lnSpc>
                <a:spcPct val="100000"/>
              </a:lnSpc>
              <a:spcBef>
                <a:spcPct val="20000"/>
              </a:spcBef>
              <a:spcAft>
                <a:spcPct val="0"/>
              </a:spcAft>
              <a:buFont typeface="Lucida Grande"/>
              <a:buChar char="−"/>
              <a:defRPr lang="en-US" sz="1500" b="0" i="0" kern="1200" dirty="0" smtClean="0">
                <a:solidFill>
                  <a:schemeClr val="tx1"/>
                </a:solidFill>
                <a:latin typeface="Helvetica Neue"/>
                <a:ea typeface="+mn-ea"/>
                <a:cs typeface="Helvetica Neue"/>
              </a:defRPr>
            </a:lvl3pPr>
            <a:lvl4pPr marL="628650" indent="-171450" algn="l" defTabSz="457200" rtl="0" eaLnBrk="1" fontAlgn="base" hangingPunct="1">
              <a:lnSpc>
                <a:spcPct val="100000"/>
              </a:lnSpc>
              <a:spcBef>
                <a:spcPct val="20000"/>
              </a:spcBef>
              <a:spcAft>
                <a:spcPct val="0"/>
              </a:spcAft>
              <a:buFont typeface="Arial"/>
              <a:buChar char="•"/>
              <a:defRPr lang="en-US" sz="1400" b="0" i="0" kern="1200" dirty="0" smtClean="0">
                <a:solidFill>
                  <a:schemeClr val="tx1"/>
                </a:solidFill>
                <a:latin typeface="Helvetica Neue"/>
                <a:ea typeface="+mn-ea"/>
                <a:cs typeface="Helvetica Neue"/>
              </a:defRPr>
            </a:lvl4pPr>
            <a:lvl5pPr marL="793750" indent="-165100" algn="l" defTabSz="566738" rtl="0" eaLnBrk="1" fontAlgn="base" hangingPunct="1">
              <a:lnSpc>
                <a:spcPct val="100000"/>
              </a:lnSpc>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2225"/>
              </a:lnSpc>
              <a:spcBef>
                <a:spcPts val="600"/>
              </a:spcBef>
            </a:pPr>
            <a:r>
              <a:rPr lang="en-US" sz="1800" b="1" i="1" cap="none" dirty="0" smtClean="0"/>
              <a:t>“How Can We Do This Most Effectively?” </a:t>
            </a:r>
          </a:p>
        </p:txBody>
      </p:sp>
    </p:spTree>
    <p:extLst>
      <p:ext uri="{BB962C8B-B14F-4D97-AF65-F5344CB8AC3E}">
        <p14:creationId xmlns:p14="http://schemas.microsoft.com/office/powerpoint/2010/main" val="9714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eft-Right Arrow 18"/>
          <p:cNvSpPr/>
          <p:nvPr/>
        </p:nvSpPr>
        <p:spPr>
          <a:xfrm rot="19792065">
            <a:off x="-293931" y="3195328"/>
            <a:ext cx="9780962"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dirty="0" smtClean="0"/>
              <a:t>Omidyar Family Foundation (OFF) to Omidyar Network (ON)</a:t>
            </a:r>
            <a:endParaRPr lang="en-US" dirty="0"/>
          </a:p>
        </p:txBody>
      </p:sp>
      <p:sp>
        <p:nvSpPr>
          <p:cNvPr id="5" name="Slide Number Placeholder 4"/>
          <p:cNvSpPr>
            <a:spLocks noGrp="1"/>
          </p:cNvSpPr>
          <p:nvPr>
            <p:ph type="sldNum" sz="quarter" idx="12"/>
          </p:nvPr>
        </p:nvSpPr>
        <p:spPr/>
        <p:txBody>
          <a:bodyPr/>
          <a:lstStyle/>
          <a:p>
            <a:pPr>
              <a:defRPr/>
            </a:pPr>
            <a:fld id="{2FC1B0AA-A4EC-9A42-80F5-C75862C53D7E}" type="slidenum">
              <a:rPr lang="en-US" smtClean="0"/>
              <a:pPr>
                <a:defRPr/>
              </a:pPr>
              <a:t>3</a:t>
            </a:fld>
            <a:endParaRPr lang="en-US" dirty="0"/>
          </a:p>
        </p:txBody>
      </p:sp>
      <p:pic>
        <p:nvPicPr>
          <p:cNvPr id="9" name="Picture 8" descr="Screen Shot 2014-06-10 at 10.32.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000" y="3714798"/>
            <a:ext cx="1600200" cy="642334"/>
          </a:xfrm>
          <a:prstGeom prst="rect">
            <a:avLst/>
          </a:prstGeom>
        </p:spPr>
      </p:pic>
      <p:sp>
        <p:nvSpPr>
          <p:cNvPr id="12" name="Content Placeholder 7"/>
          <p:cNvSpPr txBox="1">
            <a:spLocks/>
          </p:cNvSpPr>
          <p:nvPr/>
        </p:nvSpPr>
        <p:spPr bwMode="auto">
          <a:xfrm>
            <a:off x="928792" y="4306996"/>
            <a:ext cx="3894896" cy="1403531"/>
          </a:xfrm>
          <a:prstGeom prst="rect">
            <a:avLst/>
          </a:prstGeom>
          <a:solidFill>
            <a:schemeClr val="bg1"/>
          </a:solidFill>
          <a:ln w="9525">
            <a:solidFill>
              <a:srgbClr val="5F6062"/>
            </a:solidFill>
            <a:miter lim="800000"/>
            <a:headEnd/>
            <a:tailEnd/>
          </a:ln>
          <a:extLs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noAutofit/>
          </a:bodyPr>
          <a:lstStyle>
            <a:lvl1pPr marL="0" indent="0" algn="l" defTabSz="457200" rtl="0" eaLnBrk="1" fontAlgn="base" hangingPunct="1">
              <a:lnSpc>
                <a:spcPct val="100000"/>
              </a:lnSpc>
              <a:spcBef>
                <a:spcPts val="1600"/>
              </a:spcBef>
              <a:spcAft>
                <a:spcPct val="0"/>
              </a:spcAft>
              <a:buFontTx/>
              <a:buNone/>
              <a:defRPr lang="en-US" sz="1500" kern="1200" cap="all">
                <a:solidFill>
                  <a:schemeClr val="tx2"/>
                </a:solidFill>
                <a:latin typeface="Helvetica Neue"/>
                <a:ea typeface="ＭＳ Ｐゴシック" charset="0"/>
                <a:cs typeface="Helvetica Neue"/>
              </a:defRPr>
            </a:lvl1pPr>
            <a:lvl2pPr marL="177800" indent="-171450" algn="l" defTabSz="457200" rtl="0" eaLnBrk="1" fontAlgn="base" hangingPunct="1">
              <a:lnSpc>
                <a:spcPct val="100000"/>
              </a:lnSpc>
              <a:spcBef>
                <a:spcPts val="800"/>
              </a:spcBef>
              <a:spcAft>
                <a:spcPct val="0"/>
              </a:spcAft>
              <a:buFont typeface="Arial"/>
              <a:buChar char="•"/>
              <a:defRPr lang="en-US" sz="1500" kern="1200">
                <a:solidFill>
                  <a:schemeClr val="tx1"/>
                </a:solidFill>
                <a:latin typeface="Helvetica Neue"/>
                <a:ea typeface="ＭＳ Ｐゴシック" charset="0"/>
                <a:cs typeface="Helvetica Neue"/>
              </a:defRPr>
            </a:lvl2pPr>
            <a:lvl3pPr marL="446088" indent="-228600" algn="l" defTabSz="457200" rtl="0" eaLnBrk="1" fontAlgn="base" hangingPunct="1">
              <a:lnSpc>
                <a:spcPct val="100000"/>
              </a:lnSpc>
              <a:spcBef>
                <a:spcPct val="20000"/>
              </a:spcBef>
              <a:spcAft>
                <a:spcPct val="0"/>
              </a:spcAft>
              <a:buFont typeface="Lucida Grande"/>
              <a:buChar char="−"/>
              <a:defRPr lang="en-US" sz="1500" b="0" i="0" kern="1200" dirty="0" smtClean="0">
                <a:solidFill>
                  <a:schemeClr val="tx1"/>
                </a:solidFill>
                <a:latin typeface="Helvetica Neue"/>
                <a:ea typeface="+mn-ea"/>
                <a:cs typeface="Helvetica Neue"/>
              </a:defRPr>
            </a:lvl3pPr>
            <a:lvl4pPr marL="628650" indent="-171450" algn="l" defTabSz="457200" rtl="0" eaLnBrk="1" fontAlgn="base" hangingPunct="1">
              <a:lnSpc>
                <a:spcPct val="100000"/>
              </a:lnSpc>
              <a:spcBef>
                <a:spcPct val="20000"/>
              </a:spcBef>
              <a:spcAft>
                <a:spcPct val="0"/>
              </a:spcAft>
              <a:buFont typeface="Arial"/>
              <a:buChar char="•"/>
              <a:defRPr lang="en-US" sz="1400" b="0" i="0" kern="1200" dirty="0" smtClean="0">
                <a:solidFill>
                  <a:schemeClr val="tx1"/>
                </a:solidFill>
                <a:latin typeface="Helvetica Neue"/>
                <a:ea typeface="+mn-ea"/>
                <a:cs typeface="Helvetica Neue"/>
              </a:defRPr>
            </a:lvl4pPr>
            <a:lvl5pPr marL="793750" indent="-165100" algn="l" defTabSz="566738" rtl="0" eaLnBrk="1" fontAlgn="base" hangingPunct="1">
              <a:lnSpc>
                <a:spcPct val="100000"/>
              </a:lnSpc>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3550" lvl="1" indent="-285750">
              <a:lnSpc>
                <a:spcPts val="2225"/>
              </a:lnSpc>
              <a:spcBef>
                <a:spcPts val="600"/>
              </a:spcBef>
            </a:pPr>
            <a:r>
              <a:rPr lang="en-US" sz="1700" cap="none" dirty="0" smtClean="0">
                <a:solidFill>
                  <a:srgbClr val="5F6062"/>
                </a:solidFill>
              </a:rPr>
              <a:t>Over a million jobs created</a:t>
            </a:r>
          </a:p>
          <a:p>
            <a:pPr marL="463550" lvl="1" indent="-285750">
              <a:lnSpc>
                <a:spcPts val="2225"/>
              </a:lnSpc>
              <a:spcBef>
                <a:spcPts val="600"/>
              </a:spcBef>
            </a:pPr>
            <a:r>
              <a:rPr lang="en-US" sz="1700" cap="none" dirty="0" smtClean="0">
                <a:solidFill>
                  <a:srgbClr val="5F6062"/>
                </a:solidFill>
              </a:rPr>
              <a:t>Power of the markets can help scale solutions that empower people and benefit society.</a:t>
            </a:r>
          </a:p>
        </p:txBody>
      </p:sp>
      <p:sp>
        <p:nvSpPr>
          <p:cNvPr id="13" name="Content Placeholder 7"/>
          <p:cNvSpPr txBox="1">
            <a:spLocks/>
          </p:cNvSpPr>
          <p:nvPr/>
        </p:nvSpPr>
        <p:spPr bwMode="auto">
          <a:xfrm>
            <a:off x="5144489" y="1549240"/>
            <a:ext cx="3505820" cy="1041400"/>
          </a:xfrm>
          <a:prstGeom prst="rect">
            <a:avLst/>
          </a:prstGeom>
          <a:solidFill>
            <a:schemeClr val="bg1"/>
          </a:solidFill>
          <a:ln w="9525">
            <a:solidFill>
              <a:srgbClr val="5F6062"/>
            </a:solidFill>
            <a:miter lim="800000"/>
            <a:headEnd/>
            <a:tailEnd/>
          </a:ln>
          <a:extLs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noAutofit/>
          </a:bodyPr>
          <a:lstStyle>
            <a:lvl1pPr marL="0" indent="0" algn="l" defTabSz="457200" rtl="0" eaLnBrk="1" fontAlgn="base" hangingPunct="1">
              <a:lnSpc>
                <a:spcPct val="100000"/>
              </a:lnSpc>
              <a:spcBef>
                <a:spcPts val="1600"/>
              </a:spcBef>
              <a:spcAft>
                <a:spcPct val="0"/>
              </a:spcAft>
              <a:buFontTx/>
              <a:buNone/>
              <a:defRPr lang="en-US" sz="1500" kern="1200" cap="all">
                <a:solidFill>
                  <a:schemeClr val="tx2"/>
                </a:solidFill>
                <a:latin typeface="Helvetica Neue"/>
                <a:ea typeface="ＭＳ Ｐゴシック" charset="0"/>
                <a:cs typeface="Helvetica Neue"/>
              </a:defRPr>
            </a:lvl1pPr>
            <a:lvl2pPr marL="177800" indent="-171450" algn="l" defTabSz="457200" rtl="0" eaLnBrk="1" fontAlgn="base" hangingPunct="1">
              <a:lnSpc>
                <a:spcPct val="100000"/>
              </a:lnSpc>
              <a:spcBef>
                <a:spcPts val="800"/>
              </a:spcBef>
              <a:spcAft>
                <a:spcPct val="0"/>
              </a:spcAft>
              <a:buFont typeface="Arial"/>
              <a:buChar char="•"/>
              <a:defRPr lang="en-US" sz="1500" kern="1200">
                <a:solidFill>
                  <a:schemeClr val="tx1"/>
                </a:solidFill>
                <a:latin typeface="Helvetica Neue"/>
                <a:ea typeface="ＭＳ Ｐゴシック" charset="0"/>
                <a:cs typeface="Helvetica Neue"/>
              </a:defRPr>
            </a:lvl2pPr>
            <a:lvl3pPr marL="446088" indent="-228600" algn="l" defTabSz="457200" rtl="0" eaLnBrk="1" fontAlgn="base" hangingPunct="1">
              <a:lnSpc>
                <a:spcPct val="100000"/>
              </a:lnSpc>
              <a:spcBef>
                <a:spcPct val="20000"/>
              </a:spcBef>
              <a:spcAft>
                <a:spcPct val="0"/>
              </a:spcAft>
              <a:buFont typeface="Lucida Grande"/>
              <a:buChar char="−"/>
              <a:defRPr lang="en-US" sz="1500" b="0" i="0" kern="1200" dirty="0" smtClean="0">
                <a:solidFill>
                  <a:schemeClr val="tx1"/>
                </a:solidFill>
                <a:latin typeface="Helvetica Neue"/>
                <a:ea typeface="+mn-ea"/>
                <a:cs typeface="Helvetica Neue"/>
              </a:defRPr>
            </a:lvl3pPr>
            <a:lvl4pPr marL="628650" indent="-171450" algn="l" defTabSz="457200" rtl="0" eaLnBrk="1" fontAlgn="base" hangingPunct="1">
              <a:lnSpc>
                <a:spcPct val="100000"/>
              </a:lnSpc>
              <a:spcBef>
                <a:spcPct val="20000"/>
              </a:spcBef>
              <a:spcAft>
                <a:spcPct val="0"/>
              </a:spcAft>
              <a:buFont typeface="Arial"/>
              <a:buChar char="•"/>
              <a:defRPr lang="en-US" sz="1400" b="0" i="0" kern="1200" dirty="0" smtClean="0">
                <a:solidFill>
                  <a:schemeClr val="tx1"/>
                </a:solidFill>
                <a:latin typeface="Helvetica Neue"/>
                <a:ea typeface="+mn-ea"/>
                <a:cs typeface="Helvetica Neue"/>
              </a:defRPr>
            </a:lvl4pPr>
            <a:lvl5pPr marL="793750" indent="-165100" algn="l" defTabSz="566738" rtl="0" eaLnBrk="1" fontAlgn="base" hangingPunct="1">
              <a:lnSpc>
                <a:spcPct val="100000"/>
              </a:lnSpc>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3550" lvl="1" indent="-285750">
              <a:lnSpc>
                <a:spcPts val="2225"/>
              </a:lnSpc>
              <a:spcBef>
                <a:spcPts val="600"/>
              </a:spcBef>
            </a:pPr>
            <a:r>
              <a:rPr lang="en-US" sz="1700" cap="none" dirty="0">
                <a:solidFill>
                  <a:srgbClr val="5F6062"/>
                </a:solidFill>
              </a:rPr>
              <a:t>H</a:t>
            </a:r>
            <a:r>
              <a:rPr lang="en-US" sz="1700" cap="none" dirty="0" smtClean="0">
                <a:solidFill>
                  <a:srgbClr val="5F6062"/>
                </a:solidFill>
              </a:rPr>
              <a:t>ybrid </a:t>
            </a:r>
            <a:r>
              <a:rPr lang="en-US" sz="1700" cap="none" dirty="0">
                <a:solidFill>
                  <a:srgbClr val="5F6062"/>
                </a:solidFill>
              </a:rPr>
              <a:t>structure </a:t>
            </a:r>
            <a:r>
              <a:rPr lang="en-US" sz="1700" cap="none" dirty="0" smtClean="0">
                <a:solidFill>
                  <a:srgbClr val="5F6062"/>
                </a:solidFill>
              </a:rPr>
              <a:t>for flexibility</a:t>
            </a:r>
          </a:p>
          <a:p>
            <a:pPr marL="463550" lvl="1" indent="-285750">
              <a:lnSpc>
                <a:spcPts val="2225"/>
              </a:lnSpc>
              <a:spcBef>
                <a:spcPts val="600"/>
              </a:spcBef>
            </a:pPr>
            <a:r>
              <a:rPr lang="en-US" sz="1700" dirty="0" smtClean="0">
                <a:solidFill>
                  <a:srgbClr val="5F6062"/>
                </a:solidFill>
              </a:rPr>
              <a:t>Strategic grant-giving + </a:t>
            </a:r>
            <a:br>
              <a:rPr lang="en-US" sz="1700" dirty="0" smtClean="0">
                <a:solidFill>
                  <a:srgbClr val="5F6062"/>
                </a:solidFill>
              </a:rPr>
            </a:br>
            <a:r>
              <a:rPr lang="en-US" sz="1700" dirty="0" smtClean="0">
                <a:solidFill>
                  <a:srgbClr val="5F6062"/>
                </a:solidFill>
              </a:rPr>
              <a:t>m</a:t>
            </a:r>
            <a:r>
              <a:rPr lang="en-US" sz="1700" cap="none" dirty="0" smtClean="0">
                <a:solidFill>
                  <a:srgbClr val="5F6062"/>
                </a:solidFill>
              </a:rPr>
              <a:t>arket-based philanthropy</a:t>
            </a:r>
            <a:endParaRPr lang="en-US" sz="1700" cap="none" dirty="0" smtClean="0"/>
          </a:p>
        </p:txBody>
      </p:sp>
      <p:pic>
        <p:nvPicPr>
          <p:cNvPr id="14" name="Picture 13"/>
          <p:cNvPicPr>
            <a:picLocks noChangeAspect="1"/>
          </p:cNvPicPr>
          <p:nvPr/>
        </p:nvPicPr>
        <p:blipFill>
          <a:blip r:embed="rId4"/>
          <a:stretch>
            <a:fillRect/>
          </a:stretch>
        </p:blipFill>
        <p:spPr>
          <a:xfrm>
            <a:off x="5149644" y="799526"/>
            <a:ext cx="2498125" cy="704866"/>
          </a:xfrm>
          <a:prstGeom prst="rect">
            <a:avLst/>
          </a:prstGeom>
        </p:spPr>
      </p:pic>
      <p:pic>
        <p:nvPicPr>
          <p:cNvPr id="3" name="Picture 2"/>
          <p:cNvPicPr>
            <a:picLocks noChangeAspect="1"/>
          </p:cNvPicPr>
          <p:nvPr/>
        </p:nvPicPr>
        <p:blipFill>
          <a:blip r:embed="rId5"/>
          <a:stretch>
            <a:fillRect/>
          </a:stretch>
        </p:blipFill>
        <p:spPr>
          <a:xfrm>
            <a:off x="6661963" y="4047109"/>
            <a:ext cx="1667535" cy="1742574"/>
          </a:xfrm>
          <a:prstGeom prst="rect">
            <a:avLst/>
          </a:prstGeom>
        </p:spPr>
      </p:pic>
      <p:sp>
        <p:nvSpPr>
          <p:cNvPr id="11" name="Content Placeholder 7"/>
          <p:cNvSpPr txBox="1">
            <a:spLocks/>
          </p:cNvSpPr>
          <p:nvPr/>
        </p:nvSpPr>
        <p:spPr bwMode="auto">
          <a:xfrm>
            <a:off x="2931542" y="3019896"/>
            <a:ext cx="3618386" cy="827121"/>
          </a:xfrm>
          <a:prstGeom prst="rect">
            <a:avLst/>
          </a:prstGeom>
          <a:solidFill>
            <a:schemeClr val="bg1"/>
          </a:solidFill>
          <a:ln w="9525">
            <a:solidFill>
              <a:srgbClr val="5F6062"/>
            </a:solidFill>
            <a:miter lim="800000"/>
            <a:headEnd/>
            <a:tailEnd/>
          </a:ln>
          <a:extLs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noAutofit/>
          </a:bodyPr>
          <a:lstStyle>
            <a:lvl1pPr marL="0" indent="0" algn="l" defTabSz="457200" rtl="0" eaLnBrk="1" fontAlgn="base" hangingPunct="1">
              <a:lnSpc>
                <a:spcPct val="100000"/>
              </a:lnSpc>
              <a:spcBef>
                <a:spcPts val="1600"/>
              </a:spcBef>
              <a:spcAft>
                <a:spcPct val="0"/>
              </a:spcAft>
              <a:buFontTx/>
              <a:buNone/>
              <a:defRPr lang="en-US" sz="1500" kern="1200" cap="all">
                <a:solidFill>
                  <a:schemeClr val="tx2"/>
                </a:solidFill>
                <a:latin typeface="Helvetica Neue"/>
                <a:ea typeface="ＭＳ Ｐゴシック" charset="0"/>
                <a:cs typeface="Helvetica Neue"/>
              </a:defRPr>
            </a:lvl1pPr>
            <a:lvl2pPr marL="177800" indent="-171450" algn="l" defTabSz="457200" rtl="0" eaLnBrk="1" fontAlgn="base" hangingPunct="1">
              <a:lnSpc>
                <a:spcPct val="100000"/>
              </a:lnSpc>
              <a:spcBef>
                <a:spcPts val="800"/>
              </a:spcBef>
              <a:spcAft>
                <a:spcPct val="0"/>
              </a:spcAft>
              <a:buFont typeface="Arial"/>
              <a:buChar char="•"/>
              <a:defRPr lang="en-US" sz="1500" kern="1200">
                <a:solidFill>
                  <a:schemeClr val="tx1"/>
                </a:solidFill>
                <a:latin typeface="Helvetica Neue"/>
                <a:ea typeface="ＭＳ Ｐゴシック" charset="0"/>
                <a:cs typeface="Helvetica Neue"/>
              </a:defRPr>
            </a:lvl2pPr>
            <a:lvl3pPr marL="446088" indent="-228600" algn="l" defTabSz="457200" rtl="0" eaLnBrk="1" fontAlgn="base" hangingPunct="1">
              <a:lnSpc>
                <a:spcPct val="100000"/>
              </a:lnSpc>
              <a:spcBef>
                <a:spcPct val="20000"/>
              </a:spcBef>
              <a:spcAft>
                <a:spcPct val="0"/>
              </a:spcAft>
              <a:buFont typeface="Lucida Grande"/>
              <a:buChar char="−"/>
              <a:defRPr lang="en-US" sz="1500" b="0" i="0" kern="1200" dirty="0" smtClean="0">
                <a:solidFill>
                  <a:schemeClr val="tx1"/>
                </a:solidFill>
                <a:latin typeface="Helvetica Neue"/>
                <a:ea typeface="+mn-ea"/>
                <a:cs typeface="Helvetica Neue"/>
              </a:defRPr>
            </a:lvl3pPr>
            <a:lvl4pPr marL="628650" indent="-171450" algn="l" defTabSz="457200" rtl="0" eaLnBrk="1" fontAlgn="base" hangingPunct="1">
              <a:lnSpc>
                <a:spcPct val="100000"/>
              </a:lnSpc>
              <a:spcBef>
                <a:spcPct val="20000"/>
              </a:spcBef>
              <a:spcAft>
                <a:spcPct val="0"/>
              </a:spcAft>
              <a:buFont typeface="Arial"/>
              <a:buChar char="•"/>
              <a:defRPr lang="en-US" sz="1400" b="0" i="0" kern="1200" dirty="0" smtClean="0">
                <a:solidFill>
                  <a:schemeClr val="tx1"/>
                </a:solidFill>
                <a:latin typeface="Helvetica Neue"/>
                <a:ea typeface="+mn-ea"/>
                <a:cs typeface="Helvetica Neue"/>
              </a:defRPr>
            </a:lvl4pPr>
            <a:lvl5pPr marL="793750" indent="-165100" algn="l" defTabSz="566738" rtl="0" eaLnBrk="1" fontAlgn="base" hangingPunct="1">
              <a:lnSpc>
                <a:spcPct val="100000"/>
              </a:lnSpc>
              <a:spcBef>
                <a:spcPct val="20000"/>
              </a:spcBef>
              <a:spcAft>
                <a:spcPct val="0"/>
              </a:spcAft>
              <a:buFont typeface="Arial"/>
              <a:buChar char="­"/>
              <a:defRPr lang="en-US" sz="1200" kern="1200" dirty="0">
                <a:solidFill>
                  <a:schemeClr val="tx1"/>
                </a:solidFill>
                <a:latin typeface="Helvetica Neue"/>
                <a:ea typeface="ＭＳ Ｐゴシック" charset="0"/>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3550" lvl="1" indent="-285750">
              <a:lnSpc>
                <a:spcPts val="2225"/>
              </a:lnSpc>
              <a:spcBef>
                <a:spcPts val="600"/>
              </a:spcBef>
            </a:pPr>
            <a:r>
              <a:rPr lang="en-US" sz="1700" cap="none" dirty="0" smtClean="0">
                <a:solidFill>
                  <a:srgbClr val="5F6062"/>
                </a:solidFill>
              </a:rPr>
              <a:t>Traditional grant-giving</a:t>
            </a:r>
          </a:p>
          <a:p>
            <a:pPr marL="463550" lvl="1" indent="-285750">
              <a:lnSpc>
                <a:spcPts val="2225"/>
              </a:lnSpc>
              <a:spcBef>
                <a:spcPts val="600"/>
              </a:spcBef>
            </a:pPr>
            <a:r>
              <a:rPr lang="en-US" sz="1700" cap="none" dirty="0" smtClean="0">
                <a:solidFill>
                  <a:srgbClr val="5F6062"/>
                </a:solidFill>
              </a:rPr>
              <a:t>Constrained by limited model</a:t>
            </a:r>
          </a:p>
        </p:txBody>
      </p:sp>
      <p:sp>
        <p:nvSpPr>
          <p:cNvPr id="15" name="TextBox 14"/>
          <p:cNvSpPr txBox="1"/>
          <p:nvPr/>
        </p:nvSpPr>
        <p:spPr>
          <a:xfrm>
            <a:off x="2448469" y="2393145"/>
            <a:ext cx="2886584" cy="646331"/>
          </a:xfrm>
          <a:prstGeom prst="rect">
            <a:avLst/>
          </a:prstGeom>
          <a:noFill/>
        </p:spPr>
        <p:txBody>
          <a:bodyPr wrap="square" rtlCol="0" anchor="ctr">
            <a:spAutoFit/>
          </a:bodyPr>
          <a:lstStyle/>
          <a:p>
            <a:pPr algn="ctr"/>
            <a:r>
              <a:rPr lang="en-US" b="1" dirty="0">
                <a:solidFill>
                  <a:srgbClr val="5F6062"/>
                </a:solidFill>
                <a:latin typeface="Helvetica Neue"/>
                <a:cs typeface="Helvetica Neue"/>
              </a:rPr>
              <a:t>OMIDYAR FAMILY </a:t>
            </a:r>
            <a:endParaRPr lang="en-US" b="1" dirty="0" smtClean="0">
              <a:solidFill>
                <a:srgbClr val="5F6062"/>
              </a:solidFill>
              <a:latin typeface="Helvetica Neue"/>
              <a:cs typeface="Helvetica Neue"/>
            </a:endParaRPr>
          </a:p>
          <a:p>
            <a:pPr algn="ctr"/>
            <a:r>
              <a:rPr lang="en-US" b="1" dirty="0" smtClean="0">
                <a:solidFill>
                  <a:srgbClr val="5F6062"/>
                </a:solidFill>
                <a:latin typeface="Helvetica Neue"/>
                <a:cs typeface="Helvetica Neue"/>
              </a:rPr>
              <a:t>FOUNDATION</a:t>
            </a:r>
            <a:endParaRPr lang="en-US" b="1" dirty="0">
              <a:solidFill>
                <a:srgbClr val="5F6062"/>
              </a:solidFill>
              <a:latin typeface="Helvetica Neue"/>
              <a:cs typeface="Helvetica Neue"/>
            </a:endParaRPr>
          </a:p>
        </p:txBody>
      </p:sp>
      <p:sp>
        <p:nvSpPr>
          <p:cNvPr id="4" name="TextBox 3"/>
          <p:cNvSpPr txBox="1"/>
          <p:nvPr/>
        </p:nvSpPr>
        <p:spPr>
          <a:xfrm>
            <a:off x="106721" y="4533259"/>
            <a:ext cx="755235" cy="400110"/>
          </a:xfrm>
          <a:prstGeom prst="rect">
            <a:avLst/>
          </a:prstGeom>
          <a:noFill/>
        </p:spPr>
        <p:txBody>
          <a:bodyPr wrap="none" rtlCol="0">
            <a:spAutoFit/>
          </a:bodyPr>
          <a:lstStyle/>
          <a:p>
            <a:r>
              <a:rPr lang="en-US" sz="2000" b="1" u="sng" dirty="0" smtClean="0">
                <a:solidFill>
                  <a:srgbClr val="5F6062"/>
                </a:solidFill>
                <a:latin typeface="Helvetica Neue"/>
                <a:cs typeface="Helvetica Neue"/>
              </a:rPr>
              <a:t>1998</a:t>
            </a:r>
            <a:endParaRPr lang="en-US" sz="2000" b="1" u="sng" dirty="0">
              <a:solidFill>
                <a:srgbClr val="5F6062"/>
              </a:solidFill>
              <a:latin typeface="Helvetica Neue"/>
              <a:cs typeface="Helvetica Neue"/>
            </a:endParaRPr>
          </a:p>
        </p:txBody>
      </p:sp>
      <p:sp>
        <p:nvSpPr>
          <p:cNvPr id="17" name="TextBox 16"/>
          <p:cNvSpPr txBox="1"/>
          <p:nvPr/>
        </p:nvSpPr>
        <p:spPr>
          <a:xfrm>
            <a:off x="2088901" y="3039423"/>
            <a:ext cx="755235" cy="400110"/>
          </a:xfrm>
          <a:prstGeom prst="rect">
            <a:avLst/>
          </a:prstGeom>
          <a:noFill/>
        </p:spPr>
        <p:txBody>
          <a:bodyPr wrap="none" rtlCol="0">
            <a:spAutoFit/>
          </a:bodyPr>
          <a:lstStyle/>
          <a:p>
            <a:r>
              <a:rPr lang="en-US" sz="2000" b="1" u="sng" dirty="0" smtClean="0">
                <a:solidFill>
                  <a:srgbClr val="5F6062"/>
                </a:solidFill>
                <a:latin typeface="Helvetica Neue"/>
                <a:cs typeface="Helvetica Neue"/>
              </a:rPr>
              <a:t>2000</a:t>
            </a:r>
            <a:endParaRPr lang="en-US" sz="2000" b="1" u="sng" dirty="0">
              <a:solidFill>
                <a:srgbClr val="5F6062"/>
              </a:solidFill>
              <a:latin typeface="Helvetica Neue"/>
              <a:cs typeface="Helvetica Neue"/>
            </a:endParaRPr>
          </a:p>
        </p:txBody>
      </p:sp>
      <p:sp>
        <p:nvSpPr>
          <p:cNvPr id="18" name="TextBox 17"/>
          <p:cNvSpPr txBox="1"/>
          <p:nvPr/>
        </p:nvSpPr>
        <p:spPr>
          <a:xfrm>
            <a:off x="3433630" y="1559287"/>
            <a:ext cx="1697901" cy="400110"/>
          </a:xfrm>
          <a:prstGeom prst="rect">
            <a:avLst/>
          </a:prstGeom>
          <a:noFill/>
        </p:spPr>
        <p:txBody>
          <a:bodyPr wrap="none" rtlCol="0">
            <a:spAutoFit/>
          </a:bodyPr>
          <a:lstStyle/>
          <a:p>
            <a:r>
              <a:rPr lang="en-US" sz="2000" b="1" u="sng" dirty="0" smtClean="0">
                <a:solidFill>
                  <a:srgbClr val="5F6062"/>
                </a:solidFill>
                <a:latin typeface="Helvetica Neue"/>
                <a:cs typeface="Helvetica Neue"/>
              </a:rPr>
              <a:t>2004 to date</a:t>
            </a:r>
            <a:endParaRPr lang="en-US" sz="2000" b="1" u="sng" dirty="0">
              <a:solidFill>
                <a:srgbClr val="5F6062"/>
              </a:solidFill>
              <a:latin typeface="Helvetica Neue"/>
              <a:cs typeface="Helvetica Neue"/>
            </a:endParaRPr>
          </a:p>
        </p:txBody>
      </p:sp>
    </p:spTree>
    <p:extLst>
      <p:ext uri="{BB962C8B-B14F-4D97-AF65-F5344CB8AC3E}">
        <p14:creationId xmlns:p14="http://schemas.microsoft.com/office/powerpoint/2010/main" val="252970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Omidyar Network at Scale</a:t>
            </a:r>
            <a:endParaRPr lang="en-US" dirty="0"/>
          </a:p>
        </p:txBody>
      </p:sp>
      <p:sp>
        <p:nvSpPr>
          <p:cNvPr id="2" name="Slide Number Placeholder 1"/>
          <p:cNvSpPr>
            <a:spLocks noGrp="1"/>
          </p:cNvSpPr>
          <p:nvPr>
            <p:ph type="sldNum" sz="quarter" idx="11"/>
          </p:nvPr>
        </p:nvSpPr>
        <p:spPr/>
        <p:txBody>
          <a:bodyPr/>
          <a:lstStyle/>
          <a:p>
            <a:pPr>
              <a:defRPr/>
            </a:pPr>
            <a:fld id="{429A6BB3-3778-5C4F-B0E9-FCD003E9110E}" type="slidenum">
              <a:rPr lang="en-US" smtClean="0"/>
              <a:pPr>
                <a:defRPr/>
              </a:pPr>
              <a:t>4</a:t>
            </a:fld>
            <a:endParaRPr lang="en-US" dirty="0"/>
          </a:p>
        </p:txBody>
      </p:sp>
      <p:grpSp>
        <p:nvGrpSpPr>
          <p:cNvPr id="3" name="Group 6"/>
          <p:cNvGrpSpPr/>
          <p:nvPr/>
        </p:nvGrpSpPr>
        <p:grpSpPr>
          <a:xfrm>
            <a:off x="1150916" y="1315869"/>
            <a:ext cx="6897096" cy="3013141"/>
            <a:chOff x="110317" y="2409418"/>
            <a:chExt cx="6110247" cy="3109651"/>
          </a:xfrm>
          <a:solidFill>
            <a:schemeClr val="tx2">
              <a:lumMod val="60000"/>
              <a:lumOff val="40000"/>
            </a:schemeClr>
          </a:solidFill>
        </p:grpSpPr>
        <p:grpSp>
          <p:nvGrpSpPr>
            <p:cNvPr id="6" name="Group 5"/>
            <p:cNvGrpSpPr>
              <a:grpSpLocks/>
            </p:cNvGrpSpPr>
            <p:nvPr/>
          </p:nvGrpSpPr>
          <p:grpSpPr bwMode="auto">
            <a:xfrm>
              <a:off x="4675970" y="4290616"/>
              <a:ext cx="323850" cy="111125"/>
              <a:chOff x="4449" y="3335"/>
              <a:chExt cx="260" cy="83"/>
            </a:xfrm>
            <a:grpFill/>
          </p:grpSpPr>
          <p:sp>
            <p:nvSpPr>
              <p:cNvPr id="264" name="Freeform 6"/>
              <p:cNvSpPr>
                <a:spLocks/>
              </p:cNvSpPr>
              <p:nvPr/>
            </p:nvSpPr>
            <p:spPr bwMode="auto">
              <a:xfrm>
                <a:off x="4449" y="3340"/>
                <a:ext cx="52" cy="69"/>
              </a:xfrm>
              <a:custGeom>
                <a:avLst/>
                <a:gdLst>
                  <a:gd name="T0" fmla="*/ 0 w 52"/>
                  <a:gd name="T1" fmla="*/ 0 h 69"/>
                  <a:gd name="T2" fmla="*/ 0 w 52"/>
                  <a:gd name="T3" fmla="*/ 0 h 69"/>
                  <a:gd name="T4" fmla="*/ 10 w 52"/>
                  <a:gd name="T5" fmla="*/ 0 h 69"/>
                  <a:gd name="T6" fmla="*/ 13 w 52"/>
                  <a:gd name="T7" fmla="*/ 13 h 69"/>
                  <a:gd name="T8" fmla="*/ 26 w 52"/>
                  <a:gd name="T9" fmla="*/ 5 h 69"/>
                  <a:gd name="T10" fmla="*/ 43 w 52"/>
                  <a:gd name="T11" fmla="*/ 21 h 69"/>
                  <a:gd name="T12" fmla="*/ 51 w 52"/>
                  <a:gd name="T13" fmla="*/ 68 h 69"/>
                  <a:gd name="T14" fmla="*/ 50 w 52"/>
                  <a:gd name="T15" fmla="*/ 68 h 69"/>
                  <a:gd name="T16" fmla="*/ 16 w 52"/>
                  <a:gd name="T17" fmla="*/ 48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65" name="Freeform 7"/>
              <p:cNvSpPr>
                <a:spLocks/>
              </p:cNvSpPr>
              <p:nvPr/>
            </p:nvSpPr>
            <p:spPr bwMode="auto">
              <a:xfrm>
                <a:off x="4577" y="3335"/>
                <a:ext cx="132" cy="83"/>
              </a:xfrm>
              <a:custGeom>
                <a:avLst/>
                <a:gdLst>
                  <a:gd name="T0" fmla="*/ 0 w 132"/>
                  <a:gd name="T1" fmla="*/ 72 h 83"/>
                  <a:gd name="T2" fmla="*/ 0 w 132"/>
                  <a:gd name="T3" fmla="*/ 72 h 83"/>
                  <a:gd name="T4" fmla="*/ 12 w 132"/>
                  <a:gd name="T5" fmla="*/ 82 h 83"/>
                  <a:gd name="T6" fmla="*/ 53 w 132"/>
                  <a:gd name="T7" fmla="*/ 79 h 83"/>
                  <a:gd name="T8" fmla="*/ 66 w 132"/>
                  <a:gd name="T9" fmla="*/ 73 h 83"/>
                  <a:gd name="T10" fmla="*/ 84 w 132"/>
                  <a:gd name="T11" fmla="*/ 36 h 83"/>
                  <a:gd name="T12" fmla="*/ 108 w 132"/>
                  <a:gd name="T13" fmla="*/ 37 h 83"/>
                  <a:gd name="T14" fmla="*/ 131 w 132"/>
                  <a:gd name="T15" fmla="*/ 25 h 83"/>
                  <a:gd name="T16" fmla="*/ 109 w 132"/>
                  <a:gd name="T17" fmla="*/ 14 h 83"/>
                  <a:gd name="T18" fmla="*/ 102 w 132"/>
                  <a:gd name="T19" fmla="*/ 0 h 83"/>
                  <a:gd name="T20" fmla="*/ 75 w 132"/>
                  <a:gd name="T21" fmla="*/ 26 h 83"/>
                  <a:gd name="T22" fmla="*/ 67 w 132"/>
                  <a:gd name="T23" fmla="*/ 40 h 83"/>
                  <a:gd name="T24" fmla="*/ 59 w 132"/>
                  <a:gd name="T25" fmla="*/ 32 h 83"/>
                  <a:gd name="T26" fmla="*/ 43 w 132"/>
                  <a:gd name="T27" fmla="*/ 52 h 83"/>
                  <a:gd name="T28" fmla="*/ 26 w 132"/>
                  <a:gd name="T29" fmla="*/ 55 h 83"/>
                  <a:gd name="T30" fmla="*/ 20 w 132"/>
                  <a:gd name="T31" fmla="*/ 73 h 83"/>
                  <a:gd name="T32" fmla="*/ 0 w 132"/>
                  <a:gd name="T33" fmla="*/ 72 h 83"/>
                  <a:gd name="T34" fmla="*/ 0 w 132"/>
                  <a:gd name="T35" fmla="*/ 72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solidFill>
                  <a:schemeClr val="bg1"/>
                </a:solidFill>
                <a:round/>
                <a:headEnd/>
                <a:tailEnd/>
              </a:ln>
            </p:spPr>
            <p:txBody>
              <a:bodyPr lIns="0" tIns="0" rIns="0" bIns="0" anchor="ctr">
                <a:spAutoFit/>
              </a:bodyPr>
              <a:lstStyle/>
              <a:p>
                <a:pPr>
                  <a:defRPr/>
                </a:pPr>
                <a:endParaRPr lang="en-GB" dirty="0"/>
              </a:p>
            </p:txBody>
          </p:sp>
        </p:grpSp>
        <p:grpSp>
          <p:nvGrpSpPr>
            <p:cNvPr id="7" name="Group 8"/>
            <p:cNvGrpSpPr>
              <a:grpSpLocks/>
            </p:cNvGrpSpPr>
            <p:nvPr/>
          </p:nvGrpSpPr>
          <p:grpSpPr bwMode="auto">
            <a:xfrm>
              <a:off x="4590193" y="4317603"/>
              <a:ext cx="782630" cy="280990"/>
              <a:chOff x="4380" y="3353"/>
              <a:chExt cx="629" cy="218"/>
            </a:xfrm>
            <a:grpFill/>
          </p:grpSpPr>
          <p:sp>
            <p:nvSpPr>
              <p:cNvPr id="254" name="Freeform 9"/>
              <p:cNvSpPr>
                <a:spLocks/>
              </p:cNvSpPr>
              <p:nvPr/>
            </p:nvSpPr>
            <p:spPr bwMode="auto">
              <a:xfrm>
                <a:off x="4380" y="3353"/>
                <a:ext cx="149" cy="156"/>
              </a:xfrm>
              <a:custGeom>
                <a:avLst/>
                <a:gdLst>
                  <a:gd name="T0" fmla="*/ 0 w 149"/>
                  <a:gd name="T1" fmla="*/ 0 h 156"/>
                  <a:gd name="T2" fmla="*/ 0 w 149"/>
                  <a:gd name="T3" fmla="*/ 0 h 156"/>
                  <a:gd name="T4" fmla="*/ 33 w 149"/>
                  <a:gd name="T5" fmla="*/ 7 h 156"/>
                  <a:gd name="T6" fmla="*/ 74 w 149"/>
                  <a:gd name="T7" fmla="*/ 47 h 156"/>
                  <a:gd name="T8" fmla="*/ 108 w 149"/>
                  <a:gd name="T9" fmla="*/ 62 h 156"/>
                  <a:gd name="T10" fmla="*/ 104 w 149"/>
                  <a:gd name="T11" fmla="*/ 73 h 156"/>
                  <a:gd name="T12" fmla="*/ 115 w 149"/>
                  <a:gd name="T13" fmla="*/ 72 h 156"/>
                  <a:gd name="T14" fmla="*/ 114 w 149"/>
                  <a:gd name="T15" fmla="*/ 87 h 156"/>
                  <a:gd name="T16" fmla="*/ 148 w 149"/>
                  <a:gd name="T17" fmla="*/ 116 h 156"/>
                  <a:gd name="T18" fmla="*/ 144 w 149"/>
                  <a:gd name="T19" fmla="*/ 154 h 156"/>
                  <a:gd name="T20" fmla="*/ 129 w 149"/>
                  <a:gd name="T21" fmla="*/ 155 h 156"/>
                  <a:gd name="T22" fmla="*/ 99 w 149"/>
                  <a:gd name="T23" fmla="*/ 133 h 156"/>
                  <a:gd name="T24" fmla="*/ 50 w 149"/>
                  <a:gd name="T25" fmla="*/ 54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5" name="Freeform 10"/>
              <p:cNvSpPr>
                <a:spLocks/>
              </p:cNvSpPr>
              <p:nvPr/>
            </p:nvSpPr>
            <p:spPr bwMode="auto">
              <a:xfrm>
                <a:off x="4519" y="3510"/>
                <a:ext cx="125" cy="40"/>
              </a:xfrm>
              <a:custGeom>
                <a:avLst/>
                <a:gdLst>
                  <a:gd name="T0" fmla="*/ 0 w 125"/>
                  <a:gd name="T1" fmla="*/ 11 h 40"/>
                  <a:gd name="T2" fmla="*/ 0 w 125"/>
                  <a:gd name="T3" fmla="*/ 11 h 40"/>
                  <a:gd name="T4" fmla="*/ 8 w 125"/>
                  <a:gd name="T5" fmla="*/ 0 h 40"/>
                  <a:gd name="T6" fmla="*/ 95 w 125"/>
                  <a:gd name="T7" fmla="*/ 12 h 40"/>
                  <a:gd name="T8" fmla="*/ 104 w 125"/>
                  <a:gd name="T9" fmla="*/ 22 h 40"/>
                  <a:gd name="T10" fmla="*/ 122 w 125"/>
                  <a:gd name="T11" fmla="*/ 26 h 40"/>
                  <a:gd name="T12" fmla="*/ 124 w 125"/>
                  <a:gd name="T13" fmla="*/ 39 h 40"/>
                  <a:gd name="T14" fmla="*/ 22 w 125"/>
                  <a:gd name="T15" fmla="*/ 21 h 40"/>
                  <a:gd name="T16" fmla="*/ 0 w 125"/>
                  <a:gd name="T17" fmla="*/ 11 h 40"/>
                  <a:gd name="T18" fmla="*/ 0 w 125"/>
                  <a:gd name="T19" fmla="*/ 1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6" name="Freeform 11"/>
              <p:cNvSpPr>
                <a:spLocks/>
              </p:cNvSpPr>
              <p:nvPr/>
            </p:nvSpPr>
            <p:spPr bwMode="auto">
              <a:xfrm>
                <a:off x="4568" y="3371"/>
                <a:ext cx="136" cy="116"/>
              </a:xfrm>
              <a:custGeom>
                <a:avLst/>
                <a:gdLst>
                  <a:gd name="T0" fmla="*/ 0 w 136"/>
                  <a:gd name="T1" fmla="*/ 52 h 116"/>
                  <a:gd name="T2" fmla="*/ 0 w 136"/>
                  <a:gd name="T3" fmla="*/ 52 h 116"/>
                  <a:gd name="T4" fmla="*/ 9 w 136"/>
                  <a:gd name="T5" fmla="*/ 36 h 116"/>
                  <a:gd name="T6" fmla="*/ 21 w 136"/>
                  <a:gd name="T7" fmla="*/ 46 h 116"/>
                  <a:gd name="T8" fmla="*/ 62 w 136"/>
                  <a:gd name="T9" fmla="*/ 43 h 116"/>
                  <a:gd name="T10" fmla="*/ 75 w 136"/>
                  <a:gd name="T11" fmla="*/ 37 h 116"/>
                  <a:gd name="T12" fmla="*/ 93 w 136"/>
                  <a:gd name="T13" fmla="*/ 0 h 116"/>
                  <a:gd name="T14" fmla="*/ 117 w 136"/>
                  <a:gd name="T15" fmla="*/ 1 h 116"/>
                  <a:gd name="T16" fmla="*/ 112 w 136"/>
                  <a:gd name="T17" fmla="*/ 11 h 116"/>
                  <a:gd name="T18" fmla="*/ 135 w 136"/>
                  <a:gd name="T19" fmla="*/ 46 h 116"/>
                  <a:gd name="T20" fmla="*/ 122 w 136"/>
                  <a:gd name="T21" fmla="*/ 43 h 116"/>
                  <a:gd name="T22" fmla="*/ 99 w 136"/>
                  <a:gd name="T23" fmla="*/ 82 h 116"/>
                  <a:gd name="T24" fmla="*/ 95 w 136"/>
                  <a:gd name="T25" fmla="*/ 107 h 116"/>
                  <a:gd name="T26" fmla="*/ 81 w 136"/>
                  <a:gd name="T27" fmla="*/ 115 h 116"/>
                  <a:gd name="T28" fmla="*/ 55 w 136"/>
                  <a:gd name="T29" fmla="*/ 100 h 116"/>
                  <a:gd name="T30" fmla="*/ 40 w 136"/>
                  <a:gd name="T31" fmla="*/ 107 h 116"/>
                  <a:gd name="T32" fmla="*/ 37 w 136"/>
                  <a:gd name="T33" fmla="*/ 95 h 116"/>
                  <a:gd name="T34" fmla="*/ 17 w 136"/>
                  <a:gd name="T35" fmla="*/ 97 h 116"/>
                  <a:gd name="T36" fmla="*/ 0 w 136"/>
                  <a:gd name="T37" fmla="*/ 52 h 116"/>
                  <a:gd name="T38" fmla="*/ 0 w 136"/>
                  <a:gd name="T39" fmla="*/ 5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7" name="Freeform 12"/>
              <p:cNvSpPr>
                <a:spLocks/>
              </p:cNvSpPr>
              <p:nvPr/>
            </p:nvSpPr>
            <p:spPr bwMode="auto">
              <a:xfrm>
                <a:off x="4674" y="3544"/>
                <a:ext cx="34" cy="9"/>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8" name="Freeform 13"/>
              <p:cNvSpPr>
                <a:spLocks/>
              </p:cNvSpPr>
              <p:nvPr/>
            </p:nvSpPr>
            <p:spPr bwMode="auto">
              <a:xfrm>
                <a:off x="4703" y="3405"/>
                <a:ext cx="85" cy="101"/>
              </a:xfrm>
              <a:custGeom>
                <a:avLst/>
                <a:gdLst>
                  <a:gd name="T0" fmla="*/ 0 w 85"/>
                  <a:gd name="T1" fmla="*/ 60 h 101"/>
                  <a:gd name="T2" fmla="*/ 0 w 85"/>
                  <a:gd name="T3" fmla="*/ 60 h 101"/>
                  <a:gd name="T4" fmla="*/ 10 w 85"/>
                  <a:gd name="T5" fmla="*/ 78 h 101"/>
                  <a:gd name="T6" fmla="*/ 7 w 85"/>
                  <a:gd name="T7" fmla="*/ 96 h 101"/>
                  <a:gd name="T8" fmla="*/ 21 w 85"/>
                  <a:gd name="T9" fmla="*/ 100 h 101"/>
                  <a:gd name="T10" fmla="*/ 19 w 85"/>
                  <a:gd name="T11" fmla="*/ 63 h 101"/>
                  <a:gd name="T12" fmla="*/ 28 w 85"/>
                  <a:gd name="T13" fmla="*/ 60 h 101"/>
                  <a:gd name="T14" fmla="*/ 30 w 85"/>
                  <a:gd name="T15" fmla="*/ 74 h 101"/>
                  <a:gd name="T16" fmla="*/ 37 w 85"/>
                  <a:gd name="T17" fmla="*/ 90 h 101"/>
                  <a:gd name="T18" fmla="*/ 53 w 85"/>
                  <a:gd name="T19" fmla="*/ 83 h 101"/>
                  <a:gd name="T20" fmla="*/ 34 w 85"/>
                  <a:gd name="T21" fmla="*/ 48 h 101"/>
                  <a:gd name="T22" fmla="*/ 62 w 85"/>
                  <a:gd name="T23" fmla="*/ 33 h 101"/>
                  <a:gd name="T24" fmla="*/ 25 w 85"/>
                  <a:gd name="T25" fmla="*/ 43 h 101"/>
                  <a:gd name="T26" fmla="*/ 19 w 85"/>
                  <a:gd name="T27" fmla="*/ 21 h 101"/>
                  <a:gd name="T28" fmla="*/ 74 w 85"/>
                  <a:gd name="T29" fmla="*/ 19 h 101"/>
                  <a:gd name="T30" fmla="*/ 84 w 85"/>
                  <a:gd name="T31" fmla="*/ 0 h 101"/>
                  <a:gd name="T32" fmla="*/ 68 w 85"/>
                  <a:gd name="T33" fmla="*/ 12 h 101"/>
                  <a:gd name="T34" fmla="*/ 28 w 85"/>
                  <a:gd name="T35" fmla="*/ 6 h 101"/>
                  <a:gd name="T36" fmla="*/ 15 w 85"/>
                  <a:gd name="T37" fmla="*/ 14 h 101"/>
                  <a:gd name="T38" fmla="*/ 0 w 85"/>
                  <a:gd name="T39" fmla="*/ 60 h 101"/>
                  <a:gd name="T40" fmla="*/ 0 w 85"/>
                  <a:gd name="T41" fmla="*/ 6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9" name="Freeform 14"/>
              <p:cNvSpPr>
                <a:spLocks/>
              </p:cNvSpPr>
              <p:nvPr/>
            </p:nvSpPr>
            <p:spPr bwMode="auto">
              <a:xfrm>
                <a:off x="4769" y="3545"/>
                <a:ext cx="48" cy="26"/>
              </a:xfrm>
              <a:custGeom>
                <a:avLst/>
                <a:gdLst>
                  <a:gd name="T0" fmla="*/ 0 w 48"/>
                  <a:gd name="T1" fmla="*/ 15 h 26"/>
                  <a:gd name="T2" fmla="*/ 0 w 48"/>
                  <a:gd name="T3" fmla="*/ 15 h 26"/>
                  <a:gd name="T4" fmla="*/ 2 w 48"/>
                  <a:gd name="T5" fmla="*/ 25 h 26"/>
                  <a:gd name="T6" fmla="*/ 47 w 48"/>
                  <a:gd name="T7" fmla="*/ 0 h 26"/>
                  <a:gd name="T8" fmla="*/ 14 w 48"/>
                  <a:gd name="T9" fmla="*/ 7 h 26"/>
                  <a:gd name="T10" fmla="*/ 0 w 48"/>
                  <a:gd name="T11" fmla="*/ 15 h 26"/>
                  <a:gd name="T12" fmla="*/ 0 w 48"/>
                  <a:gd name="T13" fmla="*/ 15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60" name="Freeform 15"/>
              <p:cNvSpPr>
                <a:spLocks/>
              </p:cNvSpPr>
              <p:nvPr/>
            </p:nvSpPr>
            <p:spPr bwMode="auto">
              <a:xfrm>
                <a:off x="4819" y="3400"/>
                <a:ext cx="17" cy="42"/>
              </a:xfrm>
              <a:custGeom>
                <a:avLst/>
                <a:gdLst>
                  <a:gd name="T0" fmla="*/ 0 w 17"/>
                  <a:gd name="T1" fmla="*/ 14 h 42"/>
                  <a:gd name="T2" fmla="*/ 0 w 17"/>
                  <a:gd name="T3" fmla="*/ 14 h 42"/>
                  <a:gd name="T4" fmla="*/ 3 w 17"/>
                  <a:gd name="T5" fmla="*/ 33 h 42"/>
                  <a:gd name="T6" fmla="*/ 13 w 17"/>
                  <a:gd name="T7" fmla="*/ 41 h 42"/>
                  <a:gd name="T8" fmla="*/ 7 w 17"/>
                  <a:gd name="T9" fmla="*/ 24 h 42"/>
                  <a:gd name="T10" fmla="*/ 16 w 17"/>
                  <a:gd name="T11" fmla="*/ 21 h 42"/>
                  <a:gd name="T12" fmla="*/ 15 w 17"/>
                  <a:gd name="T13" fmla="*/ 8 h 42"/>
                  <a:gd name="T14" fmla="*/ 3 w 17"/>
                  <a:gd name="T15" fmla="*/ 17 h 42"/>
                  <a:gd name="T16" fmla="*/ 8 w 17"/>
                  <a:gd name="T17" fmla="*/ 0 h 42"/>
                  <a:gd name="T18" fmla="*/ 0 w 17"/>
                  <a:gd name="T19" fmla="*/ 14 h 42"/>
                  <a:gd name="T20" fmla="*/ 0 w 17"/>
                  <a:gd name="T21" fmla="*/ 14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61" name="Freeform 16"/>
              <p:cNvSpPr>
                <a:spLocks/>
              </p:cNvSpPr>
              <p:nvPr/>
            </p:nvSpPr>
            <p:spPr bwMode="auto">
              <a:xfrm>
                <a:off x="4826" y="3466"/>
                <a:ext cx="40" cy="14"/>
              </a:xfrm>
              <a:custGeom>
                <a:avLst/>
                <a:gdLst>
                  <a:gd name="T0" fmla="*/ 0 w 40"/>
                  <a:gd name="T1" fmla="*/ 5 h 14"/>
                  <a:gd name="T2" fmla="*/ 0 w 40"/>
                  <a:gd name="T3" fmla="*/ 5 h 14"/>
                  <a:gd name="T4" fmla="*/ 22 w 40"/>
                  <a:gd name="T5" fmla="*/ 0 h 14"/>
                  <a:gd name="T6" fmla="*/ 39 w 40"/>
                  <a:gd name="T7" fmla="*/ 13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62" name="Freeform 17"/>
              <p:cNvSpPr>
                <a:spLocks/>
              </p:cNvSpPr>
              <p:nvPr/>
            </p:nvSpPr>
            <p:spPr bwMode="auto">
              <a:xfrm>
                <a:off x="4865" y="3434"/>
                <a:ext cx="144" cy="119"/>
              </a:xfrm>
              <a:custGeom>
                <a:avLst/>
                <a:gdLst>
                  <a:gd name="T0" fmla="*/ 0 w 144"/>
                  <a:gd name="T1" fmla="*/ 15 h 119"/>
                  <a:gd name="T2" fmla="*/ 0 w 144"/>
                  <a:gd name="T3" fmla="*/ 15 h 119"/>
                  <a:gd name="T4" fmla="*/ 21 w 144"/>
                  <a:gd name="T5" fmla="*/ 26 h 119"/>
                  <a:gd name="T6" fmla="*/ 42 w 144"/>
                  <a:gd name="T7" fmla="*/ 23 h 119"/>
                  <a:gd name="T8" fmla="*/ 16 w 144"/>
                  <a:gd name="T9" fmla="*/ 32 h 119"/>
                  <a:gd name="T10" fmla="*/ 28 w 144"/>
                  <a:gd name="T11" fmla="*/ 51 h 119"/>
                  <a:gd name="T12" fmla="*/ 41 w 144"/>
                  <a:gd name="T13" fmla="*/ 35 h 119"/>
                  <a:gd name="T14" fmla="*/ 49 w 144"/>
                  <a:gd name="T15" fmla="*/ 51 h 119"/>
                  <a:gd name="T16" fmla="*/ 100 w 144"/>
                  <a:gd name="T17" fmla="*/ 69 h 119"/>
                  <a:gd name="T18" fmla="*/ 113 w 144"/>
                  <a:gd name="T19" fmla="*/ 98 h 119"/>
                  <a:gd name="T20" fmla="*/ 103 w 144"/>
                  <a:gd name="T21" fmla="*/ 97 h 119"/>
                  <a:gd name="T22" fmla="*/ 95 w 144"/>
                  <a:gd name="T23" fmla="*/ 110 h 119"/>
                  <a:gd name="T24" fmla="*/ 126 w 144"/>
                  <a:gd name="T25" fmla="*/ 104 h 119"/>
                  <a:gd name="T26" fmla="*/ 143 w 144"/>
                  <a:gd name="T27" fmla="*/ 118 h 119"/>
                  <a:gd name="T28" fmla="*/ 141 w 144"/>
                  <a:gd name="T29" fmla="*/ 30 h 119"/>
                  <a:gd name="T30" fmla="*/ 97 w 144"/>
                  <a:gd name="T31" fmla="*/ 15 h 119"/>
                  <a:gd name="T32" fmla="*/ 61 w 144"/>
                  <a:gd name="T33" fmla="*/ 41 h 119"/>
                  <a:gd name="T34" fmla="*/ 47 w 144"/>
                  <a:gd name="T35" fmla="*/ 27 h 119"/>
                  <a:gd name="T36" fmla="*/ 43 w 144"/>
                  <a:gd name="T37" fmla="*/ 6 h 119"/>
                  <a:gd name="T38" fmla="*/ 21 w 144"/>
                  <a:gd name="T39" fmla="*/ 0 h 119"/>
                  <a:gd name="T40" fmla="*/ 0 w 144"/>
                  <a:gd name="T41" fmla="*/ 15 h 119"/>
                  <a:gd name="T42" fmla="*/ 0 w 144"/>
                  <a:gd name="T43" fmla="*/ 15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63" name="Freeform 18"/>
              <p:cNvSpPr>
                <a:spLocks/>
              </p:cNvSpPr>
              <p:nvPr/>
            </p:nvSpPr>
            <p:spPr bwMode="auto">
              <a:xfrm>
                <a:off x="4871" y="3526"/>
                <a:ext cx="7" cy="11"/>
              </a:xfrm>
              <a:custGeom>
                <a:avLst/>
                <a:gdLst>
                  <a:gd name="T0" fmla="*/ 0 w 7"/>
                  <a:gd name="T1" fmla="*/ 10 h 11"/>
                  <a:gd name="T2" fmla="*/ 0 w 7"/>
                  <a:gd name="T3" fmla="*/ 10 h 11"/>
                  <a:gd name="T4" fmla="*/ 3 w 7"/>
                  <a:gd name="T5" fmla="*/ 0 h 11"/>
                  <a:gd name="T6" fmla="*/ 6 w 7"/>
                  <a:gd name="T7" fmla="*/ 6 h 11"/>
                  <a:gd name="T8" fmla="*/ 0 w 7"/>
                  <a:gd name="T9" fmla="*/ 10 h 11"/>
                  <a:gd name="T10" fmla="*/ 0 w 7"/>
                  <a:gd name="T11" fmla="*/ 10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10" name="Freeform 9"/>
            <p:cNvSpPr>
              <a:spLocks/>
            </p:cNvSpPr>
            <p:nvPr/>
          </p:nvSpPr>
          <p:spPr bwMode="auto">
            <a:xfrm>
              <a:off x="3998079" y="3700063"/>
              <a:ext cx="242885" cy="180976"/>
            </a:xfrm>
            <a:custGeom>
              <a:avLst/>
              <a:gdLst>
                <a:gd name="T0" fmla="*/ 0 w 194"/>
                <a:gd name="T1" fmla="*/ 111880299 h 139"/>
                <a:gd name="T2" fmla="*/ 0 w 194"/>
                <a:gd name="T3" fmla="*/ 111880299 h 139"/>
                <a:gd name="T4" fmla="*/ 3134995 w 194"/>
                <a:gd name="T5" fmla="*/ 172905343 h 139"/>
                <a:gd name="T6" fmla="*/ 25079963 w 194"/>
                <a:gd name="T7" fmla="*/ 191552270 h 139"/>
                <a:gd name="T8" fmla="*/ 6269991 w 194"/>
                <a:gd name="T9" fmla="*/ 222064121 h 139"/>
                <a:gd name="T10" fmla="*/ 40754933 w 194"/>
                <a:gd name="T11" fmla="*/ 233930347 h 139"/>
                <a:gd name="T12" fmla="*/ 119129815 w 194"/>
                <a:gd name="T13" fmla="*/ 222064121 h 139"/>
                <a:gd name="T14" fmla="*/ 133237289 w 194"/>
                <a:gd name="T15" fmla="*/ 188161920 h 139"/>
                <a:gd name="T16" fmla="*/ 186530976 w 194"/>
                <a:gd name="T17" fmla="*/ 169514952 h 139"/>
                <a:gd name="T18" fmla="*/ 191233467 w 194"/>
                <a:gd name="T19" fmla="*/ 140696975 h 139"/>
                <a:gd name="T20" fmla="*/ 210043431 w 194"/>
                <a:gd name="T21" fmla="*/ 133916274 h 139"/>
                <a:gd name="T22" fmla="*/ 202205946 w 194"/>
                <a:gd name="T23" fmla="*/ 118659698 h 139"/>
                <a:gd name="T24" fmla="*/ 221015911 w 194"/>
                <a:gd name="T25" fmla="*/ 116965824 h 139"/>
                <a:gd name="T26" fmla="*/ 235123384 w 194"/>
                <a:gd name="T27" fmla="*/ 88147847 h 139"/>
                <a:gd name="T28" fmla="*/ 228853396 w 194"/>
                <a:gd name="T29" fmla="*/ 59329849 h 139"/>
                <a:gd name="T30" fmla="*/ 300958260 w 194"/>
                <a:gd name="T31" fmla="*/ 38989039 h 139"/>
                <a:gd name="T32" fmla="*/ 302525758 w 194"/>
                <a:gd name="T33" fmla="*/ 32208338 h 139"/>
                <a:gd name="T34" fmla="*/ 275878308 w 194"/>
                <a:gd name="T35" fmla="*/ 27122813 h 139"/>
                <a:gd name="T36" fmla="*/ 238258378 w 194"/>
                <a:gd name="T37" fmla="*/ 47463623 h 139"/>
                <a:gd name="T38" fmla="*/ 219448414 w 194"/>
                <a:gd name="T39" fmla="*/ 0 h 139"/>
                <a:gd name="T40" fmla="*/ 188098473 w 194"/>
                <a:gd name="T41" fmla="*/ 35598688 h 139"/>
                <a:gd name="T42" fmla="*/ 94049862 w 194"/>
                <a:gd name="T43" fmla="*/ 32208338 h 139"/>
                <a:gd name="T44" fmla="*/ 47024931 w 194"/>
                <a:gd name="T45" fmla="*/ 86452672 h 139"/>
                <a:gd name="T46" fmla="*/ 14107478 w 194"/>
                <a:gd name="T47" fmla="*/ 69500900 h 139"/>
                <a:gd name="T48" fmla="*/ 0 w 194"/>
                <a:gd name="T49" fmla="*/ 111880299 h 139"/>
                <a:gd name="T50" fmla="*/ 0 w 194"/>
                <a:gd name="T51" fmla="*/ 111880299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8" name="Group 20"/>
            <p:cNvGrpSpPr>
              <a:grpSpLocks/>
            </p:cNvGrpSpPr>
            <p:nvPr/>
          </p:nvGrpSpPr>
          <p:grpSpPr bwMode="auto">
            <a:xfrm>
              <a:off x="4891835" y="4606538"/>
              <a:ext cx="690559" cy="633417"/>
              <a:chOff x="4623" y="3575"/>
              <a:chExt cx="552" cy="485"/>
            </a:xfrm>
            <a:grpFill/>
          </p:grpSpPr>
          <p:sp>
            <p:nvSpPr>
              <p:cNvPr id="252" name="Freeform 251"/>
              <p:cNvSpPr>
                <a:spLocks/>
              </p:cNvSpPr>
              <p:nvPr/>
            </p:nvSpPr>
            <p:spPr bwMode="auto">
              <a:xfrm>
                <a:off x="4623" y="3575"/>
                <a:ext cx="552" cy="414"/>
              </a:xfrm>
              <a:custGeom>
                <a:avLst/>
                <a:gdLst>
                  <a:gd name="T0" fmla="*/ 0 w 552"/>
                  <a:gd name="T1" fmla="*/ 218 h 414"/>
                  <a:gd name="T2" fmla="*/ 4 w 552"/>
                  <a:gd name="T3" fmla="*/ 209 h 414"/>
                  <a:gd name="T4" fmla="*/ 3 w 552"/>
                  <a:gd name="T5" fmla="*/ 192 h 414"/>
                  <a:gd name="T6" fmla="*/ 14 w 552"/>
                  <a:gd name="T7" fmla="*/ 165 h 414"/>
                  <a:gd name="T8" fmla="*/ 106 w 552"/>
                  <a:gd name="T9" fmla="*/ 123 h 414"/>
                  <a:gd name="T10" fmla="*/ 125 w 552"/>
                  <a:gd name="T11" fmla="*/ 88 h 414"/>
                  <a:gd name="T12" fmla="*/ 141 w 552"/>
                  <a:gd name="T13" fmla="*/ 94 h 414"/>
                  <a:gd name="T14" fmla="*/ 154 w 552"/>
                  <a:gd name="T15" fmla="*/ 80 h 414"/>
                  <a:gd name="T16" fmla="*/ 175 w 552"/>
                  <a:gd name="T17" fmla="*/ 46 h 414"/>
                  <a:gd name="T18" fmla="*/ 202 w 552"/>
                  <a:gd name="T19" fmla="*/ 68 h 414"/>
                  <a:gd name="T20" fmla="*/ 226 w 552"/>
                  <a:gd name="T21" fmla="*/ 63 h 414"/>
                  <a:gd name="T22" fmla="*/ 233 w 552"/>
                  <a:gd name="T23" fmla="*/ 28 h 414"/>
                  <a:gd name="T24" fmla="*/ 257 w 552"/>
                  <a:gd name="T25" fmla="*/ 6 h 414"/>
                  <a:gd name="T26" fmla="*/ 306 w 552"/>
                  <a:gd name="T27" fmla="*/ 59 h 414"/>
                  <a:gd name="T28" fmla="*/ 384 w 552"/>
                  <a:gd name="T29" fmla="*/ 82 h 414"/>
                  <a:gd name="T30" fmla="*/ 405 w 552"/>
                  <a:gd name="T31" fmla="*/ 0 h 414"/>
                  <a:gd name="T32" fmla="*/ 440 w 552"/>
                  <a:gd name="T33" fmla="*/ 59 h 414"/>
                  <a:gd name="T34" fmla="*/ 488 w 552"/>
                  <a:gd name="T35" fmla="*/ 133 h 414"/>
                  <a:gd name="T36" fmla="*/ 512 w 552"/>
                  <a:gd name="T37" fmla="*/ 163 h 414"/>
                  <a:gd name="T38" fmla="*/ 543 w 552"/>
                  <a:gd name="T39" fmla="*/ 204 h 414"/>
                  <a:gd name="T40" fmla="*/ 545 w 552"/>
                  <a:gd name="T41" fmla="*/ 290 h 414"/>
                  <a:gd name="T42" fmla="*/ 503 w 552"/>
                  <a:gd name="T43" fmla="*/ 388 h 414"/>
                  <a:gd name="T44" fmla="*/ 453 w 552"/>
                  <a:gd name="T45" fmla="*/ 406 h 414"/>
                  <a:gd name="T46" fmla="*/ 435 w 552"/>
                  <a:gd name="T47" fmla="*/ 392 h 414"/>
                  <a:gd name="T48" fmla="*/ 387 w 552"/>
                  <a:gd name="T49" fmla="*/ 401 h 414"/>
                  <a:gd name="T50" fmla="*/ 357 w 552"/>
                  <a:gd name="T51" fmla="*/ 354 h 414"/>
                  <a:gd name="T52" fmla="*/ 341 w 552"/>
                  <a:gd name="T53" fmla="*/ 337 h 414"/>
                  <a:gd name="T54" fmla="*/ 324 w 552"/>
                  <a:gd name="T55" fmla="*/ 352 h 414"/>
                  <a:gd name="T56" fmla="*/ 312 w 552"/>
                  <a:gd name="T57" fmla="*/ 349 h 414"/>
                  <a:gd name="T58" fmla="*/ 288 w 552"/>
                  <a:gd name="T59" fmla="*/ 312 h 414"/>
                  <a:gd name="T60" fmla="*/ 175 w 552"/>
                  <a:gd name="T61" fmla="*/ 308 h 414"/>
                  <a:gd name="T62" fmla="*/ 94 w 552"/>
                  <a:gd name="T63" fmla="*/ 331 h 414"/>
                  <a:gd name="T64" fmla="*/ 27 w 552"/>
                  <a:gd name="T65" fmla="*/ 337 h 414"/>
                  <a:gd name="T66" fmla="*/ 0 w 552"/>
                  <a:gd name="T67" fmla="*/ 218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2"/>
                  <a:gd name="T103" fmla="*/ 0 h 414"/>
                  <a:gd name="T104" fmla="*/ 552 w 552"/>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2" h="414">
                    <a:moveTo>
                      <a:pt x="0" y="218"/>
                    </a:moveTo>
                    <a:lnTo>
                      <a:pt x="0" y="218"/>
                    </a:lnTo>
                    <a:lnTo>
                      <a:pt x="9" y="221"/>
                    </a:lnTo>
                    <a:lnTo>
                      <a:pt x="4" y="209"/>
                    </a:lnTo>
                    <a:lnTo>
                      <a:pt x="15" y="215"/>
                    </a:lnTo>
                    <a:lnTo>
                      <a:pt x="3" y="192"/>
                    </a:lnTo>
                    <a:lnTo>
                      <a:pt x="11" y="155"/>
                    </a:lnTo>
                    <a:lnTo>
                      <a:pt x="14" y="165"/>
                    </a:lnTo>
                    <a:lnTo>
                      <a:pt x="48" y="136"/>
                    </a:lnTo>
                    <a:lnTo>
                      <a:pt x="106" y="123"/>
                    </a:lnTo>
                    <a:lnTo>
                      <a:pt x="125" y="101"/>
                    </a:lnTo>
                    <a:lnTo>
                      <a:pt x="125" y="88"/>
                    </a:lnTo>
                    <a:lnTo>
                      <a:pt x="133" y="78"/>
                    </a:lnTo>
                    <a:lnTo>
                      <a:pt x="141" y="94"/>
                    </a:lnTo>
                    <a:lnTo>
                      <a:pt x="141" y="76"/>
                    </a:lnTo>
                    <a:lnTo>
                      <a:pt x="154" y="80"/>
                    </a:lnTo>
                    <a:lnTo>
                      <a:pt x="155" y="67"/>
                    </a:lnTo>
                    <a:lnTo>
                      <a:pt x="175" y="46"/>
                    </a:lnTo>
                    <a:lnTo>
                      <a:pt x="197" y="48"/>
                    </a:lnTo>
                    <a:lnTo>
                      <a:pt x="202" y="68"/>
                    </a:lnTo>
                    <a:lnTo>
                      <a:pt x="210" y="56"/>
                    </a:lnTo>
                    <a:lnTo>
                      <a:pt x="226" y="63"/>
                    </a:lnTo>
                    <a:lnTo>
                      <a:pt x="220" y="49"/>
                    </a:lnTo>
                    <a:lnTo>
                      <a:pt x="233" y="28"/>
                    </a:lnTo>
                    <a:lnTo>
                      <a:pt x="265" y="20"/>
                    </a:lnTo>
                    <a:lnTo>
                      <a:pt x="257" y="6"/>
                    </a:lnTo>
                    <a:lnTo>
                      <a:pt x="319" y="23"/>
                    </a:lnTo>
                    <a:lnTo>
                      <a:pt x="306" y="59"/>
                    </a:lnTo>
                    <a:lnTo>
                      <a:pt x="368" y="97"/>
                    </a:lnTo>
                    <a:lnTo>
                      <a:pt x="384" y="82"/>
                    </a:lnTo>
                    <a:lnTo>
                      <a:pt x="390" y="19"/>
                    </a:lnTo>
                    <a:lnTo>
                      <a:pt x="405" y="0"/>
                    </a:lnTo>
                    <a:lnTo>
                      <a:pt x="418" y="49"/>
                    </a:lnTo>
                    <a:lnTo>
                      <a:pt x="440" y="59"/>
                    </a:lnTo>
                    <a:lnTo>
                      <a:pt x="454" y="115"/>
                    </a:lnTo>
                    <a:lnTo>
                      <a:pt x="488" y="133"/>
                    </a:lnTo>
                    <a:lnTo>
                      <a:pt x="499" y="165"/>
                    </a:lnTo>
                    <a:lnTo>
                      <a:pt x="512" y="163"/>
                    </a:lnTo>
                    <a:lnTo>
                      <a:pt x="515" y="179"/>
                    </a:lnTo>
                    <a:lnTo>
                      <a:pt x="543" y="204"/>
                    </a:lnTo>
                    <a:lnTo>
                      <a:pt x="551" y="247"/>
                    </a:lnTo>
                    <a:lnTo>
                      <a:pt x="545" y="290"/>
                    </a:lnTo>
                    <a:lnTo>
                      <a:pt x="521" y="326"/>
                    </a:lnTo>
                    <a:lnTo>
                      <a:pt x="503" y="388"/>
                    </a:lnTo>
                    <a:lnTo>
                      <a:pt x="472" y="395"/>
                    </a:lnTo>
                    <a:lnTo>
                      <a:pt x="453" y="406"/>
                    </a:lnTo>
                    <a:lnTo>
                      <a:pt x="454" y="413"/>
                    </a:lnTo>
                    <a:lnTo>
                      <a:pt x="435" y="392"/>
                    </a:lnTo>
                    <a:lnTo>
                      <a:pt x="413" y="408"/>
                    </a:lnTo>
                    <a:lnTo>
                      <a:pt x="387" y="401"/>
                    </a:lnTo>
                    <a:lnTo>
                      <a:pt x="367" y="386"/>
                    </a:lnTo>
                    <a:lnTo>
                      <a:pt x="357" y="354"/>
                    </a:lnTo>
                    <a:lnTo>
                      <a:pt x="341" y="358"/>
                    </a:lnTo>
                    <a:lnTo>
                      <a:pt x="341" y="337"/>
                    </a:lnTo>
                    <a:lnTo>
                      <a:pt x="336" y="351"/>
                    </a:lnTo>
                    <a:lnTo>
                      <a:pt x="324" y="352"/>
                    </a:lnTo>
                    <a:lnTo>
                      <a:pt x="336" y="311"/>
                    </a:lnTo>
                    <a:lnTo>
                      <a:pt x="312" y="349"/>
                    </a:lnTo>
                    <a:lnTo>
                      <a:pt x="301" y="341"/>
                    </a:lnTo>
                    <a:lnTo>
                      <a:pt x="288" y="312"/>
                    </a:lnTo>
                    <a:lnTo>
                      <a:pt x="248" y="295"/>
                    </a:lnTo>
                    <a:lnTo>
                      <a:pt x="175" y="308"/>
                    </a:lnTo>
                    <a:lnTo>
                      <a:pt x="144" y="330"/>
                    </a:lnTo>
                    <a:lnTo>
                      <a:pt x="94" y="331"/>
                    </a:lnTo>
                    <a:lnTo>
                      <a:pt x="65" y="350"/>
                    </a:lnTo>
                    <a:lnTo>
                      <a:pt x="27" y="337"/>
                    </a:lnTo>
                    <a:lnTo>
                      <a:pt x="35" y="297"/>
                    </a:lnTo>
                    <a:lnTo>
                      <a:pt x="0" y="2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3" name="Freeform 252"/>
              <p:cNvSpPr>
                <a:spLocks/>
              </p:cNvSpPr>
              <p:nvPr/>
            </p:nvSpPr>
            <p:spPr bwMode="auto">
              <a:xfrm>
                <a:off x="5055" y="4012"/>
                <a:ext cx="49" cy="48"/>
              </a:xfrm>
              <a:custGeom>
                <a:avLst/>
                <a:gdLst>
                  <a:gd name="T0" fmla="*/ 0 w 49"/>
                  <a:gd name="T1" fmla="*/ 8 h 48"/>
                  <a:gd name="T2" fmla="*/ 0 w 49"/>
                  <a:gd name="T3" fmla="*/ 8 h 48"/>
                  <a:gd name="T4" fmla="*/ 1 w 49"/>
                  <a:gd name="T5" fmla="*/ 0 h 48"/>
                  <a:gd name="T6" fmla="*/ 25 w 49"/>
                  <a:gd name="T7" fmla="*/ 7 h 48"/>
                  <a:gd name="T8" fmla="*/ 44 w 49"/>
                  <a:gd name="T9" fmla="*/ 1 h 48"/>
                  <a:gd name="T10" fmla="*/ 48 w 49"/>
                  <a:gd name="T11" fmla="*/ 13 h 48"/>
                  <a:gd name="T12" fmla="*/ 48 w 49"/>
                  <a:gd name="T13" fmla="*/ 27 h 48"/>
                  <a:gd name="T14" fmla="*/ 30 w 49"/>
                  <a:gd name="T15" fmla="*/ 47 h 48"/>
                  <a:gd name="T16" fmla="*/ 18 w 49"/>
                  <a:gd name="T17" fmla="*/ 46 h 48"/>
                  <a:gd name="T18" fmla="*/ 0 w 49"/>
                  <a:gd name="T19" fmla="*/ 8 h 48"/>
                  <a:gd name="T20" fmla="*/ 0 w 49"/>
                  <a:gd name="T21" fmla="*/ 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8"/>
                  <a:gd name="T35" fmla="*/ 49 w 4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8">
                    <a:moveTo>
                      <a:pt x="0" y="8"/>
                    </a:moveTo>
                    <a:lnTo>
                      <a:pt x="0" y="8"/>
                    </a:lnTo>
                    <a:lnTo>
                      <a:pt x="1" y="0"/>
                    </a:lnTo>
                    <a:lnTo>
                      <a:pt x="25" y="7"/>
                    </a:lnTo>
                    <a:lnTo>
                      <a:pt x="44" y="1"/>
                    </a:lnTo>
                    <a:lnTo>
                      <a:pt x="48" y="13"/>
                    </a:lnTo>
                    <a:lnTo>
                      <a:pt x="48" y="27"/>
                    </a:lnTo>
                    <a:lnTo>
                      <a:pt x="30" y="47"/>
                    </a:lnTo>
                    <a:lnTo>
                      <a:pt x="18" y="46"/>
                    </a:lnTo>
                    <a:lnTo>
                      <a:pt x="0" y="8"/>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12" name="Freeform 11"/>
            <p:cNvSpPr>
              <a:spLocks/>
            </p:cNvSpPr>
            <p:nvPr/>
          </p:nvSpPr>
          <p:spPr bwMode="auto">
            <a:xfrm>
              <a:off x="4463213" y="3935014"/>
              <a:ext cx="82550" cy="107951"/>
            </a:xfrm>
            <a:custGeom>
              <a:avLst/>
              <a:gdLst>
                <a:gd name="T0" fmla="*/ 0 w 66"/>
                <a:gd name="T1" fmla="*/ 43327448 h 82"/>
                <a:gd name="T2" fmla="*/ 0 w 66"/>
                <a:gd name="T3" fmla="*/ 43327448 h 82"/>
                <a:gd name="T4" fmla="*/ 14079776 w 66"/>
                <a:gd name="T5" fmla="*/ 57191119 h 82"/>
                <a:gd name="T6" fmla="*/ 21902016 w 66"/>
                <a:gd name="T7" fmla="*/ 123048514 h 82"/>
                <a:gd name="T8" fmla="*/ 46932174 w 66"/>
                <a:gd name="T9" fmla="*/ 117849802 h 82"/>
                <a:gd name="T10" fmla="*/ 62575392 w 66"/>
                <a:gd name="T11" fmla="*/ 90119827 h 82"/>
                <a:gd name="T12" fmla="*/ 79784558 w 66"/>
                <a:gd name="T13" fmla="*/ 97052321 h 82"/>
                <a:gd name="T14" fmla="*/ 92299652 w 66"/>
                <a:gd name="T15" fmla="*/ 140379749 h 82"/>
                <a:gd name="T16" fmla="*/ 101685332 w 66"/>
                <a:gd name="T17" fmla="*/ 116116020 h 82"/>
                <a:gd name="T18" fmla="*/ 90734955 w 66"/>
                <a:gd name="T19" fmla="*/ 69323642 h 82"/>
                <a:gd name="T20" fmla="*/ 79784558 w 66"/>
                <a:gd name="T21" fmla="*/ 86653580 h 82"/>
                <a:gd name="T22" fmla="*/ 67269483 w 66"/>
                <a:gd name="T23" fmla="*/ 65857395 h 82"/>
                <a:gd name="T24" fmla="*/ 92299652 w 66"/>
                <a:gd name="T25" fmla="*/ 36394944 h 82"/>
                <a:gd name="T26" fmla="*/ 43802780 w 66"/>
                <a:gd name="T27" fmla="*/ 32928697 h 82"/>
                <a:gd name="T28" fmla="*/ 12515079 w 66"/>
                <a:gd name="T29" fmla="*/ 0 h 82"/>
                <a:gd name="T30" fmla="*/ 3129395 w 66"/>
                <a:gd name="T31" fmla="*/ 19063705 h 82"/>
                <a:gd name="T32" fmla="*/ 14079776 w 66"/>
                <a:gd name="T33" fmla="*/ 32928697 h 82"/>
                <a:gd name="T34" fmla="*/ 0 w 66"/>
                <a:gd name="T35" fmla="*/ 43327448 h 82"/>
                <a:gd name="T36" fmla="*/ 0 w 66"/>
                <a:gd name="T37" fmla="*/ 43327448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 name="Freeform 12"/>
            <p:cNvSpPr>
              <a:spLocks/>
            </p:cNvSpPr>
            <p:nvPr/>
          </p:nvSpPr>
          <p:spPr bwMode="auto">
            <a:xfrm>
              <a:off x="4480676" y="3901676"/>
              <a:ext cx="50799" cy="33338"/>
            </a:xfrm>
            <a:custGeom>
              <a:avLst/>
              <a:gdLst>
                <a:gd name="T0" fmla="*/ 0 w 42"/>
                <a:gd name="T1" fmla="*/ 27013506 h 24"/>
                <a:gd name="T2" fmla="*/ 0 w 42"/>
                <a:gd name="T3" fmla="*/ 27013506 h 24"/>
                <a:gd name="T4" fmla="*/ 7315200 w 42"/>
                <a:gd name="T5" fmla="*/ 44379820 h 24"/>
                <a:gd name="T6" fmla="*/ 59980283 w 42"/>
                <a:gd name="T7" fmla="*/ 36662076 h 24"/>
                <a:gd name="T8" fmla="*/ 57054446 w 42"/>
                <a:gd name="T9" fmla="*/ 13507447 h 24"/>
                <a:gd name="T10" fmla="*/ 19018550 w 42"/>
                <a:gd name="T11" fmla="*/ 0 h 24"/>
                <a:gd name="T12" fmla="*/ 0 w 42"/>
                <a:gd name="T13" fmla="*/ 27013506 h 24"/>
                <a:gd name="T14" fmla="*/ 0 w 42"/>
                <a:gd name="T15" fmla="*/ 27013506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 name="Freeform 13"/>
            <p:cNvSpPr>
              <a:spLocks/>
            </p:cNvSpPr>
            <p:nvPr/>
          </p:nvSpPr>
          <p:spPr bwMode="auto">
            <a:xfrm>
              <a:off x="4907710" y="4327128"/>
              <a:ext cx="22225" cy="19050"/>
            </a:xfrm>
            <a:custGeom>
              <a:avLst/>
              <a:gdLst>
                <a:gd name="T0" fmla="*/ 0 w 17"/>
                <a:gd name="T1" fmla="*/ 9677400 h 15"/>
                <a:gd name="T2" fmla="*/ 0 w 17"/>
                <a:gd name="T3" fmla="*/ 9677400 h 15"/>
                <a:gd name="T4" fmla="*/ 13673603 w 17"/>
                <a:gd name="T5" fmla="*/ 22580604 h 15"/>
                <a:gd name="T6" fmla="*/ 27347207 w 17"/>
                <a:gd name="T7" fmla="*/ 0 h 15"/>
                <a:gd name="T8" fmla="*/ 0 w 17"/>
                <a:gd name="T9" fmla="*/ 9677400 h 15"/>
                <a:gd name="T10" fmla="*/ 0 w 17"/>
                <a:gd name="T11" fmla="*/ 967740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 name="Freeform 14"/>
            <p:cNvSpPr>
              <a:spLocks/>
            </p:cNvSpPr>
            <p:nvPr/>
          </p:nvSpPr>
          <p:spPr bwMode="auto">
            <a:xfrm>
              <a:off x="4536237" y="3903264"/>
              <a:ext cx="153987" cy="334963"/>
            </a:xfrm>
            <a:custGeom>
              <a:avLst/>
              <a:gdLst>
                <a:gd name="T0" fmla="*/ 0 w 124"/>
                <a:gd name="T1" fmla="*/ 180866331 h 254"/>
                <a:gd name="T2" fmla="*/ 0 w 124"/>
                <a:gd name="T3" fmla="*/ 180866331 h 254"/>
                <a:gd name="T4" fmla="*/ 9252940 w 124"/>
                <a:gd name="T5" fmla="*/ 156518251 h 254"/>
                <a:gd name="T6" fmla="*/ 63228222 w 124"/>
                <a:gd name="T7" fmla="*/ 41738375 h 254"/>
                <a:gd name="T8" fmla="*/ 101782356 w 124"/>
                <a:gd name="T9" fmla="*/ 26086159 h 254"/>
                <a:gd name="T10" fmla="*/ 109494173 w 124"/>
                <a:gd name="T11" fmla="*/ 0 h 254"/>
                <a:gd name="T12" fmla="*/ 135710623 w 124"/>
                <a:gd name="T13" fmla="*/ 15652222 h 254"/>
                <a:gd name="T14" fmla="*/ 137252987 w 124"/>
                <a:gd name="T15" fmla="*/ 38259519 h 254"/>
                <a:gd name="T16" fmla="*/ 114120021 w 124"/>
                <a:gd name="T17" fmla="*/ 107823492 h 254"/>
                <a:gd name="T18" fmla="*/ 138794108 w 124"/>
                <a:gd name="T19" fmla="*/ 102606526 h 254"/>
                <a:gd name="T20" fmla="*/ 151131773 w 124"/>
                <a:gd name="T21" fmla="*/ 149561857 h 254"/>
                <a:gd name="T22" fmla="*/ 189685926 w 124"/>
                <a:gd name="T23" fmla="*/ 163474645 h 254"/>
                <a:gd name="T24" fmla="*/ 169637687 w 124"/>
                <a:gd name="T25" fmla="*/ 186083297 h 254"/>
                <a:gd name="T26" fmla="*/ 124915322 w 124"/>
                <a:gd name="T27" fmla="*/ 215648302 h 254"/>
                <a:gd name="T28" fmla="*/ 114120021 w 124"/>
                <a:gd name="T29" fmla="*/ 243473879 h 254"/>
                <a:gd name="T30" fmla="*/ 138794108 w 124"/>
                <a:gd name="T31" fmla="*/ 297385605 h 254"/>
                <a:gd name="T32" fmla="*/ 129541170 w 124"/>
                <a:gd name="T33" fmla="*/ 328688719 h 254"/>
                <a:gd name="T34" fmla="*/ 158842347 w 124"/>
                <a:gd name="T35" fmla="*/ 398252743 h 254"/>
                <a:gd name="T36" fmla="*/ 137252987 w 124"/>
                <a:gd name="T37" fmla="*/ 439991109 h 254"/>
                <a:gd name="T38" fmla="*/ 115662384 w 124"/>
                <a:gd name="T39" fmla="*/ 290429210 h 254"/>
                <a:gd name="T40" fmla="*/ 97156508 w 124"/>
                <a:gd name="T41" fmla="*/ 266081171 h 254"/>
                <a:gd name="T42" fmla="*/ 66312948 w 124"/>
                <a:gd name="T43" fmla="*/ 306081427 h 254"/>
                <a:gd name="T44" fmla="*/ 43179983 w 124"/>
                <a:gd name="T45" fmla="*/ 299125033 h 254"/>
                <a:gd name="T46" fmla="*/ 47807072 w 124"/>
                <a:gd name="T47" fmla="*/ 243473879 h 254"/>
                <a:gd name="T48" fmla="*/ 0 w 124"/>
                <a:gd name="T49" fmla="*/ 180866331 h 254"/>
                <a:gd name="T50" fmla="*/ 0 w 124"/>
                <a:gd name="T51" fmla="*/ 180866331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 name="Freeform 15"/>
            <p:cNvSpPr>
              <a:spLocks/>
            </p:cNvSpPr>
            <p:nvPr/>
          </p:nvSpPr>
          <p:spPr bwMode="auto">
            <a:xfrm>
              <a:off x="4710861" y="4157266"/>
              <a:ext cx="87312" cy="73025"/>
            </a:xfrm>
            <a:custGeom>
              <a:avLst/>
              <a:gdLst>
                <a:gd name="T0" fmla="*/ 0 w 70"/>
                <a:gd name="T1" fmla="*/ 18383734 h 59"/>
                <a:gd name="T2" fmla="*/ 0 w 70"/>
                <a:gd name="T3" fmla="*/ 18383734 h 59"/>
                <a:gd name="T4" fmla="*/ 7779587 w 70"/>
                <a:gd name="T5" fmla="*/ 62808929 h 59"/>
                <a:gd name="T6" fmla="*/ 21782099 w 70"/>
                <a:gd name="T7" fmla="*/ 85788301 h 59"/>
                <a:gd name="T8" fmla="*/ 43562951 w 70"/>
                <a:gd name="T9" fmla="*/ 88851637 h 59"/>
                <a:gd name="T10" fmla="*/ 107352573 w 70"/>
                <a:gd name="T11" fmla="*/ 47489774 h 59"/>
                <a:gd name="T12" fmla="*/ 104240490 w 70"/>
                <a:gd name="T13" fmla="*/ 0 h 59"/>
                <a:gd name="T14" fmla="*/ 56010037 w 70"/>
                <a:gd name="T15" fmla="*/ 7660199 h 59"/>
                <a:gd name="T16" fmla="*/ 15557927 w 70"/>
                <a:gd name="T17" fmla="*/ 6127912 h 59"/>
                <a:gd name="T18" fmla="*/ 0 w 70"/>
                <a:gd name="T19" fmla="*/ 18383734 h 59"/>
                <a:gd name="T20" fmla="*/ 0 w 70"/>
                <a:gd name="T21" fmla="*/ 18383734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 name="Freeform 16"/>
            <p:cNvSpPr>
              <a:spLocks/>
            </p:cNvSpPr>
            <p:nvPr/>
          </p:nvSpPr>
          <p:spPr bwMode="auto">
            <a:xfrm>
              <a:off x="4326689" y="4242990"/>
              <a:ext cx="31750" cy="65087"/>
            </a:xfrm>
            <a:custGeom>
              <a:avLst/>
              <a:gdLst>
                <a:gd name="T0" fmla="*/ 0 w 26"/>
                <a:gd name="T1" fmla="*/ 0 h 51"/>
                <a:gd name="T2" fmla="*/ 0 w 26"/>
                <a:gd name="T3" fmla="*/ 0 h 51"/>
                <a:gd name="T4" fmla="*/ 7456366 w 26"/>
                <a:gd name="T5" fmla="*/ 81436595 h 51"/>
                <a:gd name="T6" fmla="*/ 37280604 w 26"/>
                <a:gd name="T7" fmla="*/ 66777986 h 51"/>
                <a:gd name="T8" fmla="*/ 22367878 w 26"/>
                <a:gd name="T9" fmla="*/ 19545242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9" name="Group 29"/>
            <p:cNvGrpSpPr>
              <a:grpSpLocks/>
            </p:cNvGrpSpPr>
            <p:nvPr/>
          </p:nvGrpSpPr>
          <p:grpSpPr bwMode="auto">
            <a:xfrm>
              <a:off x="4221915" y="3365094"/>
              <a:ext cx="1041393" cy="727078"/>
              <a:chOff x="4086" y="2626"/>
              <a:chExt cx="835" cy="555"/>
            </a:xfrm>
            <a:grpFill/>
          </p:grpSpPr>
          <p:sp>
            <p:nvSpPr>
              <p:cNvPr id="250" name="Freeform 30"/>
              <p:cNvSpPr>
                <a:spLocks/>
              </p:cNvSpPr>
              <p:nvPr/>
            </p:nvSpPr>
            <p:spPr bwMode="auto">
              <a:xfrm>
                <a:off x="4086" y="2626"/>
                <a:ext cx="835" cy="526"/>
              </a:xfrm>
              <a:custGeom>
                <a:avLst/>
                <a:gdLst>
                  <a:gd name="T0" fmla="*/ 0 w 835"/>
                  <a:gd name="T1" fmla="*/ 250 h 526"/>
                  <a:gd name="T2" fmla="*/ 35 w 835"/>
                  <a:gd name="T3" fmla="*/ 226 h 526"/>
                  <a:gd name="T4" fmla="*/ 95 w 835"/>
                  <a:gd name="T5" fmla="*/ 177 h 526"/>
                  <a:gd name="T6" fmla="*/ 118 w 835"/>
                  <a:gd name="T7" fmla="*/ 145 h 526"/>
                  <a:gd name="T8" fmla="*/ 162 w 835"/>
                  <a:gd name="T9" fmla="*/ 114 h 526"/>
                  <a:gd name="T10" fmla="*/ 192 w 835"/>
                  <a:gd name="T11" fmla="*/ 81 h 526"/>
                  <a:gd name="T12" fmla="*/ 225 w 835"/>
                  <a:gd name="T13" fmla="*/ 106 h 526"/>
                  <a:gd name="T14" fmla="*/ 293 w 835"/>
                  <a:gd name="T15" fmla="*/ 160 h 526"/>
                  <a:gd name="T16" fmla="*/ 368 w 835"/>
                  <a:gd name="T17" fmla="*/ 185 h 526"/>
                  <a:gd name="T18" fmla="*/ 499 w 835"/>
                  <a:gd name="T19" fmla="*/ 187 h 526"/>
                  <a:gd name="T20" fmla="*/ 522 w 835"/>
                  <a:gd name="T21" fmla="*/ 151 h 526"/>
                  <a:gd name="T22" fmla="*/ 588 w 835"/>
                  <a:gd name="T23" fmla="*/ 123 h 526"/>
                  <a:gd name="T24" fmla="*/ 607 w 835"/>
                  <a:gd name="T25" fmla="*/ 98 h 526"/>
                  <a:gd name="T26" fmla="*/ 572 w 835"/>
                  <a:gd name="T27" fmla="*/ 78 h 526"/>
                  <a:gd name="T28" fmla="*/ 602 w 835"/>
                  <a:gd name="T29" fmla="*/ 72 h 526"/>
                  <a:gd name="T30" fmla="*/ 642 w 835"/>
                  <a:gd name="T31" fmla="*/ 28 h 526"/>
                  <a:gd name="T32" fmla="*/ 681 w 835"/>
                  <a:gd name="T33" fmla="*/ 0 h 526"/>
                  <a:gd name="T34" fmla="*/ 734 w 835"/>
                  <a:gd name="T35" fmla="*/ 69 h 526"/>
                  <a:gd name="T36" fmla="*/ 783 w 835"/>
                  <a:gd name="T37" fmla="*/ 104 h 526"/>
                  <a:gd name="T38" fmla="*/ 811 w 835"/>
                  <a:gd name="T39" fmla="*/ 147 h 526"/>
                  <a:gd name="T40" fmla="*/ 785 w 835"/>
                  <a:gd name="T41" fmla="*/ 177 h 526"/>
                  <a:gd name="T42" fmla="*/ 770 w 835"/>
                  <a:gd name="T43" fmla="*/ 185 h 526"/>
                  <a:gd name="T44" fmla="*/ 744 w 835"/>
                  <a:gd name="T45" fmla="*/ 210 h 526"/>
                  <a:gd name="T46" fmla="*/ 691 w 835"/>
                  <a:gd name="T47" fmla="*/ 232 h 526"/>
                  <a:gd name="T48" fmla="*/ 663 w 835"/>
                  <a:gd name="T49" fmla="*/ 226 h 526"/>
                  <a:gd name="T50" fmla="*/ 602 w 835"/>
                  <a:gd name="T51" fmla="*/ 247 h 526"/>
                  <a:gd name="T52" fmla="*/ 618 w 835"/>
                  <a:gd name="T53" fmla="*/ 276 h 526"/>
                  <a:gd name="T54" fmla="*/ 668 w 835"/>
                  <a:gd name="T55" fmla="*/ 274 h 526"/>
                  <a:gd name="T56" fmla="*/ 622 w 835"/>
                  <a:gd name="T57" fmla="*/ 312 h 526"/>
                  <a:gd name="T58" fmla="*/ 633 w 835"/>
                  <a:gd name="T59" fmla="*/ 355 h 526"/>
                  <a:gd name="T60" fmla="*/ 634 w 835"/>
                  <a:gd name="T61" fmla="*/ 382 h 526"/>
                  <a:gd name="T62" fmla="*/ 613 w 835"/>
                  <a:gd name="T63" fmla="*/ 463 h 526"/>
                  <a:gd name="T64" fmla="*/ 552 w 835"/>
                  <a:gd name="T65" fmla="*/ 493 h 526"/>
                  <a:gd name="T66" fmla="*/ 543 w 835"/>
                  <a:gd name="T67" fmla="*/ 489 h 526"/>
                  <a:gd name="T68" fmla="*/ 499 w 835"/>
                  <a:gd name="T69" fmla="*/ 510 h 526"/>
                  <a:gd name="T70" fmla="*/ 490 w 835"/>
                  <a:gd name="T71" fmla="*/ 506 h 526"/>
                  <a:gd name="T72" fmla="*/ 429 w 835"/>
                  <a:gd name="T73" fmla="*/ 484 h 526"/>
                  <a:gd name="T74" fmla="*/ 380 w 835"/>
                  <a:gd name="T75" fmla="*/ 494 h 526"/>
                  <a:gd name="T76" fmla="*/ 375 w 835"/>
                  <a:gd name="T77" fmla="*/ 506 h 526"/>
                  <a:gd name="T78" fmla="*/ 342 w 835"/>
                  <a:gd name="T79" fmla="*/ 471 h 526"/>
                  <a:gd name="T80" fmla="*/ 341 w 835"/>
                  <a:gd name="T81" fmla="*/ 434 h 526"/>
                  <a:gd name="T82" fmla="*/ 323 w 835"/>
                  <a:gd name="T83" fmla="*/ 412 h 526"/>
                  <a:gd name="T84" fmla="*/ 305 w 835"/>
                  <a:gd name="T85" fmla="*/ 392 h 526"/>
                  <a:gd name="T86" fmla="*/ 220 w 835"/>
                  <a:gd name="T87" fmla="*/ 410 h 526"/>
                  <a:gd name="T88" fmla="*/ 205 w 835"/>
                  <a:gd name="T89" fmla="*/ 414 h 526"/>
                  <a:gd name="T90" fmla="*/ 166 w 835"/>
                  <a:gd name="T91" fmla="*/ 416 h 526"/>
                  <a:gd name="T92" fmla="*/ 100 w 835"/>
                  <a:gd name="T93" fmla="*/ 381 h 526"/>
                  <a:gd name="T94" fmla="*/ 65 w 835"/>
                  <a:gd name="T95" fmla="*/ 347 h 526"/>
                  <a:gd name="T96" fmla="*/ 71 w 835"/>
                  <a:gd name="T97" fmla="*/ 325 h 526"/>
                  <a:gd name="T98" fmla="*/ 75 w 835"/>
                  <a:gd name="T99" fmla="*/ 295 h 526"/>
                  <a:gd name="T100" fmla="*/ 13 w 835"/>
                  <a:gd name="T101" fmla="*/ 278 h 526"/>
                  <a:gd name="T102" fmla="*/ 14 w 835"/>
                  <a:gd name="T103" fmla="*/ 256 h 526"/>
                  <a:gd name="T104" fmla="*/ 0 w 835"/>
                  <a:gd name="T105" fmla="*/ 25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1" name="Freeform 31"/>
              <p:cNvSpPr>
                <a:spLocks/>
              </p:cNvSpPr>
              <p:nvPr/>
            </p:nvSpPr>
            <p:spPr bwMode="auto">
              <a:xfrm>
                <a:off x="4564" y="3155"/>
                <a:ext cx="31" cy="26"/>
              </a:xfrm>
              <a:custGeom>
                <a:avLst/>
                <a:gdLst>
                  <a:gd name="T0" fmla="*/ 0 w 31"/>
                  <a:gd name="T1" fmla="*/ 19 h 26"/>
                  <a:gd name="T2" fmla="*/ 0 w 31"/>
                  <a:gd name="T3" fmla="*/ 19 h 26"/>
                  <a:gd name="T4" fmla="*/ 9 w 31"/>
                  <a:gd name="T5" fmla="*/ 0 h 26"/>
                  <a:gd name="T6" fmla="*/ 30 w 31"/>
                  <a:gd name="T7" fmla="*/ 4 h 26"/>
                  <a:gd name="T8" fmla="*/ 13 w 31"/>
                  <a:gd name="T9" fmla="*/ 25 h 26"/>
                  <a:gd name="T10" fmla="*/ 0 w 31"/>
                  <a:gd name="T11" fmla="*/ 19 h 26"/>
                  <a:gd name="T12" fmla="*/ 0 w 31"/>
                  <a:gd name="T13" fmla="*/ 19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19" name="Freeform 18"/>
            <p:cNvSpPr>
              <a:spLocks/>
            </p:cNvSpPr>
            <p:nvPr/>
          </p:nvSpPr>
          <p:spPr bwMode="auto">
            <a:xfrm>
              <a:off x="5010897" y="3965176"/>
              <a:ext cx="33337" cy="58738"/>
            </a:xfrm>
            <a:custGeom>
              <a:avLst/>
              <a:gdLst>
                <a:gd name="T0" fmla="*/ 0 w 25"/>
                <a:gd name="T1" fmla="*/ 29348570 h 46"/>
                <a:gd name="T2" fmla="*/ 0 w 25"/>
                <a:gd name="T3" fmla="*/ 29348570 h 46"/>
                <a:gd name="T4" fmla="*/ 16003094 w 25"/>
                <a:gd name="T5" fmla="*/ 73372696 h 46"/>
                <a:gd name="T6" fmla="*/ 42676691 w 25"/>
                <a:gd name="T7" fmla="*/ 0 h 46"/>
                <a:gd name="T8" fmla="*/ 19559484 w 25"/>
                <a:gd name="T9" fmla="*/ 1630618 h 46"/>
                <a:gd name="T10" fmla="*/ 0 w 25"/>
                <a:gd name="T11" fmla="*/ 29348570 h 46"/>
                <a:gd name="T12" fmla="*/ 0 w 25"/>
                <a:gd name="T13" fmla="*/ 29348570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 name="Freeform 19"/>
            <p:cNvSpPr>
              <a:spLocks/>
            </p:cNvSpPr>
            <p:nvPr/>
          </p:nvSpPr>
          <p:spPr bwMode="auto">
            <a:xfrm>
              <a:off x="4126665" y="3750863"/>
              <a:ext cx="498471" cy="522290"/>
            </a:xfrm>
            <a:custGeom>
              <a:avLst/>
              <a:gdLst>
                <a:gd name="T0" fmla="*/ 0 w 401"/>
                <a:gd name="T1" fmla="*/ 310135055 h 399"/>
                <a:gd name="T2" fmla="*/ 64899953 w 401"/>
                <a:gd name="T3" fmla="*/ 294713849 h 399"/>
                <a:gd name="T4" fmla="*/ 50993623 w 401"/>
                <a:gd name="T5" fmla="*/ 203901388 h 399"/>
                <a:gd name="T6" fmla="*/ 140617183 w 401"/>
                <a:gd name="T7" fmla="*/ 128508783 h 399"/>
                <a:gd name="T8" fmla="*/ 152979608 w 401"/>
                <a:gd name="T9" fmla="*/ 94239436 h 399"/>
                <a:gd name="T10" fmla="*/ 125164463 w 401"/>
                <a:gd name="T11" fmla="*/ 32555890 h 399"/>
                <a:gd name="T12" fmla="*/ 202426860 w 401"/>
                <a:gd name="T13" fmla="*/ 13707744 h 399"/>
                <a:gd name="T14" fmla="*/ 258055907 w 401"/>
                <a:gd name="T15" fmla="*/ 11994277 h 399"/>
                <a:gd name="T16" fmla="*/ 242604430 w 401"/>
                <a:gd name="T17" fmla="*/ 83959921 h 399"/>
                <a:gd name="T18" fmla="*/ 230242005 w 401"/>
                <a:gd name="T19" fmla="*/ 130222251 h 399"/>
                <a:gd name="T20" fmla="*/ 251875316 w 401"/>
                <a:gd name="T21" fmla="*/ 185053247 h 399"/>
                <a:gd name="T22" fmla="*/ 418762536 w 401"/>
                <a:gd name="T23" fmla="*/ 243311137 h 399"/>
                <a:gd name="T24" fmla="*/ 435760404 w 401"/>
                <a:gd name="T25" fmla="*/ 203901388 h 399"/>
                <a:gd name="T26" fmla="*/ 446576438 w 401"/>
                <a:gd name="T27" fmla="*/ 236457268 h 399"/>
                <a:gd name="T28" fmla="*/ 499115190 w 401"/>
                <a:gd name="T29" fmla="*/ 209041790 h 399"/>
                <a:gd name="T30" fmla="*/ 596465711 w 401"/>
                <a:gd name="T31" fmla="*/ 191907116 h 399"/>
                <a:gd name="T32" fmla="*/ 610373284 w 401"/>
                <a:gd name="T33" fmla="*/ 226176463 h 399"/>
                <a:gd name="T34" fmla="*/ 517658205 w 401"/>
                <a:gd name="T35" fmla="*/ 354685288 h 399"/>
                <a:gd name="T36" fmla="*/ 496024894 w 401"/>
                <a:gd name="T37" fmla="*/ 325556261 h 399"/>
                <a:gd name="T38" fmla="*/ 508386076 w 401"/>
                <a:gd name="T39" fmla="*/ 275865708 h 399"/>
                <a:gd name="T40" fmla="*/ 429578570 w 401"/>
                <a:gd name="T41" fmla="*/ 239884202 h 399"/>
                <a:gd name="T42" fmla="*/ 431123717 w 401"/>
                <a:gd name="T43" fmla="*/ 272438773 h 399"/>
                <a:gd name="T44" fmla="*/ 431123717 w 401"/>
                <a:gd name="T45" fmla="*/ 296427316 h 399"/>
                <a:gd name="T46" fmla="*/ 420307683 w 401"/>
                <a:gd name="T47" fmla="*/ 351258353 h 399"/>
                <a:gd name="T48" fmla="*/ 256510760 w 401"/>
                <a:gd name="T49" fmla="*/ 505469106 h 399"/>
                <a:gd name="T50" fmla="*/ 194701121 w 401"/>
                <a:gd name="T51" fmla="*/ 681954934 h 399"/>
                <a:gd name="T52" fmla="*/ 128256001 w 401"/>
                <a:gd name="T53" fmla="*/ 507182573 h 399"/>
                <a:gd name="T54" fmla="*/ 97350561 w 401"/>
                <a:gd name="T55" fmla="*/ 346117951 h 399"/>
                <a:gd name="T56" fmla="*/ 78807526 w 401"/>
                <a:gd name="T57" fmla="*/ 371819961 h 399"/>
                <a:gd name="T58" fmla="*/ 18543021 w 401"/>
                <a:gd name="T59" fmla="*/ 344404484 h 399"/>
                <a:gd name="T60" fmla="*/ 18543021 w 401"/>
                <a:gd name="T61" fmla="*/ 330696663 h 399"/>
                <a:gd name="T62" fmla="*/ 0 w 401"/>
                <a:gd name="T63" fmla="*/ 310135055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 name="Freeform 20"/>
            <p:cNvSpPr>
              <a:spLocks/>
            </p:cNvSpPr>
            <p:nvPr/>
          </p:nvSpPr>
          <p:spPr bwMode="auto">
            <a:xfrm>
              <a:off x="3718681" y="3669900"/>
              <a:ext cx="327023" cy="295276"/>
            </a:xfrm>
            <a:custGeom>
              <a:avLst/>
              <a:gdLst>
                <a:gd name="T0" fmla="*/ 0 w 262"/>
                <a:gd name="T1" fmla="*/ 12162959 h 224"/>
                <a:gd name="T2" fmla="*/ 0 w 262"/>
                <a:gd name="T3" fmla="*/ 12162959 h 224"/>
                <a:gd name="T4" fmla="*/ 10905410 w 262"/>
                <a:gd name="T5" fmla="*/ 0 h 224"/>
                <a:gd name="T6" fmla="*/ 42065151 w 262"/>
                <a:gd name="T7" fmla="*/ 29539366 h 224"/>
                <a:gd name="T8" fmla="*/ 81014809 w 262"/>
                <a:gd name="T9" fmla="*/ 5213449 h 224"/>
                <a:gd name="T10" fmla="*/ 84130302 w 262"/>
                <a:gd name="T11" fmla="*/ 27801989 h 224"/>
                <a:gd name="T12" fmla="*/ 102825638 w 262"/>
                <a:gd name="T13" fmla="*/ 36490190 h 224"/>
                <a:gd name="T14" fmla="*/ 105942360 w 262"/>
                <a:gd name="T15" fmla="*/ 60817427 h 224"/>
                <a:gd name="T16" fmla="*/ 162028369 w 262"/>
                <a:gd name="T17" fmla="*/ 88619426 h 224"/>
                <a:gd name="T18" fmla="*/ 213442456 w 262"/>
                <a:gd name="T19" fmla="*/ 79931205 h 224"/>
                <a:gd name="T20" fmla="*/ 208767998 w 262"/>
                <a:gd name="T21" fmla="*/ 66029556 h 224"/>
                <a:gd name="T22" fmla="*/ 275760660 w 262"/>
                <a:gd name="T23" fmla="*/ 41703638 h 224"/>
                <a:gd name="T24" fmla="*/ 363007722 w 262"/>
                <a:gd name="T25" fmla="*/ 85143335 h 224"/>
                <a:gd name="T26" fmla="*/ 364565459 w 262"/>
                <a:gd name="T27" fmla="*/ 109470581 h 224"/>
                <a:gd name="T28" fmla="*/ 350543333 w 262"/>
                <a:gd name="T29" fmla="*/ 152911586 h 224"/>
                <a:gd name="T30" fmla="*/ 353658806 w 262"/>
                <a:gd name="T31" fmla="*/ 215466409 h 224"/>
                <a:gd name="T32" fmla="*/ 375470864 w 262"/>
                <a:gd name="T33" fmla="*/ 234580188 h 224"/>
                <a:gd name="T34" fmla="*/ 356775527 w 262"/>
                <a:gd name="T35" fmla="*/ 265856920 h 224"/>
                <a:gd name="T36" fmla="*/ 406630590 w 262"/>
                <a:gd name="T37" fmla="*/ 337099903 h 224"/>
                <a:gd name="T38" fmla="*/ 373913127 w 262"/>
                <a:gd name="T39" fmla="*/ 387491814 h 224"/>
                <a:gd name="T40" fmla="*/ 283550592 w 262"/>
                <a:gd name="T41" fmla="*/ 370115413 h 224"/>
                <a:gd name="T42" fmla="*/ 263297519 w 262"/>
                <a:gd name="T43" fmla="*/ 338837280 h 224"/>
                <a:gd name="T44" fmla="*/ 200978066 w 262"/>
                <a:gd name="T45" fmla="*/ 349264258 h 224"/>
                <a:gd name="T46" fmla="*/ 155797422 w 262"/>
                <a:gd name="T47" fmla="*/ 317986125 h 224"/>
                <a:gd name="T48" fmla="*/ 124637696 w 262"/>
                <a:gd name="T49" fmla="*/ 258907414 h 224"/>
                <a:gd name="T50" fmla="*/ 101267901 w 262"/>
                <a:gd name="T51" fmla="*/ 248480518 h 224"/>
                <a:gd name="T52" fmla="*/ 95035706 w 262"/>
                <a:gd name="T53" fmla="*/ 262382167 h 224"/>
                <a:gd name="T54" fmla="*/ 66992682 w 262"/>
                <a:gd name="T55" fmla="*/ 201564761 h 224"/>
                <a:gd name="T56" fmla="*/ 28043015 w 262"/>
                <a:gd name="T57" fmla="*/ 165074540 h 224"/>
                <a:gd name="T58" fmla="*/ 46739609 w 262"/>
                <a:gd name="T59" fmla="*/ 109470581 h 224"/>
                <a:gd name="T60" fmla="*/ 29601999 w 262"/>
                <a:gd name="T61" fmla="*/ 102519757 h 224"/>
                <a:gd name="T62" fmla="*/ 14022131 w 262"/>
                <a:gd name="T63" fmla="*/ 71243004 h 224"/>
                <a:gd name="T64" fmla="*/ 0 w 262"/>
                <a:gd name="T65" fmla="*/ 12162959 h 224"/>
                <a:gd name="T66" fmla="*/ 0 w 262"/>
                <a:gd name="T67" fmla="*/ 12162959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11" name="Group 35"/>
            <p:cNvGrpSpPr>
              <a:grpSpLocks/>
            </p:cNvGrpSpPr>
            <p:nvPr/>
          </p:nvGrpSpPr>
          <p:grpSpPr bwMode="auto">
            <a:xfrm>
              <a:off x="5174408" y="3552399"/>
              <a:ext cx="276223" cy="292100"/>
              <a:chOff x="4850" y="2769"/>
              <a:chExt cx="221" cy="223"/>
            </a:xfrm>
            <a:grpFill/>
          </p:grpSpPr>
          <p:sp>
            <p:nvSpPr>
              <p:cNvPr id="246" name="Freeform 245"/>
              <p:cNvSpPr>
                <a:spLocks/>
              </p:cNvSpPr>
              <p:nvPr/>
            </p:nvSpPr>
            <p:spPr bwMode="auto">
              <a:xfrm>
                <a:off x="4850" y="2954"/>
                <a:ext cx="33" cy="38"/>
              </a:xfrm>
              <a:custGeom>
                <a:avLst/>
                <a:gdLst>
                  <a:gd name="T0" fmla="*/ 0 w 33"/>
                  <a:gd name="T1" fmla="*/ 10 h 38"/>
                  <a:gd name="T2" fmla="*/ 0 w 33"/>
                  <a:gd name="T3" fmla="*/ 10 h 38"/>
                  <a:gd name="T4" fmla="*/ 1 w 33"/>
                  <a:gd name="T5" fmla="*/ 19 h 38"/>
                  <a:gd name="T6" fmla="*/ 8 w 33"/>
                  <a:gd name="T7" fmla="*/ 10 h 38"/>
                  <a:gd name="T8" fmla="*/ 12 w 33"/>
                  <a:gd name="T9" fmla="*/ 15 h 38"/>
                  <a:gd name="T10" fmla="*/ 8 w 33"/>
                  <a:gd name="T11" fmla="*/ 37 h 38"/>
                  <a:gd name="T12" fmla="*/ 23 w 33"/>
                  <a:gd name="T13" fmla="*/ 37 h 38"/>
                  <a:gd name="T14" fmla="*/ 32 w 33"/>
                  <a:gd name="T15" fmla="*/ 14 h 38"/>
                  <a:gd name="T16" fmla="*/ 27 w 33"/>
                  <a:gd name="T17" fmla="*/ 1 h 38"/>
                  <a:gd name="T18" fmla="*/ 12 w 33"/>
                  <a:gd name="T19" fmla="*/ 0 h 38"/>
                  <a:gd name="T20" fmla="*/ 0 w 33"/>
                  <a:gd name="T21" fmla="*/ 10 h 38"/>
                  <a:gd name="T22" fmla="*/ 0 w 33"/>
                  <a:gd name="T23" fmla="*/ 1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7" name="Freeform 246"/>
              <p:cNvSpPr>
                <a:spLocks/>
              </p:cNvSpPr>
              <p:nvPr/>
            </p:nvSpPr>
            <p:spPr bwMode="auto">
              <a:xfrm>
                <a:off x="4866" y="2835"/>
                <a:ext cx="155" cy="125"/>
              </a:xfrm>
              <a:custGeom>
                <a:avLst/>
                <a:gdLst>
                  <a:gd name="T0" fmla="*/ 0 w 155"/>
                  <a:gd name="T1" fmla="*/ 116 h 125"/>
                  <a:gd name="T2" fmla="*/ 0 w 155"/>
                  <a:gd name="T3" fmla="*/ 116 h 125"/>
                  <a:gd name="T4" fmla="*/ 27 w 155"/>
                  <a:gd name="T5" fmla="*/ 93 h 125"/>
                  <a:gd name="T6" fmla="*/ 66 w 155"/>
                  <a:gd name="T7" fmla="*/ 93 h 125"/>
                  <a:gd name="T8" fmla="*/ 82 w 155"/>
                  <a:gd name="T9" fmla="*/ 65 h 125"/>
                  <a:gd name="T10" fmla="*/ 89 w 155"/>
                  <a:gd name="T11" fmla="*/ 63 h 125"/>
                  <a:gd name="T12" fmla="*/ 89 w 155"/>
                  <a:gd name="T13" fmla="*/ 74 h 125"/>
                  <a:gd name="T14" fmla="*/ 107 w 155"/>
                  <a:gd name="T15" fmla="*/ 63 h 125"/>
                  <a:gd name="T16" fmla="*/ 122 w 155"/>
                  <a:gd name="T17" fmla="*/ 42 h 125"/>
                  <a:gd name="T18" fmla="*/ 129 w 155"/>
                  <a:gd name="T19" fmla="*/ 6 h 125"/>
                  <a:gd name="T20" fmla="*/ 141 w 155"/>
                  <a:gd name="T21" fmla="*/ 8 h 125"/>
                  <a:gd name="T22" fmla="*/ 137 w 155"/>
                  <a:gd name="T23" fmla="*/ 0 h 125"/>
                  <a:gd name="T24" fmla="*/ 144 w 155"/>
                  <a:gd name="T25" fmla="*/ 1 h 125"/>
                  <a:gd name="T26" fmla="*/ 154 w 155"/>
                  <a:gd name="T27" fmla="*/ 30 h 125"/>
                  <a:gd name="T28" fmla="*/ 141 w 155"/>
                  <a:gd name="T29" fmla="*/ 51 h 125"/>
                  <a:gd name="T30" fmla="*/ 141 w 155"/>
                  <a:gd name="T31" fmla="*/ 70 h 125"/>
                  <a:gd name="T32" fmla="*/ 131 w 155"/>
                  <a:gd name="T33" fmla="*/ 98 h 125"/>
                  <a:gd name="T34" fmla="*/ 124 w 155"/>
                  <a:gd name="T35" fmla="*/ 102 h 125"/>
                  <a:gd name="T36" fmla="*/ 124 w 155"/>
                  <a:gd name="T37" fmla="*/ 91 h 125"/>
                  <a:gd name="T38" fmla="*/ 101 w 155"/>
                  <a:gd name="T39" fmla="*/ 107 h 125"/>
                  <a:gd name="T40" fmla="*/ 82 w 155"/>
                  <a:gd name="T41" fmla="*/ 100 h 125"/>
                  <a:gd name="T42" fmla="*/ 83 w 155"/>
                  <a:gd name="T43" fmla="*/ 113 h 125"/>
                  <a:gd name="T44" fmla="*/ 67 w 155"/>
                  <a:gd name="T45" fmla="*/ 124 h 125"/>
                  <a:gd name="T46" fmla="*/ 62 w 155"/>
                  <a:gd name="T47" fmla="*/ 106 h 125"/>
                  <a:gd name="T48" fmla="*/ 0 w 155"/>
                  <a:gd name="T49" fmla="*/ 116 h 125"/>
                  <a:gd name="T50" fmla="*/ 0 w 155"/>
                  <a:gd name="T51" fmla="*/ 1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8" name="Freeform 247"/>
              <p:cNvSpPr>
                <a:spLocks/>
              </p:cNvSpPr>
              <p:nvPr/>
            </p:nvSpPr>
            <p:spPr bwMode="auto">
              <a:xfrm>
                <a:off x="4885" y="2948"/>
                <a:ext cx="32" cy="23"/>
              </a:xfrm>
              <a:custGeom>
                <a:avLst/>
                <a:gdLst>
                  <a:gd name="T0" fmla="*/ 0 w 32"/>
                  <a:gd name="T1" fmla="*/ 12 h 23"/>
                  <a:gd name="T2" fmla="*/ 0 w 32"/>
                  <a:gd name="T3" fmla="*/ 12 h 23"/>
                  <a:gd name="T4" fmla="*/ 10 w 32"/>
                  <a:gd name="T5" fmla="*/ 22 h 23"/>
                  <a:gd name="T6" fmla="*/ 28 w 32"/>
                  <a:gd name="T7" fmla="*/ 14 h 23"/>
                  <a:gd name="T8" fmla="*/ 31 w 32"/>
                  <a:gd name="T9" fmla="*/ 0 h 23"/>
                  <a:gd name="T10" fmla="*/ 0 w 32"/>
                  <a:gd name="T11" fmla="*/ 12 h 23"/>
                  <a:gd name="T12" fmla="*/ 0 w 32"/>
                  <a:gd name="T13" fmla="*/ 12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9" name="Freeform 248"/>
              <p:cNvSpPr>
                <a:spLocks/>
              </p:cNvSpPr>
              <p:nvPr/>
            </p:nvSpPr>
            <p:spPr bwMode="auto">
              <a:xfrm>
                <a:off x="4990" y="2769"/>
                <a:ext cx="81" cy="67"/>
              </a:xfrm>
              <a:custGeom>
                <a:avLst/>
                <a:gdLst>
                  <a:gd name="T0" fmla="*/ 0 w 81"/>
                  <a:gd name="T1" fmla="*/ 47 h 67"/>
                  <a:gd name="T2" fmla="*/ 0 w 81"/>
                  <a:gd name="T3" fmla="*/ 47 h 67"/>
                  <a:gd name="T4" fmla="*/ 3 w 81"/>
                  <a:gd name="T5" fmla="*/ 66 h 67"/>
                  <a:gd name="T6" fmla="*/ 17 w 81"/>
                  <a:gd name="T7" fmla="*/ 59 h 67"/>
                  <a:gd name="T8" fmla="*/ 8 w 81"/>
                  <a:gd name="T9" fmla="*/ 48 h 67"/>
                  <a:gd name="T10" fmla="*/ 46 w 81"/>
                  <a:gd name="T11" fmla="*/ 58 h 67"/>
                  <a:gd name="T12" fmla="*/ 55 w 81"/>
                  <a:gd name="T13" fmla="*/ 42 h 67"/>
                  <a:gd name="T14" fmla="*/ 80 w 81"/>
                  <a:gd name="T15" fmla="*/ 37 h 67"/>
                  <a:gd name="T16" fmla="*/ 71 w 81"/>
                  <a:gd name="T17" fmla="*/ 27 h 67"/>
                  <a:gd name="T18" fmla="*/ 74 w 81"/>
                  <a:gd name="T19" fmla="*/ 18 h 67"/>
                  <a:gd name="T20" fmla="*/ 53 w 81"/>
                  <a:gd name="T21" fmla="*/ 20 h 67"/>
                  <a:gd name="T22" fmla="*/ 27 w 81"/>
                  <a:gd name="T23" fmla="*/ 0 h 67"/>
                  <a:gd name="T24" fmla="*/ 18 w 81"/>
                  <a:gd name="T25" fmla="*/ 38 h 67"/>
                  <a:gd name="T26" fmla="*/ 7 w 81"/>
                  <a:gd name="T27" fmla="*/ 35 h 67"/>
                  <a:gd name="T28" fmla="*/ 0 w 81"/>
                  <a:gd name="T29" fmla="*/ 47 h 67"/>
                  <a:gd name="T30" fmla="*/ 0 w 81"/>
                  <a:gd name="T31" fmla="*/ 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23" name="Freeform 22"/>
            <p:cNvSpPr>
              <a:spLocks/>
            </p:cNvSpPr>
            <p:nvPr/>
          </p:nvSpPr>
          <p:spPr bwMode="auto">
            <a:xfrm>
              <a:off x="5083921" y="3607988"/>
              <a:ext cx="109536" cy="111125"/>
            </a:xfrm>
            <a:custGeom>
              <a:avLst/>
              <a:gdLst>
                <a:gd name="T0" fmla="*/ 0 w 87"/>
                <a:gd name="T1" fmla="*/ 82254980 h 84"/>
                <a:gd name="T2" fmla="*/ 0 w 87"/>
                <a:gd name="T3" fmla="*/ 82254980 h 84"/>
                <a:gd name="T4" fmla="*/ 25363482 w 87"/>
                <a:gd name="T5" fmla="*/ 94505205 h 84"/>
                <a:gd name="T6" fmla="*/ 9510832 w 87"/>
                <a:gd name="T7" fmla="*/ 136509117 h 84"/>
                <a:gd name="T8" fmla="*/ 47555429 w 87"/>
                <a:gd name="T9" fmla="*/ 145258884 h 84"/>
                <a:gd name="T10" fmla="*/ 87186425 w 87"/>
                <a:gd name="T11" fmla="*/ 120757154 h 84"/>
                <a:gd name="T12" fmla="*/ 69748624 w 87"/>
                <a:gd name="T13" fmla="*/ 87505655 h 84"/>
                <a:gd name="T14" fmla="*/ 115718915 w 87"/>
                <a:gd name="T15" fmla="*/ 56003032 h 84"/>
                <a:gd name="T16" fmla="*/ 136326972 w 87"/>
                <a:gd name="T17" fmla="*/ 14000427 h 84"/>
                <a:gd name="T18" fmla="*/ 134741833 w 87"/>
                <a:gd name="T19" fmla="*/ 8751093 h 84"/>
                <a:gd name="T20" fmla="*/ 125231004 w 87"/>
                <a:gd name="T21" fmla="*/ 0 h 84"/>
                <a:gd name="T22" fmla="*/ 84014889 w 87"/>
                <a:gd name="T23" fmla="*/ 28002177 h 84"/>
                <a:gd name="T24" fmla="*/ 84014889 w 87"/>
                <a:gd name="T25" fmla="*/ 43752828 h 84"/>
                <a:gd name="T26" fmla="*/ 55482379 w 87"/>
                <a:gd name="T27" fmla="*/ 38502163 h 84"/>
                <a:gd name="T28" fmla="*/ 0 w 87"/>
                <a:gd name="T29" fmla="*/ 82254980 h 84"/>
                <a:gd name="T30" fmla="*/ 0 w 87"/>
                <a:gd name="T31" fmla="*/ 82254980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 name="Freeform 23"/>
            <p:cNvSpPr>
              <a:spLocks/>
            </p:cNvSpPr>
            <p:nvPr/>
          </p:nvSpPr>
          <p:spPr bwMode="auto">
            <a:xfrm>
              <a:off x="5117258" y="3700063"/>
              <a:ext cx="57150" cy="85726"/>
            </a:xfrm>
            <a:custGeom>
              <a:avLst/>
              <a:gdLst>
                <a:gd name="T0" fmla="*/ 0 w 48"/>
                <a:gd name="T1" fmla="*/ 109657851 h 66"/>
                <a:gd name="T2" fmla="*/ 0 w 48"/>
                <a:gd name="T3" fmla="*/ 109657851 h 66"/>
                <a:gd name="T4" fmla="*/ 7087791 w 48"/>
                <a:gd name="T5" fmla="*/ 23618536 h 66"/>
                <a:gd name="T6" fmla="*/ 42527939 w 48"/>
                <a:gd name="T7" fmla="*/ 0 h 66"/>
                <a:gd name="T8" fmla="*/ 66626182 w 48"/>
                <a:gd name="T9" fmla="*/ 67482449 h 66"/>
                <a:gd name="T10" fmla="*/ 42527939 w 48"/>
                <a:gd name="T11" fmla="*/ 99535812 h 66"/>
                <a:gd name="T12" fmla="*/ 0 w 48"/>
                <a:gd name="T13" fmla="*/ 109657851 h 66"/>
                <a:gd name="T14" fmla="*/ 0 w 48"/>
                <a:gd name="T15" fmla="*/ 109657851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5" name="Freeform 24"/>
            <p:cNvSpPr>
              <a:spLocks/>
            </p:cNvSpPr>
            <p:nvPr/>
          </p:nvSpPr>
          <p:spPr bwMode="auto">
            <a:xfrm>
              <a:off x="4674350" y="4012802"/>
              <a:ext cx="122236" cy="149225"/>
            </a:xfrm>
            <a:custGeom>
              <a:avLst/>
              <a:gdLst>
                <a:gd name="T0" fmla="*/ 0 w 99"/>
                <a:gd name="T1" fmla="*/ 42094425 h 115"/>
                <a:gd name="T2" fmla="*/ 0 w 99"/>
                <a:gd name="T3" fmla="*/ 42094425 h 115"/>
                <a:gd name="T4" fmla="*/ 19818444 w 99"/>
                <a:gd name="T5" fmla="*/ 69035380 h 115"/>
                <a:gd name="T6" fmla="*/ 13720178 w 99"/>
                <a:gd name="T7" fmla="*/ 116181404 h 115"/>
                <a:gd name="T8" fmla="*/ 67079713 w 99"/>
                <a:gd name="T9" fmla="*/ 95976345 h 115"/>
                <a:gd name="T10" fmla="*/ 89946687 w 99"/>
                <a:gd name="T11" fmla="*/ 116181404 h 115"/>
                <a:gd name="T12" fmla="*/ 109766361 w 99"/>
                <a:gd name="T13" fmla="*/ 163327409 h 115"/>
                <a:gd name="T14" fmla="*/ 102143220 w 99"/>
                <a:gd name="T15" fmla="*/ 191951392 h 115"/>
                <a:gd name="T16" fmla="*/ 149403240 w 99"/>
                <a:gd name="T17" fmla="*/ 183532509 h 115"/>
                <a:gd name="T18" fmla="*/ 126536285 w 99"/>
                <a:gd name="T19" fmla="*/ 121232994 h 115"/>
                <a:gd name="T20" fmla="*/ 76226495 w 99"/>
                <a:gd name="T21" fmla="*/ 75769967 h 115"/>
                <a:gd name="T22" fmla="*/ 89946687 w 99"/>
                <a:gd name="T23" fmla="*/ 50513318 h 115"/>
                <a:gd name="T24" fmla="*/ 62505087 w 99"/>
                <a:gd name="T25" fmla="*/ 35359838 h 115"/>
                <a:gd name="T26" fmla="*/ 41161773 w 99"/>
                <a:gd name="T27" fmla="*/ 0 h 115"/>
                <a:gd name="T28" fmla="*/ 27441590 w 99"/>
                <a:gd name="T29" fmla="*/ 0 h 115"/>
                <a:gd name="T30" fmla="*/ 28966466 w 99"/>
                <a:gd name="T31" fmla="*/ 26940955 h 115"/>
                <a:gd name="T32" fmla="*/ 19818444 w 99"/>
                <a:gd name="T33" fmla="*/ 20205065 h 115"/>
                <a:gd name="T34" fmla="*/ 0 w 99"/>
                <a:gd name="T35" fmla="*/ 42094425 h 115"/>
                <a:gd name="T36" fmla="*/ 0 w 99"/>
                <a:gd name="T37" fmla="*/ 42094425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18" name="Group 43"/>
            <p:cNvGrpSpPr>
              <a:grpSpLocks/>
            </p:cNvGrpSpPr>
            <p:nvPr/>
          </p:nvGrpSpPr>
          <p:grpSpPr bwMode="auto">
            <a:xfrm>
              <a:off x="569102" y="2428466"/>
              <a:ext cx="1504940" cy="1201746"/>
              <a:chOff x="1156" y="1908"/>
              <a:chExt cx="1207" cy="919"/>
            </a:xfrm>
            <a:grpFill/>
          </p:grpSpPr>
          <p:sp>
            <p:nvSpPr>
              <p:cNvPr id="227" name="Freeform 226"/>
              <p:cNvSpPr>
                <a:spLocks/>
              </p:cNvSpPr>
              <p:nvPr/>
            </p:nvSpPr>
            <p:spPr bwMode="auto">
              <a:xfrm>
                <a:off x="1156" y="2232"/>
                <a:ext cx="1166" cy="595"/>
              </a:xfrm>
              <a:custGeom>
                <a:avLst/>
                <a:gdLst>
                  <a:gd name="T0" fmla="*/ 93 w 1166"/>
                  <a:gd name="T1" fmla="*/ 82 h 595"/>
                  <a:gd name="T2" fmla="*/ 110 w 1166"/>
                  <a:gd name="T3" fmla="*/ 69 h 595"/>
                  <a:gd name="T4" fmla="*/ 177 w 1166"/>
                  <a:gd name="T5" fmla="*/ 35 h 595"/>
                  <a:gd name="T6" fmla="*/ 250 w 1166"/>
                  <a:gd name="T7" fmla="*/ 52 h 595"/>
                  <a:gd name="T8" fmla="*/ 347 w 1166"/>
                  <a:gd name="T9" fmla="*/ 95 h 595"/>
                  <a:gd name="T10" fmla="*/ 453 w 1166"/>
                  <a:gd name="T11" fmla="*/ 123 h 595"/>
                  <a:gd name="T12" fmla="*/ 450 w 1166"/>
                  <a:gd name="T13" fmla="*/ 93 h 595"/>
                  <a:gd name="T14" fmla="*/ 515 w 1166"/>
                  <a:gd name="T15" fmla="*/ 93 h 595"/>
                  <a:gd name="T16" fmla="*/ 595 w 1166"/>
                  <a:gd name="T17" fmla="*/ 105 h 595"/>
                  <a:gd name="T18" fmla="*/ 597 w 1166"/>
                  <a:gd name="T19" fmla="*/ 85 h 595"/>
                  <a:gd name="T20" fmla="*/ 624 w 1166"/>
                  <a:gd name="T21" fmla="*/ 114 h 595"/>
                  <a:gd name="T22" fmla="*/ 632 w 1166"/>
                  <a:gd name="T23" fmla="*/ 78 h 595"/>
                  <a:gd name="T24" fmla="*/ 620 w 1166"/>
                  <a:gd name="T25" fmla="*/ 18 h 595"/>
                  <a:gd name="T26" fmla="*/ 676 w 1166"/>
                  <a:gd name="T27" fmla="*/ 44 h 595"/>
                  <a:gd name="T28" fmla="*/ 685 w 1166"/>
                  <a:gd name="T29" fmla="*/ 61 h 595"/>
                  <a:gd name="T30" fmla="*/ 721 w 1166"/>
                  <a:gd name="T31" fmla="*/ 76 h 595"/>
                  <a:gd name="T32" fmla="*/ 743 w 1166"/>
                  <a:gd name="T33" fmla="*/ 109 h 595"/>
                  <a:gd name="T34" fmla="*/ 797 w 1166"/>
                  <a:gd name="T35" fmla="*/ 55 h 595"/>
                  <a:gd name="T36" fmla="*/ 798 w 1166"/>
                  <a:gd name="T37" fmla="*/ 85 h 595"/>
                  <a:gd name="T38" fmla="*/ 783 w 1166"/>
                  <a:gd name="T39" fmla="*/ 137 h 595"/>
                  <a:gd name="T40" fmla="*/ 695 w 1166"/>
                  <a:gd name="T41" fmla="*/ 143 h 595"/>
                  <a:gd name="T42" fmla="*/ 698 w 1166"/>
                  <a:gd name="T43" fmla="*/ 183 h 595"/>
                  <a:gd name="T44" fmla="*/ 689 w 1166"/>
                  <a:gd name="T45" fmla="*/ 208 h 595"/>
                  <a:gd name="T46" fmla="*/ 661 w 1166"/>
                  <a:gd name="T47" fmla="*/ 226 h 595"/>
                  <a:gd name="T48" fmla="*/ 653 w 1166"/>
                  <a:gd name="T49" fmla="*/ 293 h 595"/>
                  <a:gd name="T50" fmla="*/ 759 w 1166"/>
                  <a:gd name="T51" fmla="*/ 359 h 595"/>
                  <a:gd name="T52" fmla="*/ 800 w 1166"/>
                  <a:gd name="T53" fmla="*/ 404 h 595"/>
                  <a:gd name="T54" fmla="*/ 817 w 1166"/>
                  <a:gd name="T55" fmla="*/ 440 h 595"/>
                  <a:gd name="T56" fmla="*/ 836 w 1166"/>
                  <a:gd name="T57" fmla="*/ 375 h 595"/>
                  <a:gd name="T58" fmla="*/ 849 w 1166"/>
                  <a:gd name="T59" fmla="*/ 293 h 595"/>
                  <a:gd name="T60" fmla="*/ 858 w 1166"/>
                  <a:gd name="T61" fmla="*/ 252 h 595"/>
                  <a:gd name="T62" fmla="*/ 900 w 1166"/>
                  <a:gd name="T63" fmla="*/ 225 h 595"/>
                  <a:gd name="T64" fmla="*/ 974 w 1166"/>
                  <a:gd name="T65" fmla="*/ 248 h 595"/>
                  <a:gd name="T66" fmla="*/ 980 w 1166"/>
                  <a:gd name="T67" fmla="*/ 283 h 595"/>
                  <a:gd name="T68" fmla="*/ 978 w 1166"/>
                  <a:gd name="T69" fmla="*/ 312 h 595"/>
                  <a:gd name="T70" fmla="*/ 1022 w 1166"/>
                  <a:gd name="T71" fmla="*/ 300 h 595"/>
                  <a:gd name="T72" fmla="*/ 1061 w 1166"/>
                  <a:gd name="T73" fmla="*/ 285 h 595"/>
                  <a:gd name="T74" fmla="*/ 1058 w 1166"/>
                  <a:gd name="T75" fmla="*/ 300 h 595"/>
                  <a:gd name="T76" fmla="*/ 1079 w 1166"/>
                  <a:gd name="T77" fmla="*/ 316 h 595"/>
                  <a:gd name="T78" fmla="*/ 1082 w 1166"/>
                  <a:gd name="T79" fmla="*/ 336 h 595"/>
                  <a:gd name="T80" fmla="*/ 1118 w 1166"/>
                  <a:gd name="T81" fmla="*/ 362 h 595"/>
                  <a:gd name="T82" fmla="*/ 1144 w 1166"/>
                  <a:gd name="T83" fmla="*/ 381 h 595"/>
                  <a:gd name="T84" fmla="*/ 1156 w 1166"/>
                  <a:gd name="T85" fmla="*/ 400 h 595"/>
                  <a:gd name="T86" fmla="*/ 985 w 1166"/>
                  <a:gd name="T87" fmla="*/ 477 h 595"/>
                  <a:gd name="T88" fmla="*/ 1047 w 1166"/>
                  <a:gd name="T89" fmla="*/ 482 h 595"/>
                  <a:gd name="T90" fmla="*/ 1053 w 1166"/>
                  <a:gd name="T91" fmla="*/ 527 h 595"/>
                  <a:gd name="T92" fmla="*/ 1108 w 1166"/>
                  <a:gd name="T93" fmla="*/ 523 h 595"/>
                  <a:gd name="T94" fmla="*/ 1022 w 1166"/>
                  <a:gd name="T95" fmla="*/ 552 h 595"/>
                  <a:gd name="T96" fmla="*/ 1010 w 1166"/>
                  <a:gd name="T97" fmla="*/ 540 h 595"/>
                  <a:gd name="T98" fmla="*/ 960 w 1166"/>
                  <a:gd name="T99" fmla="*/ 539 h 595"/>
                  <a:gd name="T100" fmla="*/ 846 w 1166"/>
                  <a:gd name="T101" fmla="*/ 574 h 595"/>
                  <a:gd name="T102" fmla="*/ 798 w 1166"/>
                  <a:gd name="T103" fmla="*/ 582 h 595"/>
                  <a:gd name="T104" fmla="*/ 820 w 1166"/>
                  <a:gd name="T105" fmla="*/ 550 h 595"/>
                  <a:gd name="T106" fmla="*/ 770 w 1166"/>
                  <a:gd name="T107" fmla="*/ 518 h 595"/>
                  <a:gd name="T108" fmla="*/ 735 w 1166"/>
                  <a:gd name="T109" fmla="*/ 479 h 595"/>
                  <a:gd name="T110" fmla="*/ 634 w 1166"/>
                  <a:gd name="T111" fmla="*/ 480 h 595"/>
                  <a:gd name="T112" fmla="*/ 244 w 1166"/>
                  <a:gd name="T113" fmla="*/ 462 h 595"/>
                  <a:gd name="T114" fmla="*/ 188 w 1166"/>
                  <a:gd name="T115" fmla="*/ 431 h 595"/>
                  <a:gd name="T116" fmla="*/ 149 w 1166"/>
                  <a:gd name="T117" fmla="*/ 366 h 595"/>
                  <a:gd name="T118" fmla="*/ 48 w 1166"/>
                  <a:gd name="T119" fmla="*/ 291 h 595"/>
                  <a:gd name="T120" fmla="*/ 0 w 1166"/>
                  <a:gd name="T121" fmla="*/ 264 h 5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6"/>
                  <a:gd name="T184" fmla="*/ 0 h 595"/>
                  <a:gd name="T185" fmla="*/ 1166 w 1166"/>
                  <a:gd name="T186" fmla="*/ 595 h 5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6" h="595">
                    <a:moveTo>
                      <a:pt x="0" y="264"/>
                    </a:moveTo>
                    <a:lnTo>
                      <a:pt x="0" y="264"/>
                    </a:lnTo>
                    <a:lnTo>
                      <a:pt x="0" y="55"/>
                    </a:lnTo>
                    <a:lnTo>
                      <a:pt x="93" y="82"/>
                    </a:lnTo>
                    <a:lnTo>
                      <a:pt x="88" y="71"/>
                    </a:lnTo>
                    <a:lnTo>
                      <a:pt x="98" y="64"/>
                    </a:lnTo>
                    <a:lnTo>
                      <a:pt x="154" y="42"/>
                    </a:lnTo>
                    <a:lnTo>
                      <a:pt x="110" y="69"/>
                    </a:lnTo>
                    <a:lnTo>
                      <a:pt x="136" y="62"/>
                    </a:lnTo>
                    <a:lnTo>
                      <a:pt x="136" y="67"/>
                    </a:lnTo>
                    <a:lnTo>
                      <a:pt x="183" y="43"/>
                    </a:lnTo>
                    <a:lnTo>
                      <a:pt x="177" y="35"/>
                    </a:lnTo>
                    <a:lnTo>
                      <a:pt x="207" y="64"/>
                    </a:lnTo>
                    <a:lnTo>
                      <a:pt x="227" y="47"/>
                    </a:lnTo>
                    <a:lnTo>
                      <a:pt x="225" y="64"/>
                    </a:lnTo>
                    <a:lnTo>
                      <a:pt x="250" y="52"/>
                    </a:lnTo>
                    <a:lnTo>
                      <a:pt x="319" y="73"/>
                    </a:lnTo>
                    <a:lnTo>
                      <a:pt x="351" y="72"/>
                    </a:lnTo>
                    <a:lnTo>
                      <a:pt x="369" y="85"/>
                    </a:lnTo>
                    <a:lnTo>
                      <a:pt x="347" y="95"/>
                    </a:lnTo>
                    <a:lnTo>
                      <a:pt x="360" y="100"/>
                    </a:lnTo>
                    <a:lnTo>
                      <a:pt x="422" y="94"/>
                    </a:lnTo>
                    <a:lnTo>
                      <a:pt x="450" y="112"/>
                    </a:lnTo>
                    <a:lnTo>
                      <a:pt x="453" y="123"/>
                    </a:lnTo>
                    <a:lnTo>
                      <a:pt x="460" y="116"/>
                    </a:lnTo>
                    <a:lnTo>
                      <a:pt x="450" y="100"/>
                    </a:lnTo>
                    <a:lnTo>
                      <a:pt x="479" y="80"/>
                    </a:lnTo>
                    <a:lnTo>
                      <a:pt x="450" y="93"/>
                    </a:lnTo>
                    <a:lnTo>
                      <a:pt x="440" y="87"/>
                    </a:lnTo>
                    <a:lnTo>
                      <a:pt x="475" y="72"/>
                    </a:lnTo>
                    <a:lnTo>
                      <a:pt x="494" y="93"/>
                    </a:lnTo>
                    <a:lnTo>
                      <a:pt x="515" y="93"/>
                    </a:lnTo>
                    <a:lnTo>
                      <a:pt x="528" y="102"/>
                    </a:lnTo>
                    <a:lnTo>
                      <a:pt x="582" y="100"/>
                    </a:lnTo>
                    <a:lnTo>
                      <a:pt x="580" y="93"/>
                    </a:lnTo>
                    <a:lnTo>
                      <a:pt x="595" y="105"/>
                    </a:lnTo>
                    <a:lnTo>
                      <a:pt x="598" y="95"/>
                    </a:lnTo>
                    <a:lnTo>
                      <a:pt x="586" y="99"/>
                    </a:lnTo>
                    <a:lnTo>
                      <a:pt x="577" y="86"/>
                    </a:lnTo>
                    <a:lnTo>
                      <a:pt x="597" y="85"/>
                    </a:lnTo>
                    <a:lnTo>
                      <a:pt x="605" y="94"/>
                    </a:lnTo>
                    <a:lnTo>
                      <a:pt x="613" y="91"/>
                    </a:lnTo>
                    <a:lnTo>
                      <a:pt x="609" y="106"/>
                    </a:lnTo>
                    <a:lnTo>
                      <a:pt x="624" y="114"/>
                    </a:lnTo>
                    <a:lnTo>
                      <a:pt x="620" y="93"/>
                    </a:lnTo>
                    <a:lnTo>
                      <a:pt x="648" y="81"/>
                    </a:lnTo>
                    <a:lnTo>
                      <a:pt x="640" y="71"/>
                    </a:lnTo>
                    <a:lnTo>
                      <a:pt x="632" y="78"/>
                    </a:lnTo>
                    <a:lnTo>
                      <a:pt x="646" y="61"/>
                    </a:lnTo>
                    <a:lnTo>
                      <a:pt x="607" y="48"/>
                    </a:lnTo>
                    <a:lnTo>
                      <a:pt x="611" y="17"/>
                    </a:lnTo>
                    <a:lnTo>
                      <a:pt x="620" y="18"/>
                    </a:lnTo>
                    <a:lnTo>
                      <a:pt x="625" y="0"/>
                    </a:lnTo>
                    <a:lnTo>
                      <a:pt x="655" y="17"/>
                    </a:lnTo>
                    <a:lnTo>
                      <a:pt x="656" y="29"/>
                    </a:lnTo>
                    <a:lnTo>
                      <a:pt x="676" y="44"/>
                    </a:lnTo>
                    <a:lnTo>
                      <a:pt x="663" y="44"/>
                    </a:lnTo>
                    <a:lnTo>
                      <a:pt x="668" y="49"/>
                    </a:lnTo>
                    <a:lnTo>
                      <a:pt x="661" y="56"/>
                    </a:lnTo>
                    <a:lnTo>
                      <a:pt x="685" y="61"/>
                    </a:lnTo>
                    <a:lnTo>
                      <a:pt x="677" y="64"/>
                    </a:lnTo>
                    <a:lnTo>
                      <a:pt x="692" y="90"/>
                    </a:lnTo>
                    <a:lnTo>
                      <a:pt x="704" y="67"/>
                    </a:lnTo>
                    <a:lnTo>
                      <a:pt x="721" y="76"/>
                    </a:lnTo>
                    <a:lnTo>
                      <a:pt x="726" y="91"/>
                    </a:lnTo>
                    <a:lnTo>
                      <a:pt x="717" y="95"/>
                    </a:lnTo>
                    <a:lnTo>
                      <a:pt x="733" y="114"/>
                    </a:lnTo>
                    <a:lnTo>
                      <a:pt x="743" y="109"/>
                    </a:lnTo>
                    <a:lnTo>
                      <a:pt x="755" y="81"/>
                    </a:lnTo>
                    <a:lnTo>
                      <a:pt x="769" y="78"/>
                    </a:lnTo>
                    <a:lnTo>
                      <a:pt x="758" y="53"/>
                    </a:lnTo>
                    <a:lnTo>
                      <a:pt x="797" y="55"/>
                    </a:lnTo>
                    <a:lnTo>
                      <a:pt x="814" y="69"/>
                    </a:lnTo>
                    <a:lnTo>
                      <a:pt x="807" y="77"/>
                    </a:lnTo>
                    <a:lnTo>
                      <a:pt x="815" y="81"/>
                    </a:lnTo>
                    <a:lnTo>
                      <a:pt x="798" y="85"/>
                    </a:lnTo>
                    <a:lnTo>
                      <a:pt x="813" y="117"/>
                    </a:lnTo>
                    <a:lnTo>
                      <a:pt x="788" y="134"/>
                    </a:lnTo>
                    <a:lnTo>
                      <a:pt x="779" y="126"/>
                    </a:lnTo>
                    <a:lnTo>
                      <a:pt x="783" y="137"/>
                    </a:lnTo>
                    <a:lnTo>
                      <a:pt x="743" y="129"/>
                    </a:lnTo>
                    <a:lnTo>
                      <a:pt x="751" y="140"/>
                    </a:lnTo>
                    <a:lnTo>
                      <a:pt x="735" y="156"/>
                    </a:lnTo>
                    <a:lnTo>
                      <a:pt x="695" y="143"/>
                    </a:lnTo>
                    <a:lnTo>
                      <a:pt x="710" y="156"/>
                    </a:lnTo>
                    <a:lnTo>
                      <a:pt x="739" y="159"/>
                    </a:lnTo>
                    <a:lnTo>
                      <a:pt x="719" y="185"/>
                    </a:lnTo>
                    <a:lnTo>
                      <a:pt x="698" y="183"/>
                    </a:lnTo>
                    <a:lnTo>
                      <a:pt x="688" y="197"/>
                    </a:lnTo>
                    <a:lnTo>
                      <a:pt x="650" y="185"/>
                    </a:lnTo>
                    <a:lnTo>
                      <a:pt x="685" y="197"/>
                    </a:lnTo>
                    <a:lnTo>
                      <a:pt x="689" y="208"/>
                    </a:lnTo>
                    <a:lnTo>
                      <a:pt x="663" y="212"/>
                    </a:lnTo>
                    <a:lnTo>
                      <a:pt x="668" y="215"/>
                    </a:lnTo>
                    <a:lnTo>
                      <a:pt x="661" y="216"/>
                    </a:lnTo>
                    <a:lnTo>
                      <a:pt x="661" y="226"/>
                    </a:lnTo>
                    <a:lnTo>
                      <a:pt x="633" y="241"/>
                    </a:lnTo>
                    <a:lnTo>
                      <a:pt x="627" y="289"/>
                    </a:lnTo>
                    <a:lnTo>
                      <a:pt x="638" y="300"/>
                    </a:lnTo>
                    <a:lnTo>
                      <a:pt x="653" y="293"/>
                    </a:lnTo>
                    <a:lnTo>
                      <a:pt x="659" y="330"/>
                    </a:lnTo>
                    <a:lnTo>
                      <a:pt x="681" y="322"/>
                    </a:lnTo>
                    <a:lnTo>
                      <a:pt x="707" y="333"/>
                    </a:lnTo>
                    <a:lnTo>
                      <a:pt x="759" y="359"/>
                    </a:lnTo>
                    <a:lnTo>
                      <a:pt x="755" y="370"/>
                    </a:lnTo>
                    <a:lnTo>
                      <a:pt x="761" y="362"/>
                    </a:lnTo>
                    <a:lnTo>
                      <a:pt x="800" y="364"/>
                    </a:lnTo>
                    <a:lnTo>
                      <a:pt x="800" y="404"/>
                    </a:lnTo>
                    <a:lnTo>
                      <a:pt x="812" y="417"/>
                    </a:lnTo>
                    <a:lnTo>
                      <a:pt x="803" y="420"/>
                    </a:lnTo>
                    <a:lnTo>
                      <a:pt x="823" y="427"/>
                    </a:lnTo>
                    <a:lnTo>
                      <a:pt x="817" y="440"/>
                    </a:lnTo>
                    <a:lnTo>
                      <a:pt x="836" y="439"/>
                    </a:lnTo>
                    <a:lnTo>
                      <a:pt x="862" y="418"/>
                    </a:lnTo>
                    <a:lnTo>
                      <a:pt x="851" y="413"/>
                    </a:lnTo>
                    <a:lnTo>
                      <a:pt x="836" y="375"/>
                    </a:lnTo>
                    <a:lnTo>
                      <a:pt x="885" y="342"/>
                    </a:lnTo>
                    <a:lnTo>
                      <a:pt x="877" y="342"/>
                    </a:lnTo>
                    <a:lnTo>
                      <a:pt x="867" y="303"/>
                    </a:lnTo>
                    <a:lnTo>
                      <a:pt x="849" y="293"/>
                    </a:lnTo>
                    <a:lnTo>
                      <a:pt x="872" y="277"/>
                    </a:lnTo>
                    <a:lnTo>
                      <a:pt x="864" y="269"/>
                    </a:lnTo>
                    <a:lnTo>
                      <a:pt x="868" y="255"/>
                    </a:lnTo>
                    <a:lnTo>
                      <a:pt x="858" y="252"/>
                    </a:lnTo>
                    <a:lnTo>
                      <a:pt x="868" y="238"/>
                    </a:lnTo>
                    <a:lnTo>
                      <a:pt x="857" y="229"/>
                    </a:lnTo>
                    <a:lnTo>
                      <a:pt x="863" y="216"/>
                    </a:lnTo>
                    <a:lnTo>
                      <a:pt x="900" y="225"/>
                    </a:lnTo>
                    <a:lnTo>
                      <a:pt x="916" y="218"/>
                    </a:lnTo>
                    <a:lnTo>
                      <a:pt x="947" y="238"/>
                    </a:lnTo>
                    <a:lnTo>
                      <a:pt x="947" y="246"/>
                    </a:lnTo>
                    <a:lnTo>
                      <a:pt x="974" y="248"/>
                    </a:lnTo>
                    <a:lnTo>
                      <a:pt x="977" y="267"/>
                    </a:lnTo>
                    <a:lnTo>
                      <a:pt x="953" y="268"/>
                    </a:lnTo>
                    <a:lnTo>
                      <a:pt x="973" y="271"/>
                    </a:lnTo>
                    <a:lnTo>
                      <a:pt x="980" y="283"/>
                    </a:lnTo>
                    <a:lnTo>
                      <a:pt x="958" y="300"/>
                    </a:lnTo>
                    <a:lnTo>
                      <a:pt x="990" y="292"/>
                    </a:lnTo>
                    <a:lnTo>
                      <a:pt x="992" y="306"/>
                    </a:lnTo>
                    <a:lnTo>
                      <a:pt x="978" y="312"/>
                    </a:lnTo>
                    <a:lnTo>
                      <a:pt x="998" y="297"/>
                    </a:lnTo>
                    <a:lnTo>
                      <a:pt x="1000" y="307"/>
                    </a:lnTo>
                    <a:lnTo>
                      <a:pt x="1018" y="292"/>
                    </a:lnTo>
                    <a:lnTo>
                      <a:pt x="1022" y="300"/>
                    </a:lnTo>
                    <a:lnTo>
                      <a:pt x="1035" y="279"/>
                    </a:lnTo>
                    <a:lnTo>
                      <a:pt x="1030" y="275"/>
                    </a:lnTo>
                    <a:lnTo>
                      <a:pt x="1045" y="264"/>
                    </a:lnTo>
                    <a:lnTo>
                      <a:pt x="1061" y="285"/>
                    </a:lnTo>
                    <a:lnTo>
                      <a:pt x="1047" y="291"/>
                    </a:lnTo>
                    <a:lnTo>
                      <a:pt x="1062" y="288"/>
                    </a:lnTo>
                    <a:lnTo>
                      <a:pt x="1068" y="297"/>
                    </a:lnTo>
                    <a:lnTo>
                      <a:pt x="1058" y="300"/>
                    </a:lnTo>
                    <a:lnTo>
                      <a:pt x="1071" y="301"/>
                    </a:lnTo>
                    <a:lnTo>
                      <a:pt x="1062" y="308"/>
                    </a:lnTo>
                    <a:lnTo>
                      <a:pt x="1072" y="306"/>
                    </a:lnTo>
                    <a:lnTo>
                      <a:pt x="1079" y="316"/>
                    </a:lnTo>
                    <a:lnTo>
                      <a:pt x="1074" y="320"/>
                    </a:lnTo>
                    <a:lnTo>
                      <a:pt x="1088" y="328"/>
                    </a:lnTo>
                    <a:lnTo>
                      <a:pt x="1066" y="336"/>
                    </a:lnTo>
                    <a:lnTo>
                      <a:pt x="1082" y="336"/>
                    </a:lnTo>
                    <a:lnTo>
                      <a:pt x="1079" y="344"/>
                    </a:lnTo>
                    <a:lnTo>
                      <a:pt x="1102" y="351"/>
                    </a:lnTo>
                    <a:lnTo>
                      <a:pt x="1110" y="369"/>
                    </a:lnTo>
                    <a:lnTo>
                      <a:pt x="1118" y="362"/>
                    </a:lnTo>
                    <a:lnTo>
                      <a:pt x="1142" y="375"/>
                    </a:lnTo>
                    <a:lnTo>
                      <a:pt x="1091" y="390"/>
                    </a:lnTo>
                    <a:lnTo>
                      <a:pt x="1102" y="399"/>
                    </a:lnTo>
                    <a:lnTo>
                      <a:pt x="1144" y="381"/>
                    </a:lnTo>
                    <a:lnTo>
                      <a:pt x="1144" y="396"/>
                    </a:lnTo>
                    <a:lnTo>
                      <a:pt x="1163" y="393"/>
                    </a:lnTo>
                    <a:lnTo>
                      <a:pt x="1165" y="400"/>
                    </a:lnTo>
                    <a:lnTo>
                      <a:pt x="1156" y="400"/>
                    </a:lnTo>
                    <a:lnTo>
                      <a:pt x="1165" y="418"/>
                    </a:lnTo>
                    <a:lnTo>
                      <a:pt x="1106" y="453"/>
                    </a:lnTo>
                    <a:lnTo>
                      <a:pt x="1021" y="453"/>
                    </a:lnTo>
                    <a:lnTo>
                      <a:pt x="985" y="477"/>
                    </a:lnTo>
                    <a:lnTo>
                      <a:pt x="955" y="513"/>
                    </a:lnTo>
                    <a:lnTo>
                      <a:pt x="985" y="486"/>
                    </a:lnTo>
                    <a:lnTo>
                      <a:pt x="1031" y="470"/>
                    </a:lnTo>
                    <a:lnTo>
                      <a:pt x="1047" y="482"/>
                    </a:lnTo>
                    <a:lnTo>
                      <a:pt x="1017" y="492"/>
                    </a:lnTo>
                    <a:lnTo>
                      <a:pt x="1041" y="497"/>
                    </a:lnTo>
                    <a:lnTo>
                      <a:pt x="1035" y="508"/>
                    </a:lnTo>
                    <a:lnTo>
                      <a:pt x="1053" y="527"/>
                    </a:lnTo>
                    <a:lnTo>
                      <a:pt x="1089" y="535"/>
                    </a:lnTo>
                    <a:lnTo>
                      <a:pt x="1098" y="510"/>
                    </a:lnTo>
                    <a:lnTo>
                      <a:pt x="1098" y="525"/>
                    </a:lnTo>
                    <a:lnTo>
                      <a:pt x="1108" y="523"/>
                    </a:lnTo>
                    <a:lnTo>
                      <a:pt x="1091" y="539"/>
                    </a:lnTo>
                    <a:lnTo>
                      <a:pt x="1049" y="550"/>
                    </a:lnTo>
                    <a:lnTo>
                      <a:pt x="1034" y="568"/>
                    </a:lnTo>
                    <a:lnTo>
                      <a:pt x="1022" y="552"/>
                    </a:lnTo>
                    <a:lnTo>
                      <a:pt x="1062" y="537"/>
                    </a:lnTo>
                    <a:lnTo>
                      <a:pt x="1041" y="538"/>
                    </a:lnTo>
                    <a:lnTo>
                      <a:pt x="1045" y="527"/>
                    </a:lnTo>
                    <a:lnTo>
                      <a:pt x="1010" y="540"/>
                    </a:lnTo>
                    <a:lnTo>
                      <a:pt x="1000" y="532"/>
                    </a:lnTo>
                    <a:lnTo>
                      <a:pt x="1000" y="510"/>
                    </a:lnTo>
                    <a:lnTo>
                      <a:pt x="977" y="503"/>
                    </a:lnTo>
                    <a:lnTo>
                      <a:pt x="960" y="539"/>
                    </a:lnTo>
                    <a:lnTo>
                      <a:pt x="891" y="552"/>
                    </a:lnTo>
                    <a:lnTo>
                      <a:pt x="843" y="566"/>
                    </a:lnTo>
                    <a:lnTo>
                      <a:pt x="835" y="572"/>
                    </a:lnTo>
                    <a:lnTo>
                      <a:pt x="846" y="574"/>
                    </a:lnTo>
                    <a:lnTo>
                      <a:pt x="849" y="579"/>
                    </a:lnTo>
                    <a:lnTo>
                      <a:pt x="791" y="594"/>
                    </a:lnTo>
                    <a:lnTo>
                      <a:pt x="794" y="587"/>
                    </a:lnTo>
                    <a:lnTo>
                      <a:pt x="798" y="582"/>
                    </a:lnTo>
                    <a:lnTo>
                      <a:pt x="800" y="576"/>
                    </a:lnTo>
                    <a:lnTo>
                      <a:pt x="809" y="571"/>
                    </a:lnTo>
                    <a:lnTo>
                      <a:pt x="810" y="539"/>
                    </a:lnTo>
                    <a:lnTo>
                      <a:pt x="820" y="550"/>
                    </a:lnTo>
                    <a:lnTo>
                      <a:pt x="837" y="546"/>
                    </a:lnTo>
                    <a:lnTo>
                      <a:pt x="823" y="527"/>
                    </a:lnTo>
                    <a:lnTo>
                      <a:pt x="773" y="518"/>
                    </a:lnTo>
                    <a:lnTo>
                      <a:pt x="770" y="518"/>
                    </a:lnTo>
                    <a:lnTo>
                      <a:pt x="765" y="493"/>
                    </a:lnTo>
                    <a:lnTo>
                      <a:pt x="755" y="495"/>
                    </a:lnTo>
                    <a:lnTo>
                      <a:pt x="746" y="480"/>
                    </a:lnTo>
                    <a:lnTo>
                      <a:pt x="735" y="479"/>
                    </a:lnTo>
                    <a:lnTo>
                      <a:pt x="735" y="488"/>
                    </a:lnTo>
                    <a:lnTo>
                      <a:pt x="722" y="475"/>
                    </a:lnTo>
                    <a:lnTo>
                      <a:pt x="699" y="493"/>
                    </a:lnTo>
                    <a:lnTo>
                      <a:pt x="634" y="480"/>
                    </a:lnTo>
                    <a:lnTo>
                      <a:pt x="626" y="468"/>
                    </a:lnTo>
                    <a:lnTo>
                      <a:pt x="625" y="476"/>
                    </a:lnTo>
                    <a:lnTo>
                      <a:pt x="249" y="476"/>
                    </a:lnTo>
                    <a:lnTo>
                      <a:pt x="244" y="462"/>
                    </a:lnTo>
                    <a:lnTo>
                      <a:pt x="224" y="458"/>
                    </a:lnTo>
                    <a:lnTo>
                      <a:pt x="225" y="449"/>
                    </a:lnTo>
                    <a:lnTo>
                      <a:pt x="183" y="437"/>
                    </a:lnTo>
                    <a:lnTo>
                      <a:pt x="188" y="431"/>
                    </a:lnTo>
                    <a:lnTo>
                      <a:pt x="178" y="414"/>
                    </a:lnTo>
                    <a:lnTo>
                      <a:pt x="168" y="413"/>
                    </a:lnTo>
                    <a:lnTo>
                      <a:pt x="145" y="377"/>
                    </a:lnTo>
                    <a:lnTo>
                      <a:pt x="149" y="366"/>
                    </a:lnTo>
                    <a:lnTo>
                      <a:pt x="150" y="347"/>
                    </a:lnTo>
                    <a:lnTo>
                      <a:pt x="124" y="336"/>
                    </a:lnTo>
                    <a:lnTo>
                      <a:pt x="76" y="273"/>
                    </a:lnTo>
                    <a:lnTo>
                      <a:pt x="48" y="291"/>
                    </a:lnTo>
                    <a:lnTo>
                      <a:pt x="41" y="283"/>
                    </a:lnTo>
                    <a:lnTo>
                      <a:pt x="39" y="281"/>
                    </a:lnTo>
                    <a:lnTo>
                      <a:pt x="26" y="264"/>
                    </a:lnTo>
                    <a:lnTo>
                      <a:pt x="0" y="26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8" name="Freeform 45"/>
              <p:cNvSpPr>
                <a:spLocks/>
              </p:cNvSpPr>
              <p:nvPr/>
            </p:nvSpPr>
            <p:spPr bwMode="auto">
              <a:xfrm>
                <a:off x="1330" y="2676"/>
                <a:ext cx="69" cy="40"/>
              </a:xfrm>
              <a:custGeom>
                <a:avLst/>
                <a:gdLst>
                  <a:gd name="T0" fmla="*/ 0 w 69"/>
                  <a:gd name="T1" fmla="*/ 0 h 40"/>
                  <a:gd name="T2" fmla="*/ 0 w 69"/>
                  <a:gd name="T3" fmla="*/ 0 h 40"/>
                  <a:gd name="T4" fmla="*/ 37 w 69"/>
                  <a:gd name="T5" fmla="*/ 8 h 40"/>
                  <a:gd name="T6" fmla="*/ 68 w 69"/>
                  <a:gd name="T7" fmla="*/ 39 h 40"/>
                  <a:gd name="T8" fmla="*/ 50 w 69"/>
                  <a:gd name="T9" fmla="*/ 33 h 40"/>
                  <a:gd name="T10" fmla="*/ 0 w 69"/>
                  <a:gd name="T11" fmla="*/ 0 h 40"/>
                  <a:gd name="T12" fmla="*/ 0 w 69"/>
                  <a:gd name="T13" fmla="*/ 0 h 40"/>
                  <a:gd name="T14" fmla="*/ 0 60000 65536"/>
                  <a:gd name="T15" fmla="*/ 0 60000 65536"/>
                  <a:gd name="T16" fmla="*/ 0 60000 65536"/>
                  <a:gd name="T17" fmla="*/ 0 60000 65536"/>
                  <a:gd name="T18" fmla="*/ 0 60000 65536"/>
                  <a:gd name="T19" fmla="*/ 0 60000 65536"/>
                  <a:gd name="T20" fmla="*/ 0 60000 65536"/>
                  <a:gd name="T21" fmla="*/ 0 w 69"/>
                  <a:gd name="T22" fmla="*/ 0 h 40"/>
                  <a:gd name="T23" fmla="*/ 69 w 6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
                    <a:moveTo>
                      <a:pt x="0" y="0"/>
                    </a:moveTo>
                    <a:lnTo>
                      <a:pt x="0" y="0"/>
                    </a:lnTo>
                    <a:lnTo>
                      <a:pt x="37" y="8"/>
                    </a:lnTo>
                    <a:lnTo>
                      <a:pt x="68" y="39"/>
                    </a:lnTo>
                    <a:lnTo>
                      <a:pt x="50" y="33"/>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9" name="Freeform 228"/>
              <p:cNvSpPr>
                <a:spLocks/>
              </p:cNvSpPr>
              <p:nvPr/>
            </p:nvSpPr>
            <p:spPr bwMode="auto">
              <a:xfrm>
                <a:off x="1362" y="2165"/>
                <a:ext cx="144" cy="89"/>
              </a:xfrm>
              <a:custGeom>
                <a:avLst/>
                <a:gdLst>
                  <a:gd name="T0" fmla="*/ 0 w 144"/>
                  <a:gd name="T1" fmla="*/ 66 h 89"/>
                  <a:gd name="T2" fmla="*/ 0 w 144"/>
                  <a:gd name="T3" fmla="*/ 66 h 89"/>
                  <a:gd name="T4" fmla="*/ 6 w 144"/>
                  <a:gd name="T5" fmla="*/ 55 h 89"/>
                  <a:gd name="T6" fmla="*/ 27 w 144"/>
                  <a:gd name="T7" fmla="*/ 18 h 89"/>
                  <a:gd name="T8" fmla="*/ 17 w 144"/>
                  <a:gd name="T9" fmla="*/ 3 h 89"/>
                  <a:gd name="T10" fmla="*/ 61 w 144"/>
                  <a:gd name="T11" fmla="*/ 0 h 89"/>
                  <a:gd name="T12" fmla="*/ 92 w 144"/>
                  <a:gd name="T13" fmla="*/ 14 h 89"/>
                  <a:gd name="T14" fmla="*/ 112 w 144"/>
                  <a:gd name="T15" fmla="*/ 6 h 89"/>
                  <a:gd name="T16" fmla="*/ 143 w 144"/>
                  <a:gd name="T17" fmla="*/ 27 h 89"/>
                  <a:gd name="T18" fmla="*/ 77 w 144"/>
                  <a:gd name="T19" fmla="*/ 59 h 89"/>
                  <a:gd name="T20" fmla="*/ 72 w 144"/>
                  <a:gd name="T21" fmla="*/ 79 h 89"/>
                  <a:gd name="T22" fmla="*/ 39 w 144"/>
                  <a:gd name="T23" fmla="*/ 88 h 89"/>
                  <a:gd name="T24" fmla="*/ 25 w 144"/>
                  <a:gd name="T25" fmla="*/ 73 h 89"/>
                  <a:gd name="T26" fmla="*/ 0 w 144"/>
                  <a:gd name="T27" fmla="*/ 66 h 89"/>
                  <a:gd name="T28" fmla="*/ 0 w 144"/>
                  <a:gd name="T29" fmla="*/ 66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89"/>
                  <a:gd name="T47" fmla="*/ 144 w 14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89">
                    <a:moveTo>
                      <a:pt x="0" y="66"/>
                    </a:moveTo>
                    <a:lnTo>
                      <a:pt x="0" y="66"/>
                    </a:lnTo>
                    <a:lnTo>
                      <a:pt x="6" y="55"/>
                    </a:lnTo>
                    <a:lnTo>
                      <a:pt x="27" y="18"/>
                    </a:lnTo>
                    <a:lnTo>
                      <a:pt x="17" y="3"/>
                    </a:lnTo>
                    <a:lnTo>
                      <a:pt x="61" y="0"/>
                    </a:lnTo>
                    <a:lnTo>
                      <a:pt x="92" y="14"/>
                    </a:lnTo>
                    <a:lnTo>
                      <a:pt x="112" y="6"/>
                    </a:lnTo>
                    <a:lnTo>
                      <a:pt x="143" y="27"/>
                    </a:lnTo>
                    <a:lnTo>
                      <a:pt x="77" y="59"/>
                    </a:lnTo>
                    <a:lnTo>
                      <a:pt x="72" y="79"/>
                    </a:lnTo>
                    <a:lnTo>
                      <a:pt x="39" y="88"/>
                    </a:lnTo>
                    <a:lnTo>
                      <a:pt x="25" y="73"/>
                    </a:lnTo>
                    <a:lnTo>
                      <a:pt x="0" y="6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0" name="Freeform 229"/>
              <p:cNvSpPr>
                <a:spLocks/>
              </p:cNvSpPr>
              <p:nvPr/>
            </p:nvSpPr>
            <p:spPr bwMode="auto">
              <a:xfrm>
                <a:off x="1403" y="2082"/>
                <a:ext cx="101" cy="51"/>
              </a:xfrm>
              <a:custGeom>
                <a:avLst/>
                <a:gdLst>
                  <a:gd name="T0" fmla="*/ 0 w 101"/>
                  <a:gd name="T1" fmla="*/ 38 h 51"/>
                  <a:gd name="T2" fmla="*/ 0 w 101"/>
                  <a:gd name="T3" fmla="*/ 38 h 51"/>
                  <a:gd name="T4" fmla="*/ 23 w 101"/>
                  <a:gd name="T5" fmla="*/ 45 h 51"/>
                  <a:gd name="T6" fmla="*/ 29 w 101"/>
                  <a:gd name="T7" fmla="*/ 37 h 51"/>
                  <a:gd name="T8" fmla="*/ 34 w 101"/>
                  <a:gd name="T9" fmla="*/ 50 h 51"/>
                  <a:gd name="T10" fmla="*/ 45 w 101"/>
                  <a:gd name="T11" fmla="*/ 45 h 51"/>
                  <a:gd name="T12" fmla="*/ 43 w 101"/>
                  <a:gd name="T13" fmla="*/ 33 h 51"/>
                  <a:gd name="T14" fmla="*/ 54 w 101"/>
                  <a:gd name="T15" fmla="*/ 39 h 51"/>
                  <a:gd name="T16" fmla="*/ 60 w 101"/>
                  <a:gd name="T17" fmla="*/ 21 h 51"/>
                  <a:gd name="T18" fmla="*/ 69 w 101"/>
                  <a:gd name="T19" fmla="*/ 20 h 51"/>
                  <a:gd name="T20" fmla="*/ 72 w 101"/>
                  <a:gd name="T21" fmla="*/ 37 h 51"/>
                  <a:gd name="T22" fmla="*/ 94 w 101"/>
                  <a:gd name="T23" fmla="*/ 24 h 51"/>
                  <a:gd name="T24" fmla="*/ 87 w 101"/>
                  <a:gd name="T25" fmla="*/ 10 h 51"/>
                  <a:gd name="T26" fmla="*/ 100 w 101"/>
                  <a:gd name="T27" fmla="*/ 7 h 51"/>
                  <a:gd name="T28" fmla="*/ 86 w 101"/>
                  <a:gd name="T29" fmla="*/ 0 h 51"/>
                  <a:gd name="T30" fmla="*/ 50 w 101"/>
                  <a:gd name="T31" fmla="*/ 7 h 51"/>
                  <a:gd name="T32" fmla="*/ 0 w 101"/>
                  <a:gd name="T33" fmla="*/ 38 h 51"/>
                  <a:gd name="T34" fmla="*/ 0 w 101"/>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51"/>
                  <a:gd name="T56" fmla="*/ 101 w 101"/>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51">
                    <a:moveTo>
                      <a:pt x="0" y="38"/>
                    </a:moveTo>
                    <a:lnTo>
                      <a:pt x="0" y="38"/>
                    </a:lnTo>
                    <a:lnTo>
                      <a:pt x="23" y="45"/>
                    </a:lnTo>
                    <a:lnTo>
                      <a:pt x="29" y="37"/>
                    </a:lnTo>
                    <a:lnTo>
                      <a:pt x="34" y="50"/>
                    </a:lnTo>
                    <a:lnTo>
                      <a:pt x="45" y="45"/>
                    </a:lnTo>
                    <a:lnTo>
                      <a:pt x="43" y="33"/>
                    </a:lnTo>
                    <a:lnTo>
                      <a:pt x="54" y="39"/>
                    </a:lnTo>
                    <a:lnTo>
                      <a:pt x="60" y="21"/>
                    </a:lnTo>
                    <a:lnTo>
                      <a:pt x="69" y="20"/>
                    </a:lnTo>
                    <a:lnTo>
                      <a:pt x="72" y="37"/>
                    </a:lnTo>
                    <a:lnTo>
                      <a:pt x="94" y="24"/>
                    </a:lnTo>
                    <a:lnTo>
                      <a:pt x="87" y="10"/>
                    </a:lnTo>
                    <a:lnTo>
                      <a:pt x="100" y="7"/>
                    </a:lnTo>
                    <a:lnTo>
                      <a:pt x="86" y="0"/>
                    </a:lnTo>
                    <a:lnTo>
                      <a:pt x="50" y="7"/>
                    </a:lnTo>
                    <a:lnTo>
                      <a:pt x="0" y="3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1" name="Freeform 230"/>
              <p:cNvSpPr>
                <a:spLocks/>
              </p:cNvSpPr>
              <p:nvPr/>
            </p:nvSpPr>
            <p:spPr bwMode="auto">
              <a:xfrm>
                <a:off x="1457" y="2196"/>
                <a:ext cx="247" cy="122"/>
              </a:xfrm>
              <a:custGeom>
                <a:avLst/>
                <a:gdLst>
                  <a:gd name="T0" fmla="*/ 0 w 247"/>
                  <a:gd name="T1" fmla="*/ 39 h 122"/>
                  <a:gd name="T2" fmla="*/ 0 w 247"/>
                  <a:gd name="T3" fmla="*/ 39 h 122"/>
                  <a:gd name="T4" fmla="*/ 12 w 247"/>
                  <a:gd name="T5" fmla="*/ 29 h 122"/>
                  <a:gd name="T6" fmla="*/ 6 w 247"/>
                  <a:gd name="T7" fmla="*/ 24 h 122"/>
                  <a:gd name="T8" fmla="*/ 35 w 247"/>
                  <a:gd name="T9" fmla="*/ 7 h 122"/>
                  <a:gd name="T10" fmla="*/ 59 w 247"/>
                  <a:gd name="T11" fmla="*/ 0 h 122"/>
                  <a:gd name="T12" fmla="*/ 67 w 247"/>
                  <a:gd name="T13" fmla="*/ 13 h 122"/>
                  <a:gd name="T14" fmla="*/ 59 w 247"/>
                  <a:gd name="T15" fmla="*/ 20 h 122"/>
                  <a:gd name="T16" fmla="*/ 81 w 247"/>
                  <a:gd name="T17" fmla="*/ 10 h 122"/>
                  <a:gd name="T18" fmla="*/ 105 w 247"/>
                  <a:gd name="T19" fmla="*/ 18 h 122"/>
                  <a:gd name="T20" fmla="*/ 96 w 247"/>
                  <a:gd name="T21" fmla="*/ 27 h 122"/>
                  <a:gd name="T22" fmla="*/ 124 w 247"/>
                  <a:gd name="T23" fmla="*/ 21 h 122"/>
                  <a:gd name="T24" fmla="*/ 116 w 247"/>
                  <a:gd name="T25" fmla="*/ 11 h 122"/>
                  <a:gd name="T26" fmla="*/ 127 w 247"/>
                  <a:gd name="T27" fmla="*/ 12 h 122"/>
                  <a:gd name="T28" fmla="*/ 149 w 247"/>
                  <a:gd name="T29" fmla="*/ 44 h 122"/>
                  <a:gd name="T30" fmla="*/ 157 w 247"/>
                  <a:gd name="T31" fmla="*/ 37 h 122"/>
                  <a:gd name="T32" fmla="*/ 148 w 247"/>
                  <a:gd name="T33" fmla="*/ 1 h 122"/>
                  <a:gd name="T34" fmla="*/ 166 w 247"/>
                  <a:gd name="T35" fmla="*/ 2 h 122"/>
                  <a:gd name="T36" fmla="*/ 186 w 247"/>
                  <a:gd name="T37" fmla="*/ 14 h 122"/>
                  <a:gd name="T38" fmla="*/ 197 w 247"/>
                  <a:gd name="T39" fmla="*/ 58 h 122"/>
                  <a:gd name="T40" fmla="*/ 246 w 247"/>
                  <a:gd name="T41" fmla="*/ 80 h 122"/>
                  <a:gd name="T42" fmla="*/ 245 w 247"/>
                  <a:gd name="T43" fmla="*/ 91 h 122"/>
                  <a:gd name="T44" fmla="*/ 232 w 247"/>
                  <a:gd name="T45" fmla="*/ 86 h 122"/>
                  <a:gd name="T46" fmla="*/ 217 w 247"/>
                  <a:gd name="T47" fmla="*/ 94 h 122"/>
                  <a:gd name="T48" fmla="*/ 238 w 247"/>
                  <a:gd name="T49" fmla="*/ 104 h 122"/>
                  <a:gd name="T50" fmla="*/ 219 w 247"/>
                  <a:gd name="T51" fmla="*/ 114 h 122"/>
                  <a:gd name="T52" fmla="*/ 187 w 247"/>
                  <a:gd name="T53" fmla="*/ 109 h 122"/>
                  <a:gd name="T54" fmla="*/ 169 w 247"/>
                  <a:gd name="T55" fmla="*/ 97 h 122"/>
                  <a:gd name="T56" fmla="*/ 128 w 247"/>
                  <a:gd name="T57" fmla="*/ 117 h 122"/>
                  <a:gd name="T58" fmla="*/ 78 w 247"/>
                  <a:gd name="T59" fmla="*/ 121 h 122"/>
                  <a:gd name="T60" fmla="*/ 68 w 247"/>
                  <a:gd name="T61" fmla="*/ 102 h 122"/>
                  <a:gd name="T62" fmla="*/ 40 w 247"/>
                  <a:gd name="T63" fmla="*/ 100 h 122"/>
                  <a:gd name="T64" fmla="*/ 22 w 247"/>
                  <a:gd name="T65" fmla="*/ 84 h 122"/>
                  <a:gd name="T66" fmla="*/ 93 w 247"/>
                  <a:gd name="T67" fmla="*/ 74 h 122"/>
                  <a:gd name="T68" fmla="*/ 19 w 247"/>
                  <a:gd name="T69" fmla="*/ 69 h 122"/>
                  <a:gd name="T70" fmla="*/ 9 w 247"/>
                  <a:gd name="T71" fmla="*/ 59 h 122"/>
                  <a:gd name="T72" fmla="*/ 47 w 247"/>
                  <a:gd name="T73" fmla="*/ 48 h 122"/>
                  <a:gd name="T74" fmla="*/ 12 w 247"/>
                  <a:gd name="T75" fmla="*/ 49 h 122"/>
                  <a:gd name="T76" fmla="*/ 15 w 247"/>
                  <a:gd name="T77" fmla="*/ 44 h 122"/>
                  <a:gd name="T78" fmla="*/ 0 w 247"/>
                  <a:gd name="T79" fmla="*/ 39 h 122"/>
                  <a:gd name="T80" fmla="*/ 0 w 247"/>
                  <a:gd name="T81" fmla="*/ 39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122"/>
                  <a:gd name="T125" fmla="*/ 247 w 247"/>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122">
                    <a:moveTo>
                      <a:pt x="0" y="39"/>
                    </a:moveTo>
                    <a:lnTo>
                      <a:pt x="0" y="39"/>
                    </a:lnTo>
                    <a:lnTo>
                      <a:pt x="12" y="29"/>
                    </a:lnTo>
                    <a:lnTo>
                      <a:pt x="6" y="24"/>
                    </a:lnTo>
                    <a:lnTo>
                      <a:pt x="35" y="7"/>
                    </a:lnTo>
                    <a:lnTo>
                      <a:pt x="59" y="0"/>
                    </a:lnTo>
                    <a:lnTo>
                      <a:pt x="67" y="13"/>
                    </a:lnTo>
                    <a:lnTo>
                      <a:pt x="59" y="20"/>
                    </a:lnTo>
                    <a:lnTo>
                      <a:pt x="81" y="10"/>
                    </a:lnTo>
                    <a:lnTo>
                      <a:pt x="105" y="18"/>
                    </a:lnTo>
                    <a:lnTo>
                      <a:pt x="96" y="27"/>
                    </a:lnTo>
                    <a:lnTo>
                      <a:pt x="124" y="21"/>
                    </a:lnTo>
                    <a:lnTo>
                      <a:pt x="116" y="11"/>
                    </a:lnTo>
                    <a:lnTo>
                      <a:pt x="127" y="12"/>
                    </a:lnTo>
                    <a:lnTo>
                      <a:pt x="149" y="44"/>
                    </a:lnTo>
                    <a:lnTo>
                      <a:pt x="157" y="37"/>
                    </a:lnTo>
                    <a:lnTo>
                      <a:pt x="148" y="1"/>
                    </a:lnTo>
                    <a:lnTo>
                      <a:pt x="166" y="2"/>
                    </a:lnTo>
                    <a:lnTo>
                      <a:pt x="186" y="14"/>
                    </a:lnTo>
                    <a:lnTo>
                      <a:pt x="197" y="58"/>
                    </a:lnTo>
                    <a:lnTo>
                      <a:pt x="246" y="80"/>
                    </a:lnTo>
                    <a:lnTo>
                      <a:pt x="245" y="91"/>
                    </a:lnTo>
                    <a:lnTo>
                      <a:pt x="232" y="86"/>
                    </a:lnTo>
                    <a:lnTo>
                      <a:pt x="217" y="94"/>
                    </a:lnTo>
                    <a:lnTo>
                      <a:pt x="238" y="104"/>
                    </a:lnTo>
                    <a:lnTo>
                      <a:pt x="219" y="114"/>
                    </a:lnTo>
                    <a:lnTo>
                      <a:pt x="187" y="109"/>
                    </a:lnTo>
                    <a:lnTo>
                      <a:pt x="169" y="97"/>
                    </a:lnTo>
                    <a:lnTo>
                      <a:pt x="128" y="117"/>
                    </a:lnTo>
                    <a:lnTo>
                      <a:pt x="78" y="121"/>
                    </a:lnTo>
                    <a:lnTo>
                      <a:pt x="68" y="102"/>
                    </a:lnTo>
                    <a:lnTo>
                      <a:pt x="40" y="100"/>
                    </a:lnTo>
                    <a:lnTo>
                      <a:pt x="22" y="84"/>
                    </a:lnTo>
                    <a:lnTo>
                      <a:pt x="93" y="74"/>
                    </a:lnTo>
                    <a:lnTo>
                      <a:pt x="19" y="69"/>
                    </a:lnTo>
                    <a:lnTo>
                      <a:pt x="9" y="59"/>
                    </a:lnTo>
                    <a:lnTo>
                      <a:pt x="47" y="48"/>
                    </a:lnTo>
                    <a:lnTo>
                      <a:pt x="12" y="49"/>
                    </a:lnTo>
                    <a:lnTo>
                      <a:pt x="15" y="44"/>
                    </a:lnTo>
                    <a:lnTo>
                      <a:pt x="0" y="3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2" name="Freeform 231"/>
              <p:cNvSpPr>
                <a:spLocks/>
              </p:cNvSpPr>
              <p:nvPr/>
            </p:nvSpPr>
            <p:spPr bwMode="auto">
              <a:xfrm>
                <a:off x="1475" y="2101"/>
                <a:ext cx="168" cy="68"/>
              </a:xfrm>
              <a:custGeom>
                <a:avLst/>
                <a:gdLst>
                  <a:gd name="T0" fmla="*/ 0 w 168"/>
                  <a:gd name="T1" fmla="*/ 44 h 68"/>
                  <a:gd name="T2" fmla="*/ 0 w 168"/>
                  <a:gd name="T3" fmla="*/ 44 h 68"/>
                  <a:gd name="T4" fmla="*/ 6 w 168"/>
                  <a:gd name="T5" fmla="*/ 38 h 68"/>
                  <a:gd name="T6" fmla="*/ 34 w 168"/>
                  <a:gd name="T7" fmla="*/ 32 h 68"/>
                  <a:gd name="T8" fmla="*/ 6 w 168"/>
                  <a:gd name="T9" fmla="*/ 33 h 68"/>
                  <a:gd name="T10" fmla="*/ 39 w 168"/>
                  <a:gd name="T11" fmla="*/ 27 h 68"/>
                  <a:gd name="T12" fmla="*/ 12 w 168"/>
                  <a:gd name="T13" fmla="*/ 27 h 68"/>
                  <a:gd name="T14" fmla="*/ 14 w 168"/>
                  <a:gd name="T15" fmla="*/ 19 h 68"/>
                  <a:gd name="T16" fmla="*/ 40 w 168"/>
                  <a:gd name="T17" fmla="*/ 19 h 68"/>
                  <a:gd name="T18" fmla="*/ 22 w 168"/>
                  <a:gd name="T19" fmla="*/ 17 h 68"/>
                  <a:gd name="T20" fmla="*/ 36 w 168"/>
                  <a:gd name="T21" fmla="*/ 10 h 68"/>
                  <a:gd name="T22" fmla="*/ 70 w 168"/>
                  <a:gd name="T23" fmla="*/ 19 h 68"/>
                  <a:gd name="T24" fmla="*/ 87 w 168"/>
                  <a:gd name="T25" fmla="*/ 36 h 68"/>
                  <a:gd name="T26" fmla="*/ 118 w 168"/>
                  <a:gd name="T27" fmla="*/ 37 h 68"/>
                  <a:gd name="T28" fmla="*/ 106 w 168"/>
                  <a:gd name="T29" fmla="*/ 27 h 68"/>
                  <a:gd name="T30" fmla="*/ 113 w 168"/>
                  <a:gd name="T31" fmla="*/ 20 h 68"/>
                  <a:gd name="T32" fmla="*/ 99 w 168"/>
                  <a:gd name="T33" fmla="*/ 12 h 68"/>
                  <a:gd name="T34" fmla="*/ 121 w 168"/>
                  <a:gd name="T35" fmla="*/ 0 h 68"/>
                  <a:gd name="T36" fmla="*/ 131 w 168"/>
                  <a:gd name="T37" fmla="*/ 14 h 68"/>
                  <a:gd name="T38" fmla="*/ 124 w 168"/>
                  <a:gd name="T39" fmla="*/ 21 h 68"/>
                  <a:gd name="T40" fmla="*/ 136 w 168"/>
                  <a:gd name="T41" fmla="*/ 23 h 68"/>
                  <a:gd name="T42" fmla="*/ 132 w 168"/>
                  <a:gd name="T43" fmla="*/ 31 h 68"/>
                  <a:gd name="T44" fmla="*/ 147 w 168"/>
                  <a:gd name="T45" fmla="*/ 33 h 68"/>
                  <a:gd name="T46" fmla="*/ 156 w 168"/>
                  <a:gd name="T47" fmla="*/ 23 h 68"/>
                  <a:gd name="T48" fmla="*/ 167 w 168"/>
                  <a:gd name="T49" fmla="*/ 35 h 68"/>
                  <a:gd name="T50" fmla="*/ 158 w 168"/>
                  <a:gd name="T51" fmla="*/ 50 h 68"/>
                  <a:gd name="T52" fmla="*/ 122 w 168"/>
                  <a:gd name="T53" fmla="*/ 49 h 68"/>
                  <a:gd name="T54" fmla="*/ 67 w 168"/>
                  <a:gd name="T55" fmla="*/ 67 h 68"/>
                  <a:gd name="T56" fmla="*/ 45 w 168"/>
                  <a:gd name="T57" fmla="*/ 57 h 68"/>
                  <a:gd name="T58" fmla="*/ 91 w 168"/>
                  <a:gd name="T59" fmla="*/ 42 h 68"/>
                  <a:gd name="T60" fmla="*/ 51 w 168"/>
                  <a:gd name="T61" fmla="*/ 51 h 68"/>
                  <a:gd name="T62" fmla="*/ 58 w 168"/>
                  <a:gd name="T63" fmla="*/ 39 h 68"/>
                  <a:gd name="T64" fmla="*/ 38 w 168"/>
                  <a:gd name="T65" fmla="*/ 52 h 68"/>
                  <a:gd name="T66" fmla="*/ 14 w 168"/>
                  <a:gd name="T67" fmla="*/ 49 h 68"/>
                  <a:gd name="T68" fmla="*/ 0 w 168"/>
                  <a:gd name="T69" fmla="*/ 44 h 68"/>
                  <a:gd name="T70" fmla="*/ 0 w 168"/>
                  <a:gd name="T71" fmla="*/ 44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68"/>
                  <a:gd name="T110" fmla="*/ 168 w 1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68">
                    <a:moveTo>
                      <a:pt x="0" y="44"/>
                    </a:moveTo>
                    <a:lnTo>
                      <a:pt x="0" y="44"/>
                    </a:lnTo>
                    <a:lnTo>
                      <a:pt x="6" y="38"/>
                    </a:lnTo>
                    <a:lnTo>
                      <a:pt x="34" y="32"/>
                    </a:lnTo>
                    <a:lnTo>
                      <a:pt x="6" y="33"/>
                    </a:lnTo>
                    <a:lnTo>
                      <a:pt x="39" y="27"/>
                    </a:lnTo>
                    <a:lnTo>
                      <a:pt x="12" y="27"/>
                    </a:lnTo>
                    <a:lnTo>
                      <a:pt x="14" y="19"/>
                    </a:lnTo>
                    <a:lnTo>
                      <a:pt x="40" y="19"/>
                    </a:lnTo>
                    <a:lnTo>
                      <a:pt x="22" y="17"/>
                    </a:lnTo>
                    <a:lnTo>
                      <a:pt x="36" y="10"/>
                    </a:lnTo>
                    <a:lnTo>
                      <a:pt x="70" y="19"/>
                    </a:lnTo>
                    <a:lnTo>
                      <a:pt x="87" y="36"/>
                    </a:lnTo>
                    <a:lnTo>
                      <a:pt x="118" y="37"/>
                    </a:lnTo>
                    <a:lnTo>
                      <a:pt x="106" y="27"/>
                    </a:lnTo>
                    <a:lnTo>
                      <a:pt x="113" y="20"/>
                    </a:lnTo>
                    <a:lnTo>
                      <a:pt x="99" y="12"/>
                    </a:lnTo>
                    <a:lnTo>
                      <a:pt x="121" y="0"/>
                    </a:lnTo>
                    <a:lnTo>
                      <a:pt x="131" y="14"/>
                    </a:lnTo>
                    <a:lnTo>
                      <a:pt x="124" y="21"/>
                    </a:lnTo>
                    <a:lnTo>
                      <a:pt x="136" y="23"/>
                    </a:lnTo>
                    <a:lnTo>
                      <a:pt x="132" y="31"/>
                    </a:lnTo>
                    <a:lnTo>
                      <a:pt x="147" y="33"/>
                    </a:lnTo>
                    <a:lnTo>
                      <a:pt x="156" y="23"/>
                    </a:lnTo>
                    <a:lnTo>
                      <a:pt x="167" y="35"/>
                    </a:lnTo>
                    <a:lnTo>
                      <a:pt x="158" y="50"/>
                    </a:lnTo>
                    <a:lnTo>
                      <a:pt x="122" y="49"/>
                    </a:lnTo>
                    <a:lnTo>
                      <a:pt x="67" y="67"/>
                    </a:lnTo>
                    <a:lnTo>
                      <a:pt x="45" y="57"/>
                    </a:lnTo>
                    <a:lnTo>
                      <a:pt x="91" y="42"/>
                    </a:lnTo>
                    <a:lnTo>
                      <a:pt x="51" y="51"/>
                    </a:lnTo>
                    <a:lnTo>
                      <a:pt x="58" y="39"/>
                    </a:lnTo>
                    <a:lnTo>
                      <a:pt x="38" y="52"/>
                    </a:lnTo>
                    <a:lnTo>
                      <a:pt x="14" y="49"/>
                    </a:lnTo>
                    <a:lnTo>
                      <a:pt x="0" y="4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3" name="Freeform 232"/>
              <p:cNvSpPr>
                <a:spLocks/>
              </p:cNvSpPr>
              <p:nvPr/>
            </p:nvSpPr>
            <p:spPr bwMode="auto">
              <a:xfrm>
                <a:off x="1641" y="2031"/>
                <a:ext cx="87" cy="43"/>
              </a:xfrm>
              <a:custGeom>
                <a:avLst/>
                <a:gdLst>
                  <a:gd name="T0" fmla="*/ 0 w 87"/>
                  <a:gd name="T1" fmla="*/ 0 h 43"/>
                  <a:gd name="T2" fmla="*/ 0 w 87"/>
                  <a:gd name="T3" fmla="*/ 0 h 43"/>
                  <a:gd name="T4" fmla="*/ 7 w 87"/>
                  <a:gd name="T5" fmla="*/ 15 h 43"/>
                  <a:gd name="T6" fmla="*/ 28 w 87"/>
                  <a:gd name="T7" fmla="*/ 15 h 43"/>
                  <a:gd name="T8" fmla="*/ 21 w 87"/>
                  <a:gd name="T9" fmla="*/ 18 h 43"/>
                  <a:gd name="T10" fmla="*/ 26 w 87"/>
                  <a:gd name="T11" fmla="*/ 23 h 43"/>
                  <a:gd name="T12" fmla="*/ 8 w 87"/>
                  <a:gd name="T13" fmla="*/ 25 h 43"/>
                  <a:gd name="T14" fmla="*/ 38 w 87"/>
                  <a:gd name="T15" fmla="*/ 31 h 43"/>
                  <a:gd name="T16" fmla="*/ 86 w 87"/>
                  <a:gd name="T17" fmla="*/ 42 h 43"/>
                  <a:gd name="T18" fmla="*/ 79 w 87"/>
                  <a:gd name="T19" fmla="*/ 17 h 43"/>
                  <a:gd name="T20" fmla="*/ 44 w 87"/>
                  <a:gd name="T21" fmla="*/ 3 h 43"/>
                  <a:gd name="T22" fmla="*/ 33 w 87"/>
                  <a:gd name="T23" fmla="*/ 9 h 43"/>
                  <a:gd name="T24" fmla="*/ 30 w 87"/>
                  <a:gd name="T25" fmla="*/ 0 h 43"/>
                  <a:gd name="T26" fmla="*/ 0 w 87"/>
                  <a:gd name="T27" fmla="*/ 0 h 43"/>
                  <a:gd name="T28" fmla="*/ 0 w 87"/>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43"/>
                  <a:gd name="T47" fmla="*/ 87 w 8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43">
                    <a:moveTo>
                      <a:pt x="0" y="0"/>
                    </a:moveTo>
                    <a:lnTo>
                      <a:pt x="0" y="0"/>
                    </a:lnTo>
                    <a:lnTo>
                      <a:pt x="7" y="15"/>
                    </a:lnTo>
                    <a:lnTo>
                      <a:pt x="28" y="15"/>
                    </a:lnTo>
                    <a:lnTo>
                      <a:pt x="21" y="18"/>
                    </a:lnTo>
                    <a:lnTo>
                      <a:pt x="26" y="23"/>
                    </a:lnTo>
                    <a:lnTo>
                      <a:pt x="8" y="25"/>
                    </a:lnTo>
                    <a:lnTo>
                      <a:pt x="38" y="31"/>
                    </a:lnTo>
                    <a:lnTo>
                      <a:pt x="86" y="42"/>
                    </a:lnTo>
                    <a:lnTo>
                      <a:pt x="79" y="17"/>
                    </a:lnTo>
                    <a:lnTo>
                      <a:pt x="44" y="3"/>
                    </a:lnTo>
                    <a:lnTo>
                      <a:pt x="33" y="9"/>
                    </a:lnTo>
                    <a:lnTo>
                      <a:pt x="30" y="0"/>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4" name="Freeform 233"/>
              <p:cNvSpPr>
                <a:spLocks/>
              </p:cNvSpPr>
              <p:nvPr/>
            </p:nvSpPr>
            <p:spPr bwMode="auto">
              <a:xfrm>
                <a:off x="1681" y="2110"/>
                <a:ext cx="70" cy="43"/>
              </a:xfrm>
              <a:custGeom>
                <a:avLst/>
                <a:gdLst>
                  <a:gd name="T0" fmla="*/ 0 w 70"/>
                  <a:gd name="T1" fmla="*/ 28 h 43"/>
                  <a:gd name="T2" fmla="*/ 0 w 70"/>
                  <a:gd name="T3" fmla="*/ 28 h 43"/>
                  <a:gd name="T4" fmla="*/ 8 w 70"/>
                  <a:gd name="T5" fmla="*/ 18 h 43"/>
                  <a:gd name="T6" fmla="*/ 21 w 70"/>
                  <a:gd name="T7" fmla="*/ 19 h 43"/>
                  <a:gd name="T8" fmla="*/ 4 w 70"/>
                  <a:gd name="T9" fmla="*/ 9 h 43"/>
                  <a:gd name="T10" fmla="*/ 8 w 70"/>
                  <a:gd name="T11" fmla="*/ 3 h 43"/>
                  <a:gd name="T12" fmla="*/ 36 w 70"/>
                  <a:gd name="T13" fmla="*/ 17 h 43"/>
                  <a:gd name="T14" fmla="*/ 20 w 70"/>
                  <a:gd name="T15" fmla="*/ 2 h 43"/>
                  <a:gd name="T16" fmla="*/ 62 w 70"/>
                  <a:gd name="T17" fmla="*/ 0 h 43"/>
                  <a:gd name="T18" fmla="*/ 69 w 70"/>
                  <a:gd name="T19" fmla="*/ 31 h 43"/>
                  <a:gd name="T20" fmla="*/ 61 w 70"/>
                  <a:gd name="T21" fmla="*/ 26 h 43"/>
                  <a:gd name="T22" fmla="*/ 60 w 70"/>
                  <a:gd name="T23" fmla="*/ 42 h 43"/>
                  <a:gd name="T24" fmla="*/ 27 w 70"/>
                  <a:gd name="T25" fmla="*/ 41 h 43"/>
                  <a:gd name="T26" fmla="*/ 33 w 70"/>
                  <a:gd name="T27" fmla="*/ 36 h 43"/>
                  <a:gd name="T28" fmla="*/ 24 w 70"/>
                  <a:gd name="T29" fmla="*/ 30 h 43"/>
                  <a:gd name="T30" fmla="*/ 48 w 70"/>
                  <a:gd name="T31" fmla="*/ 22 h 43"/>
                  <a:gd name="T32" fmla="*/ 0 w 70"/>
                  <a:gd name="T33" fmla="*/ 28 h 43"/>
                  <a:gd name="T34" fmla="*/ 0 w 70"/>
                  <a:gd name="T35" fmla="*/ 28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43"/>
                  <a:gd name="T56" fmla="*/ 70 w 7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43">
                    <a:moveTo>
                      <a:pt x="0" y="28"/>
                    </a:moveTo>
                    <a:lnTo>
                      <a:pt x="0" y="28"/>
                    </a:lnTo>
                    <a:lnTo>
                      <a:pt x="8" y="18"/>
                    </a:lnTo>
                    <a:lnTo>
                      <a:pt x="21" y="19"/>
                    </a:lnTo>
                    <a:lnTo>
                      <a:pt x="4" y="9"/>
                    </a:lnTo>
                    <a:lnTo>
                      <a:pt x="8" y="3"/>
                    </a:lnTo>
                    <a:lnTo>
                      <a:pt x="36" y="17"/>
                    </a:lnTo>
                    <a:lnTo>
                      <a:pt x="20" y="2"/>
                    </a:lnTo>
                    <a:lnTo>
                      <a:pt x="62" y="0"/>
                    </a:lnTo>
                    <a:lnTo>
                      <a:pt x="69" y="31"/>
                    </a:lnTo>
                    <a:lnTo>
                      <a:pt x="61" y="26"/>
                    </a:lnTo>
                    <a:lnTo>
                      <a:pt x="60" y="42"/>
                    </a:lnTo>
                    <a:lnTo>
                      <a:pt x="27" y="41"/>
                    </a:lnTo>
                    <a:lnTo>
                      <a:pt x="33" y="36"/>
                    </a:lnTo>
                    <a:lnTo>
                      <a:pt x="24" y="30"/>
                    </a:lnTo>
                    <a:lnTo>
                      <a:pt x="48" y="22"/>
                    </a:lnTo>
                    <a:lnTo>
                      <a:pt x="0" y="2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5" name="Freeform 234"/>
              <p:cNvSpPr>
                <a:spLocks/>
              </p:cNvSpPr>
              <p:nvPr/>
            </p:nvSpPr>
            <p:spPr bwMode="auto">
              <a:xfrm>
                <a:off x="1683" y="2183"/>
                <a:ext cx="82" cy="67"/>
              </a:xfrm>
              <a:custGeom>
                <a:avLst/>
                <a:gdLst>
                  <a:gd name="T0" fmla="*/ 0 w 82"/>
                  <a:gd name="T1" fmla="*/ 33 h 67"/>
                  <a:gd name="T2" fmla="*/ 0 w 82"/>
                  <a:gd name="T3" fmla="*/ 33 h 67"/>
                  <a:gd name="T4" fmla="*/ 4 w 82"/>
                  <a:gd name="T5" fmla="*/ 24 h 67"/>
                  <a:gd name="T6" fmla="*/ 31 w 82"/>
                  <a:gd name="T7" fmla="*/ 29 h 67"/>
                  <a:gd name="T8" fmla="*/ 27 w 82"/>
                  <a:gd name="T9" fmla="*/ 19 h 67"/>
                  <a:gd name="T10" fmla="*/ 34 w 82"/>
                  <a:gd name="T11" fmla="*/ 19 h 67"/>
                  <a:gd name="T12" fmla="*/ 16 w 82"/>
                  <a:gd name="T13" fmla="*/ 14 h 67"/>
                  <a:gd name="T14" fmla="*/ 25 w 82"/>
                  <a:gd name="T15" fmla="*/ 11 h 67"/>
                  <a:gd name="T16" fmla="*/ 17 w 82"/>
                  <a:gd name="T17" fmla="*/ 5 h 67"/>
                  <a:gd name="T18" fmla="*/ 68 w 82"/>
                  <a:gd name="T19" fmla="*/ 0 h 67"/>
                  <a:gd name="T20" fmla="*/ 70 w 82"/>
                  <a:gd name="T21" fmla="*/ 14 h 67"/>
                  <a:gd name="T22" fmla="*/ 54 w 82"/>
                  <a:gd name="T23" fmla="*/ 26 h 67"/>
                  <a:gd name="T24" fmla="*/ 78 w 82"/>
                  <a:gd name="T25" fmla="*/ 29 h 67"/>
                  <a:gd name="T26" fmla="*/ 81 w 82"/>
                  <a:gd name="T27" fmla="*/ 53 h 67"/>
                  <a:gd name="T28" fmla="*/ 46 w 82"/>
                  <a:gd name="T29" fmla="*/ 66 h 67"/>
                  <a:gd name="T30" fmla="*/ 31 w 82"/>
                  <a:gd name="T31" fmla="*/ 47 h 67"/>
                  <a:gd name="T32" fmla="*/ 0 w 82"/>
                  <a:gd name="T33" fmla="*/ 33 h 67"/>
                  <a:gd name="T34" fmla="*/ 0 w 82"/>
                  <a:gd name="T35" fmla="*/ 33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67"/>
                  <a:gd name="T56" fmla="*/ 82 w 8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67">
                    <a:moveTo>
                      <a:pt x="0" y="33"/>
                    </a:moveTo>
                    <a:lnTo>
                      <a:pt x="0" y="33"/>
                    </a:lnTo>
                    <a:lnTo>
                      <a:pt x="4" y="24"/>
                    </a:lnTo>
                    <a:lnTo>
                      <a:pt x="31" y="29"/>
                    </a:lnTo>
                    <a:lnTo>
                      <a:pt x="27" y="19"/>
                    </a:lnTo>
                    <a:lnTo>
                      <a:pt x="34" y="19"/>
                    </a:lnTo>
                    <a:lnTo>
                      <a:pt x="16" y="14"/>
                    </a:lnTo>
                    <a:lnTo>
                      <a:pt x="25" y="11"/>
                    </a:lnTo>
                    <a:lnTo>
                      <a:pt x="17" y="5"/>
                    </a:lnTo>
                    <a:lnTo>
                      <a:pt x="68" y="0"/>
                    </a:lnTo>
                    <a:lnTo>
                      <a:pt x="70" y="14"/>
                    </a:lnTo>
                    <a:lnTo>
                      <a:pt x="54" y="26"/>
                    </a:lnTo>
                    <a:lnTo>
                      <a:pt x="78" y="29"/>
                    </a:lnTo>
                    <a:lnTo>
                      <a:pt x="81" y="53"/>
                    </a:lnTo>
                    <a:lnTo>
                      <a:pt x="46" y="66"/>
                    </a:lnTo>
                    <a:lnTo>
                      <a:pt x="31" y="47"/>
                    </a:lnTo>
                    <a:lnTo>
                      <a:pt x="0" y="3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6" name="Freeform 235"/>
              <p:cNvSpPr>
                <a:spLocks/>
              </p:cNvSpPr>
              <p:nvPr/>
            </p:nvSpPr>
            <p:spPr bwMode="auto">
              <a:xfrm>
                <a:off x="1740" y="2042"/>
                <a:ext cx="49" cy="34"/>
              </a:xfrm>
              <a:custGeom>
                <a:avLst/>
                <a:gdLst>
                  <a:gd name="T0" fmla="*/ 0 w 49"/>
                  <a:gd name="T1" fmla="*/ 0 h 34"/>
                  <a:gd name="T2" fmla="*/ 0 w 49"/>
                  <a:gd name="T3" fmla="*/ 0 h 34"/>
                  <a:gd name="T4" fmla="*/ 5 w 49"/>
                  <a:gd name="T5" fmla="*/ 20 h 34"/>
                  <a:gd name="T6" fmla="*/ 20 w 49"/>
                  <a:gd name="T7" fmla="*/ 21 h 34"/>
                  <a:gd name="T8" fmla="*/ 7 w 49"/>
                  <a:gd name="T9" fmla="*/ 24 h 34"/>
                  <a:gd name="T10" fmla="*/ 14 w 49"/>
                  <a:gd name="T11" fmla="*/ 33 h 34"/>
                  <a:gd name="T12" fmla="*/ 44 w 49"/>
                  <a:gd name="T13" fmla="*/ 28 h 34"/>
                  <a:gd name="T14" fmla="*/ 48 w 49"/>
                  <a:gd name="T15" fmla="*/ 16 h 34"/>
                  <a:gd name="T16" fmla="*/ 0 w 49"/>
                  <a:gd name="T17" fmla="*/ 0 h 34"/>
                  <a:gd name="T18" fmla="*/ 0 w 4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4"/>
                  <a:gd name="T32" fmla="*/ 49 w 4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4">
                    <a:moveTo>
                      <a:pt x="0" y="0"/>
                    </a:moveTo>
                    <a:lnTo>
                      <a:pt x="0" y="0"/>
                    </a:lnTo>
                    <a:lnTo>
                      <a:pt x="5" y="20"/>
                    </a:lnTo>
                    <a:lnTo>
                      <a:pt x="20" y="21"/>
                    </a:lnTo>
                    <a:lnTo>
                      <a:pt x="7" y="24"/>
                    </a:lnTo>
                    <a:lnTo>
                      <a:pt x="14" y="33"/>
                    </a:lnTo>
                    <a:lnTo>
                      <a:pt x="44" y="28"/>
                    </a:lnTo>
                    <a:lnTo>
                      <a:pt x="48" y="16"/>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7" name="Freeform 236"/>
              <p:cNvSpPr>
                <a:spLocks/>
              </p:cNvSpPr>
              <p:nvPr/>
            </p:nvSpPr>
            <p:spPr bwMode="auto">
              <a:xfrm>
                <a:off x="1757" y="2093"/>
                <a:ext cx="236" cy="76"/>
              </a:xfrm>
              <a:custGeom>
                <a:avLst/>
                <a:gdLst>
                  <a:gd name="T0" fmla="*/ 0 w 236"/>
                  <a:gd name="T1" fmla="*/ 12 h 76"/>
                  <a:gd name="T2" fmla="*/ 0 w 236"/>
                  <a:gd name="T3" fmla="*/ 12 h 76"/>
                  <a:gd name="T4" fmla="*/ 15 w 236"/>
                  <a:gd name="T5" fmla="*/ 0 h 76"/>
                  <a:gd name="T6" fmla="*/ 35 w 236"/>
                  <a:gd name="T7" fmla="*/ 7 h 76"/>
                  <a:gd name="T8" fmla="*/ 49 w 236"/>
                  <a:gd name="T9" fmla="*/ 12 h 76"/>
                  <a:gd name="T10" fmla="*/ 45 w 236"/>
                  <a:gd name="T11" fmla="*/ 21 h 76"/>
                  <a:gd name="T12" fmla="*/ 72 w 236"/>
                  <a:gd name="T13" fmla="*/ 13 h 76"/>
                  <a:gd name="T14" fmla="*/ 89 w 236"/>
                  <a:gd name="T15" fmla="*/ 21 h 76"/>
                  <a:gd name="T16" fmla="*/ 75 w 236"/>
                  <a:gd name="T17" fmla="*/ 21 h 76"/>
                  <a:gd name="T18" fmla="*/ 105 w 236"/>
                  <a:gd name="T19" fmla="*/ 26 h 76"/>
                  <a:gd name="T20" fmla="*/ 72 w 236"/>
                  <a:gd name="T21" fmla="*/ 28 h 76"/>
                  <a:gd name="T22" fmla="*/ 89 w 236"/>
                  <a:gd name="T23" fmla="*/ 34 h 76"/>
                  <a:gd name="T24" fmla="*/ 76 w 236"/>
                  <a:gd name="T25" fmla="*/ 40 h 76"/>
                  <a:gd name="T26" fmla="*/ 93 w 236"/>
                  <a:gd name="T27" fmla="*/ 35 h 76"/>
                  <a:gd name="T28" fmla="*/ 107 w 236"/>
                  <a:gd name="T29" fmla="*/ 49 h 76"/>
                  <a:gd name="T30" fmla="*/ 111 w 236"/>
                  <a:gd name="T31" fmla="*/ 43 h 76"/>
                  <a:gd name="T32" fmla="*/ 154 w 236"/>
                  <a:gd name="T33" fmla="*/ 49 h 76"/>
                  <a:gd name="T34" fmla="*/ 199 w 236"/>
                  <a:gd name="T35" fmla="*/ 35 h 76"/>
                  <a:gd name="T36" fmla="*/ 235 w 236"/>
                  <a:gd name="T37" fmla="*/ 52 h 76"/>
                  <a:gd name="T38" fmla="*/ 224 w 236"/>
                  <a:gd name="T39" fmla="*/ 59 h 76"/>
                  <a:gd name="T40" fmla="*/ 228 w 236"/>
                  <a:gd name="T41" fmla="*/ 72 h 76"/>
                  <a:gd name="T42" fmla="*/ 206 w 236"/>
                  <a:gd name="T43" fmla="*/ 75 h 76"/>
                  <a:gd name="T44" fmla="*/ 182 w 236"/>
                  <a:gd name="T45" fmla="*/ 63 h 76"/>
                  <a:gd name="T46" fmla="*/ 182 w 236"/>
                  <a:gd name="T47" fmla="*/ 72 h 76"/>
                  <a:gd name="T48" fmla="*/ 169 w 236"/>
                  <a:gd name="T49" fmla="*/ 73 h 76"/>
                  <a:gd name="T50" fmla="*/ 116 w 236"/>
                  <a:gd name="T51" fmla="*/ 75 h 76"/>
                  <a:gd name="T52" fmla="*/ 111 w 236"/>
                  <a:gd name="T53" fmla="*/ 64 h 76"/>
                  <a:gd name="T54" fmla="*/ 98 w 236"/>
                  <a:gd name="T55" fmla="*/ 73 h 76"/>
                  <a:gd name="T56" fmla="*/ 82 w 236"/>
                  <a:gd name="T57" fmla="*/ 64 h 76"/>
                  <a:gd name="T58" fmla="*/ 71 w 236"/>
                  <a:gd name="T59" fmla="*/ 71 h 76"/>
                  <a:gd name="T60" fmla="*/ 51 w 236"/>
                  <a:gd name="T61" fmla="*/ 22 h 76"/>
                  <a:gd name="T62" fmla="*/ 26 w 236"/>
                  <a:gd name="T63" fmla="*/ 27 h 76"/>
                  <a:gd name="T64" fmla="*/ 0 w 236"/>
                  <a:gd name="T65" fmla="*/ 12 h 76"/>
                  <a:gd name="T66" fmla="*/ 0 w 236"/>
                  <a:gd name="T67" fmla="*/ 12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76"/>
                  <a:gd name="T104" fmla="*/ 236 w 236"/>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76">
                    <a:moveTo>
                      <a:pt x="0" y="12"/>
                    </a:moveTo>
                    <a:lnTo>
                      <a:pt x="0" y="12"/>
                    </a:lnTo>
                    <a:lnTo>
                      <a:pt x="15" y="0"/>
                    </a:lnTo>
                    <a:lnTo>
                      <a:pt x="35" y="7"/>
                    </a:lnTo>
                    <a:lnTo>
                      <a:pt x="49" y="12"/>
                    </a:lnTo>
                    <a:lnTo>
                      <a:pt x="45" y="21"/>
                    </a:lnTo>
                    <a:lnTo>
                      <a:pt x="72" y="13"/>
                    </a:lnTo>
                    <a:lnTo>
                      <a:pt x="89" y="21"/>
                    </a:lnTo>
                    <a:lnTo>
                      <a:pt x="75" y="21"/>
                    </a:lnTo>
                    <a:lnTo>
                      <a:pt x="105" y="26"/>
                    </a:lnTo>
                    <a:lnTo>
                      <a:pt x="72" y="28"/>
                    </a:lnTo>
                    <a:lnTo>
                      <a:pt x="89" y="34"/>
                    </a:lnTo>
                    <a:lnTo>
                      <a:pt x="76" y="40"/>
                    </a:lnTo>
                    <a:lnTo>
                      <a:pt x="93" y="35"/>
                    </a:lnTo>
                    <a:lnTo>
                      <a:pt x="107" y="49"/>
                    </a:lnTo>
                    <a:lnTo>
                      <a:pt x="111" y="43"/>
                    </a:lnTo>
                    <a:lnTo>
                      <a:pt x="154" y="49"/>
                    </a:lnTo>
                    <a:lnTo>
                      <a:pt x="199" y="35"/>
                    </a:lnTo>
                    <a:lnTo>
                      <a:pt x="235" y="52"/>
                    </a:lnTo>
                    <a:lnTo>
                      <a:pt x="224" y="59"/>
                    </a:lnTo>
                    <a:lnTo>
                      <a:pt x="228" y="72"/>
                    </a:lnTo>
                    <a:lnTo>
                      <a:pt x="206" y="75"/>
                    </a:lnTo>
                    <a:lnTo>
                      <a:pt x="182" y="63"/>
                    </a:lnTo>
                    <a:lnTo>
                      <a:pt x="182" y="72"/>
                    </a:lnTo>
                    <a:lnTo>
                      <a:pt x="169" y="73"/>
                    </a:lnTo>
                    <a:lnTo>
                      <a:pt x="116" y="75"/>
                    </a:lnTo>
                    <a:lnTo>
                      <a:pt x="111" y="64"/>
                    </a:lnTo>
                    <a:lnTo>
                      <a:pt x="98" y="73"/>
                    </a:lnTo>
                    <a:lnTo>
                      <a:pt x="82" y="64"/>
                    </a:lnTo>
                    <a:lnTo>
                      <a:pt x="71" y="71"/>
                    </a:lnTo>
                    <a:lnTo>
                      <a:pt x="51" y="22"/>
                    </a:lnTo>
                    <a:lnTo>
                      <a:pt x="26" y="27"/>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8" name="Freeform 237"/>
              <p:cNvSpPr>
                <a:spLocks/>
              </p:cNvSpPr>
              <p:nvPr/>
            </p:nvSpPr>
            <p:spPr bwMode="auto">
              <a:xfrm>
                <a:off x="1767" y="1966"/>
                <a:ext cx="154" cy="100"/>
              </a:xfrm>
              <a:custGeom>
                <a:avLst/>
                <a:gdLst>
                  <a:gd name="T0" fmla="*/ 0 w 154"/>
                  <a:gd name="T1" fmla="*/ 31 h 100"/>
                  <a:gd name="T2" fmla="*/ 0 w 154"/>
                  <a:gd name="T3" fmla="*/ 31 h 100"/>
                  <a:gd name="T4" fmla="*/ 37 w 154"/>
                  <a:gd name="T5" fmla="*/ 26 h 100"/>
                  <a:gd name="T6" fmla="*/ 17 w 154"/>
                  <a:gd name="T7" fmla="*/ 12 h 100"/>
                  <a:gd name="T8" fmla="*/ 50 w 154"/>
                  <a:gd name="T9" fmla="*/ 6 h 100"/>
                  <a:gd name="T10" fmla="*/ 24 w 154"/>
                  <a:gd name="T11" fmla="*/ 0 h 100"/>
                  <a:gd name="T12" fmla="*/ 65 w 154"/>
                  <a:gd name="T13" fmla="*/ 8 h 100"/>
                  <a:gd name="T14" fmla="*/ 77 w 154"/>
                  <a:gd name="T15" fmla="*/ 26 h 100"/>
                  <a:gd name="T16" fmla="*/ 98 w 154"/>
                  <a:gd name="T17" fmla="*/ 27 h 100"/>
                  <a:gd name="T18" fmla="*/ 106 w 154"/>
                  <a:gd name="T19" fmla="*/ 40 h 100"/>
                  <a:gd name="T20" fmla="*/ 108 w 154"/>
                  <a:gd name="T21" fmla="*/ 31 h 100"/>
                  <a:gd name="T22" fmla="*/ 118 w 154"/>
                  <a:gd name="T23" fmla="*/ 31 h 100"/>
                  <a:gd name="T24" fmla="*/ 114 w 154"/>
                  <a:gd name="T25" fmla="*/ 40 h 100"/>
                  <a:gd name="T26" fmla="*/ 126 w 154"/>
                  <a:gd name="T27" fmla="*/ 46 h 100"/>
                  <a:gd name="T28" fmla="*/ 118 w 154"/>
                  <a:gd name="T29" fmla="*/ 55 h 100"/>
                  <a:gd name="T30" fmla="*/ 142 w 154"/>
                  <a:gd name="T31" fmla="*/ 54 h 100"/>
                  <a:gd name="T32" fmla="*/ 153 w 154"/>
                  <a:gd name="T33" fmla="*/ 67 h 100"/>
                  <a:gd name="T34" fmla="*/ 124 w 154"/>
                  <a:gd name="T35" fmla="*/ 71 h 100"/>
                  <a:gd name="T36" fmla="*/ 116 w 154"/>
                  <a:gd name="T37" fmla="*/ 83 h 100"/>
                  <a:gd name="T38" fmla="*/ 110 w 154"/>
                  <a:gd name="T39" fmla="*/ 71 h 100"/>
                  <a:gd name="T40" fmla="*/ 102 w 154"/>
                  <a:gd name="T41" fmla="*/ 99 h 100"/>
                  <a:gd name="T42" fmla="*/ 84 w 154"/>
                  <a:gd name="T43" fmla="*/ 84 h 100"/>
                  <a:gd name="T44" fmla="*/ 93 w 154"/>
                  <a:gd name="T45" fmla="*/ 99 h 100"/>
                  <a:gd name="T46" fmla="*/ 57 w 154"/>
                  <a:gd name="T47" fmla="*/ 97 h 100"/>
                  <a:gd name="T48" fmla="*/ 46 w 154"/>
                  <a:gd name="T49" fmla="*/ 89 h 100"/>
                  <a:gd name="T50" fmla="*/ 63 w 154"/>
                  <a:gd name="T51" fmla="*/ 88 h 100"/>
                  <a:gd name="T52" fmla="*/ 45 w 154"/>
                  <a:gd name="T53" fmla="*/ 85 h 100"/>
                  <a:gd name="T54" fmla="*/ 40 w 154"/>
                  <a:gd name="T55" fmla="*/ 81 h 100"/>
                  <a:gd name="T56" fmla="*/ 50 w 154"/>
                  <a:gd name="T57" fmla="*/ 80 h 100"/>
                  <a:gd name="T58" fmla="*/ 34 w 154"/>
                  <a:gd name="T59" fmla="*/ 74 h 100"/>
                  <a:gd name="T60" fmla="*/ 83 w 154"/>
                  <a:gd name="T61" fmla="*/ 65 h 100"/>
                  <a:gd name="T62" fmla="*/ 24 w 154"/>
                  <a:gd name="T63" fmla="*/ 67 h 100"/>
                  <a:gd name="T64" fmla="*/ 13 w 154"/>
                  <a:gd name="T65" fmla="*/ 57 h 100"/>
                  <a:gd name="T66" fmla="*/ 34 w 154"/>
                  <a:gd name="T67" fmla="*/ 53 h 100"/>
                  <a:gd name="T68" fmla="*/ 2 w 154"/>
                  <a:gd name="T69" fmla="*/ 46 h 100"/>
                  <a:gd name="T70" fmla="*/ 9 w 154"/>
                  <a:gd name="T71" fmla="*/ 45 h 100"/>
                  <a:gd name="T72" fmla="*/ 0 w 154"/>
                  <a:gd name="T73" fmla="*/ 38 h 100"/>
                  <a:gd name="T74" fmla="*/ 37 w 154"/>
                  <a:gd name="T75" fmla="*/ 38 h 100"/>
                  <a:gd name="T76" fmla="*/ 0 w 154"/>
                  <a:gd name="T77" fmla="*/ 31 h 100"/>
                  <a:gd name="T78" fmla="*/ 0 w 154"/>
                  <a:gd name="T79" fmla="*/ 31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00"/>
                  <a:gd name="T122" fmla="*/ 154 w 154"/>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00">
                    <a:moveTo>
                      <a:pt x="0" y="31"/>
                    </a:moveTo>
                    <a:lnTo>
                      <a:pt x="0" y="31"/>
                    </a:lnTo>
                    <a:lnTo>
                      <a:pt x="37" y="26"/>
                    </a:lnTo>
                    <a:lnTo>
                      <a:pt x="17" y="12"/>
                    </a:lnTo>
                    <a:lnTo>
                      <a:pt x="50" y="6"/>
                    </a:lnTo>
                    <a:lnTo>
                      <a:pt x="24" y="0"/>
                    </a:lnTo>
                    <a:lnTo>
                      <a:pt x="65" y="8"/>
                    </a:lnTo>
                    <a:lnTo>
                      <a:pt x="77" y="26"/>
                    </a:lnTo>
                    <a:lnTo>
                      <a:pt x="98" y="27"/>
                    </a:lnTo>
                    <a:lnTo>
                      <a:pt x="106" y="40"/>
                    </a:lnTo>
                    <a:lnTo>
                      <a:pt x="108" y="31"/>
                    </a:lnTo>
                    <a:lnTo>
                      <a:pt x="118" y="31"/>
                    </a:lnTo>
                    <a:lnTo>
                      <a:pt x="114" y="40"/>
                    </a:lnTo>
                    <a:lnTo>
                      <a:pt x="126" y="46"/>
                    </a:lnTo>
                    <a:lnTo>
                      <a:pt x="118" y="55"/>
                    </a:lnTo>
                    <a:lnTo>
                      <a:pt x="142" y="54"/>
                    </a:lnTo>
                    <a:lnTo>
                      <a:pt x="153" y="67"/>
                    </a:lnTo>
                    <a:lnTo>
                      <a:pt x="124" y="71"/>
                    </a:lnTo>
                    <a:lnTo>
                      <a:pt x="116" y="83"/>
                    </a:lnTo>
                    <a:lnTo>
                      <a:pt x="110" y="71"/>
                    </a:lnTo>
                    <a:lnTo>
                      <a:pt x="102" y="99"/>
                    </a:lnTo>
                    <a:lnTo>
                      <a:pt x="84" y="84"/>
                    </a:lnTo>
                    <a:lnTo>
                      <a:pt x="93" y="99"/>
                    </a:lnTo>
                    <a:lnTo>
                      <a:pt x="57" y="97"/>
                    </a:lnTo>
                    <a:lnTo>
                      <a:pt x="46" y="89"/>
                    </a:lnTo>
                    <a:lnTo>
                      <a:pt x="63" y="88"/>
                    </a:lnTo>
                    <a:lnTo>
                      <a:pt x="45" y="85"/>
                    </a:lnTo>
                    <a:lnTo>
                      <a:pt x="40" y="81"/>
                    </a:lnTo>
                    <a:lnTo>
                      <a:pt x="50" y="80"/>
                    </a:lnTo>
                    <a:lnTo>
                      <a:pt x="34" y="74"/>
                    </a:lnTo>
                    <a:lnTo>
                      <a:pt x="83" y="65"/>
                    </a:lnTo>
                    <a:lnTo>
                      <a:pt x="24" y="67"/>
                    </a:lnTo>
                    <a:lnTo>
                      <a:pt x="13" y="57"/>
                    </a:lnTo>
                    <a:lnTo>
                      <a:pt x="34" y="53"/>
                    </a:lnTo>
                    <a:lnTo>
                      <a:pt x="2" y="46"/>
                    </a:lnTo>
                    <a:lnTo>
                      <a:pt x="9" y="45"/>
                    </a:lnTo>
                    <a:lnTo>
                      <a:pt x="0" y="38"/>
                    </a:lnTo>
                    <a:lnTo>
                      <a:pt x="37" y="38"/>
                    </a:lnTo>
                    <a:lnTo>
                      <a:pt x="0" y="3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39" name="Freeform 238"/>
              <p:cNvSpPr>
                <a:spLocks/>
              </p:cNvSpPr>
              <p:nvPr/>
            </p:nvSpPr>
            <p:spPr bwMode="auto">
              <a:xfrm>
                <a:off x="1767" y="2137"/>
                <a:ext cx="38" cy="26"/>
              </a:xfrm>
              <a:custGeom>
                <a:avLst/>
                <a:gdLst>
                  <a:gd name="T0" fmla="*/ 0 w 38"/>
                  <a:gd name="T1" fmla="*/ 17 h 26"/>
                  <a:gd name="T2" fmla="*/ 0 w 38"/>
                  <a:gd name="T3" fmla="*/ 17 h 26"/>
                  <a:gd name="T4" fmla="*/ 6 w 38"/>
                  <a:gd name="T5" fmla="*/ 0 h 26"/>
                  <a:gd name="T6" fmla="*/ 30 w 38"/>
                  <a:gd name="T7" fmla="*/ 5 h 26"/>
                  <a:gd name="T8" fmla="*/ 37 w 38"/>
                  <a:gd name="T9" fmla="*/ 25 h 26"/>
                  <a:gd name="T10" fmla="*/ 0 w 38"/>
                  <a:gd name="T11" fmla="*/ 17 h 26"/>
                  <a:gd name="T12" fmla="*/ 0 w 38"/>
                  <a:gd name="T13" fmla="*/ 17 h 26"/>
                  <a:gd name="T14" fmla="*/ 0 60000 65536"/>
                  <a:gd name="T15" fmla="*/ 0 60000 65536"/>
                  <a:gd name="T16" fmla="*/ 0 60000 65536"/>
                  <a:gd name="T17" fmla="*/ 0 60000 65536"/>
                  <a:gd name="T18" fmla="*/ 0 60000 65536"/>
                  <a:gd name="T19" fmla="*/ 0 60000 65536"/>
                  <a:gd name="T20" fmla="*/ 0 60000 65536"/>
                  <a:gd name="T21" fmla="*/ 0 w 38"/>
                  <a:gd name="T22" fmla="*/ 0 h 26"/>
                  <a:gd name="T23" fmla="*/ 38 w 3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6">
                    <a:moveTo>
                      <a:pt x="0" y="17"/>
                    </a:moveTo>
                    <a:lnTo>
                      <a:pt x="0" y="17"/>
                    </a:lnTo>
                    <a:lnTo>
                      <a:pt x="6" y="0"/>
                    </a:lnTo>
                    <a:lnTo>
                      <a:pt x="30" y="5"/>
                    </a:lnTo>
                    <a:lnTo>
                      <a:pt x="37" y="25"/>
                    </a:lnTo>
                    <a:lnTo>
                      <a:pt x="0" y="1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0" name="Freeform 239"/>
              <p:cNvSpPr>
                <a:spLocks/>
              </p:cNvSpPr>
              <p:nvPr/>
            </p:nvSpPr>
            <p:spPr bwMode="auto">
              <a:xfrm>
                <a:off x="1767" y="2075"/>
                <a:ext cx="43" cy="10"/>
              </a:xfrm>
              <a:custGeom>
                <a:avLst/>
                <a:gdLst>
                  <a:gd name="T0" fmla="*/ 0 w 43"/>
                  <a:gd name="T1" fmla="*/ 4 h 10"/>
                  <a:gd name="T2" fmla="*/ 0 w 43"/>
                  <a:gd name="T3" fmla="*/ 4 h 10"/>
                  <a:gd name="T4" fmla="*/ 10 w 43"/>
                  <a:gd name="T5" fmla="*/ 9 h 10"/>
                  <a:gd name="T6" fmla="*/ 42 w 43"/>
                  <a:gd name="T7" fmla="*/ 4 h 10"/>
                  <a:gd name="T8" fmla="*/ 11 w 43"/>
                  <a:gd name="T9" fmla="*/ 0 h 10"/>
                  <a:gd name="T10" fmla="*/ 0 w 43"/>
                  <a:gd name="T11" fmla="*/ 4 h 10"/>
                  <a:gd name="T12" fmla="*/ 0 w 43"/>
                  <a:gd name="T13" fmla="*/ 4 h 10"/>
                  <a:gd name="T14" fmla="*/ 0 60000 65536"/>
                  <a:gd name="T15" fmla="*/ 0 60000 65536"/>
                  <a:gd name="T16" fmla="*/ 0 60000 65536"/>
                  <a:gd name="T17" fmla="*/ 0 60000 65536"/>
                  <a:gd name="T18" fmla="*/ 0 60000 65536"/>
                  <a:gd name="T19" fmla="*/ 0 60000 65536"/>
                  <a:gd name="T20" fmla="*/ 0 60000 65536"/>
                  <a:gd name="T21" fmla="*/ 0 w 43"/>
                  <a:gd name="T22" fmla="*/ 0 h 10"/>
                  <a:gd name="T23" fmla="*/ 43 w 4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0">
                    <a:moveTo>
                      <a:pt x="0" y="4"/>
                    </a:moveTo>
                    <a:lnTo>
                      <a:pt x="0" y="4"/>
                    </a:lnTo>
                    <a:lnTo>
                      <a:pt x="10" y="9"/>
                    </a:lnTo>
                    <a:lnTo>
                      <a:pt x="42" y="4"/>
                    </a:lnTo>
                    <a:lnTo>
                      <a:pt x="11" y="0"/>
                    </a:lnTo>
                    <a:lnTo>
                      <a:pt x="0" y="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1" name="Freeform 240"/>
              <p:cNvSpPr>
                <a:spLocks/>
              </p:cNvSpPr>
              <p:nvPr/>
            </p:nvSpPr>
            <p:spPr bwMode="auto">
              <a:xfrm>
                <a:off x="1774" y="2179"/>
                <a:ext cx="75" cy="53"/>
              </a:xfrm>
              <a:custGeom>
                <a:avLst/>
                <a:gdLst>
                  <a:gd name="T0" fmla="*/ 0 w 75"/>
                  <a:gd name="T1" fmla="*/ 9 h 53"/>
                  <a:gd name="T2" fmla="*/ 0 w 75"/>
                  <a:gd name="T3" fmla="*/ 9 h 53"/>
                  <a:gd name="T4" fmla="*/ 2 w 75"/>
                  <a:gd name="T5" fmla="*/ 33 h 53"/>
                  <a:gd name="T6" fmla="*/ 10 w 75"/>
                  <a:gd name="T7" fmla="*/ 38 h 53"/>
                  <a:gd name="T8" fmla="*/ 7 w 75"/>
                  <a:gd name="T9" fmla="*/ 52 h 53"/>
                  <a:gd name="T10" fmla="*/ 18 w 75"/>
                  <a:gd name="T11" fmla="*/ 52 h 53"/>
                  <a:gd name="T12" fmla="*/ 30 w 75"/>
                  <a:gd name="T13" fmla="*/ 41 h 53"/>
                  <a:gd name="T14" fmla="*/ 18 w 75"/>
                  <a:gd name="T15" fmla="*/ 33 h 53"/>
                  <a:gd name="T16" fmla="*/ 48 w 75"/>
                  <a:gd name="T17" fmla="*/ 33 h 53"/>
                  <a:gd name="T18" fmla="*/ 74 w 75"/>
                  <a:gd name="T19" fmla="*/ 4 h 53"/>
                  <a:gd name="T20" fmla="*/ 6 w 75"/>
                  <a:gd name="T21" fmla="*/ 0 h 53"/>
                  <a:gd name="T22" fmla="*/ 15 w 75"/>
                  <a:gd name="T23" fmla="*/ 10 h 53"/>
                  <a:gd name="T24" fmla="*/ 0 w 75"/>
                  <a:gd name="T25" fmla="*/ 9 h 53"/>
                  <a:gd name="T26" fmla="*/ 0 w 75"/>
                  <a:gd name="T27" fmla="*/ 9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3"/>
                  <a:gd name="T44" fmla="*/ 75 w 75"/>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3">
                    <a:moveTo>
                      <a:pt x="0" y="9"/>
                    </a:moveTo>
                    <a:lnTo>
                      <a:pt x="0" y="9"/>
                    </a:lnTo>
                    <a:lnTo>
                      <a:pt x="2" y="33"/>
                    </a:lnTo>
                    <a:lnTo>
                      <a:pt x="10" y="38"/>
                    </a:lnTo>
                    <a:lnTo>
                      <a:pt x="7" y="52"/>
                    </a:lnTo>
                    <a:lnTo>
                      <a:pt x="18" y="52"/>
                    </a:lnTo>
                    <a:lnTo>
                      <a:pt x="30" y="41"/>
                    </a:lnTo>
                    <a:lnTo>
                      <a:pt x="18" y="33"/>
                    </a:lnTo>
                    <a:lnTo>
                      <a:pt x="48" y="33"/>
                    </a:lnTo>
                    <a:lnTo>
                      <a:pt x="74" y="4"/>
                    </a:lnTo>
                    <a:lnTo>
                      <a:pt x="6" y="0"/>
                    </a:lnTo>
                    <a:lnTo>
                      <a:pt x="15" y="10"/>
                    </a:lnTo>
                    <a:lnTo>
                      <a:pt x="0" y="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2" name="Freeform 59"/>
              <p:cNvSpPr>
                <a:spLocks/>
              </p:cNvSpPr>
              <p:nvPr/>
            </p:nvSpPr>
            <p:spPr bwMode="auto">
              <a:xfrm>
                <a:off x="1824" y="1908"/>
                <a:ext cx="421" cy="214"/>
              </a:xfrm>
              <a:custGeom>
                <a:avLst/>
                <a:gdLst>
                  <a:gd name="T0" fmla="*/ 37 w 421"/>
                  <a:gd name="T1" fmla="*/ 50 h 214"/>
                  <a:gd name="T2" fmla="*/ 31 w 421"/>
                  <a:gd name="T3" fmla="*/ 58 h 214"/>
                  <a:gd name="T4" fmla="*/ 36 w 421"/>
                  <a:gd name="T5" fmla="*/ 68 h 214"/>
                  <a:gd name="T6" fmla="*/ 66 w 421"/>
                  <a:gd name="T7" fmla="*/ 83 h 214"/>
                  <a:gd name="T8" fmla="*/ 89 w 421"/>
                  <a:gd name="T9" fmla="*/ 71 h 214"/>
                  <a:gd name="T10" fmla="*/ 135 w 421"/>
                  <a:gd name="T11" fmla="*/ 72 h 214"/>
                  <a:gd name="T12" fmla="*/ 166 w 421"/>
                  <a:gd name="T13" fmla="*/ 75 h 214"/>
                  <a:gd name="T14" fmla="*/ 172 w 421"/>
                  <a:gd name="T15" fmla="*/ 74 h 214"/>
                  <a:gd name="T16" fmla="*/ 142 w 421"/>
                  <a:gd name="T17" fmla="*/ 111 h 214"/>
                  <a:gd name="T18" fmla="*/ 111 w 421"/>
                  <a:gd name="T19" fmla="*/ 93 h 214"/>
                  <a:gd name="T20" fmla="*/ 90 w 421"/>
                  <a:gd name="T21" fmla="*/ 103 h 214"/>
                  <a:gd name="T22" fmla="*/ 100 w 421"/>
                  <a:gd name="T23" fmla="*/ 131 h 214"/>
                  <a:gd name="T24" fmla="*/ 132 w 421"/>
                  <a:gd name="T25" fmla="*/ 145 h 214"/>
                  <a:gd name="T26" fmla="*/ 62 w 421"/>
                  <a:gd name="T27" fmla="*/ 157 h 214"/>
                  <a:gd name="T28" fmla="*/ 88 w 421"/>
                  <a:gd name="T29" fmla="*/ 158 h 214"/>
                  <a:gd name="T30" fmla="*/ 109 w 421"/>
                  <a:gd name="T31" fmla="*/ 157 h 214"/>
                  <a:gd name="T32" fmla="*/ 88 w 421"/>
                  <a:gd name="T33" fmla="*/ 167 h 214"/>
                  <a:gd name="T34" fmla="*/ 132 w 421"/>
                  <a:gd name="T35" fmla="*/ 159 h 214"/>
                  <a:gd name="T36" fmla="*/ 51 w 421"/>
                  <a:gd name="T37" fmla="*/ 168 h 214"/>
                  <a:gd name="T38" fmla="*/ 39 w 421"/>
                  <a:gd name="T39" fmla="*/ 207 h 214"/>
                  <a:gd name="T40" fmla="*/ 72 w 421"/>
                  <a:gd name="T41" fmla="*/ 202 h 214"/>
                  <a:gd name="T42" fmla="*/ 93 w 421"/>
                  <a:gd name="T43" fmla="*/ 203 h 214"/>
                  <a:gd name="T44" fmla="*/ 126 w 421"/>
                  <a:gd name="T45" fmla="*/ 207 h 214"/>
                  <a:gd name="T46" fmla="*/ 149 w 421"/>
                  <a:gd name="T47" fmla="*/ 205 h 214"/>
                  <a:gd name="T48" fmla="*/ 191 w 421"/>
                  <a:gd name="T49" fmla="*/ 193 h 214"/>
                  <a:gd name="T50" fmla="*/ 135 w 421"/>
                  <a:gd name="T51" fmla="*/ 184 h 214"/>
                  <a:gd name="T52" fmla="*/ 188 w 421"/>
                  <a:gd name="T53" fmla="*/ 162 h 214"/>
                  <a:gd name="T54" fmla="*/ 204 w 421"/>
                  <a:gd name="T55" fmla="*/ 155 h 214"/>
                  <a:gd name="T56" fmla="*/ 235 w 421"/>
                  <a:gd name="T57" fmla="*/ 142 h 214"/>
                  <a:gd name="T58" fmla="*/ 217 w 421"/>
                  <a:gd name="T59" fmla="*/ 129 h 214"/>
                  <a:gd name="T60" fmla="*/ 237 w 421"/>
                  <a:gd name="T61" fmla="*/ 125 h 214"/>
                  <a:gd name="T62" fmla="*/ 235 w 421"/>
                  <a:gd name="T63" fmla="*/ 108 h 214"/>
                  <a:gd name="T64" fmla="*/ 268 w 421"/>
                  <a:gd name="T65" fmla="*/ 98 h 214"/>
                  <a:gd name="T66" fmla="*/ 305 w 421"/>
                  <a:gd name="T67" fmla="*/ 90 h 214"/>
                  <a:gd name="T68" fmla="*/ 341 w 421"/>
                  <a:gd name="T69" fmla="*/ 53 h 214"/>
                  <a:gd name="T70" fmla="*/ 357 w 421"/>
                  <a:gd name="T71" fmla="*/ 50 h 214"/>
                  <a:gd name="T72" fmla="*/ 393 w 421"/>
                  <a:gd name="T73" fmla="*/ 23 h 214"/>
                  <a:gd name="T74" fmla="*/ 345 w 421"/>
                  <a:gd name="T75" fmla="*/ 6 h 214"/>
                  <a:gd name="T76" fmla="*/ 249 w 421"/>
                  <a:gd name="T77" fmla="*/ 11 h 214"/>
                  <a:gd name="T78" fmla="*/ 219 w 421"/>
                  <a:gd name="T79" fmla="*/ 19 h 214"/>
                  <a:gd name="T80" fmla="*/ 154 w 421"/>
                  <a:gd name="T81" fmla="*/ 7 h 214"/>
                  <a:gd name="T82" fmla="*/ 147 w 421"/>
                  <a:gd name="T83" fmla="*/ 21 h 214"/>
                  <a:gd name="T84" fmla="*/ 117 w 421"/>
                  <a:gd name="T85" fmla="*/ 23 h 214"/>
                  <a:gd name="T86" fmla="*/ 65 w 421"/>
                  <a:gd name="T87" fmla="*/ 33 h 214"/>
                  <a:gd name="T88" fmla="*/ 0 w 421"/>
                  <a:gd name="T89" fmla="*/ 50 h 2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1"/>
                  <a:gd name="T136" fmla="*/ 0 h 214"/>
                  <a:gd name="T137" fmla="*/ 421 w 421"/>
                  <a:gd name="T138" fmla="*/ 214 h 2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1" h="214">
                    <a:moveTo>
                      <a:pt x="0" y="50"/>
                    </a:moveTo>
                    <a:lnTo>
                      <a:pt x="0" y="50"/>
                    </a:lnTo>
                    <a:lnTo>
                      <a:pt x="37" y="50"/>
                    </a:lnTo>
                    <a:lnTo>
                      <a:pt x="24" y="58"/>
                    </a:lnTo>
                    <a:lnTo>
                      <a:pt x="76" y="53"/>
                    </a:lnTo>
                    <a:lnTo>
                      <a:pt x="31" y="58"/>
                    </a:lnTo>
                    <a:lnTo>
                      <a:pt x="45" y="62"/>
                    </a:lnTo>
                    <a:lnTo>
                      <a:pt x="30" y="63"/>
                    </a:lnTo>
                    <a:lnTo>
                      <a:pt x="36" y="68"/>
                    </a:lnTo>
                    <a:lnTo>
                      <a:pt x="103" y="60"/>
                    </a:lnTo>
                    <a:lnTo>
                      <a:pt x="37" y="73"/>
                    </a:lnTo>
                    <a:lnTo>
                      <a:pt x="66" y="83"/>
                    </a:lnTo>
                    <a:lnTo>
                      <a:pt x="92" y="68"/>
                    </a:lnTo>
                    <a:lnTo>
                      <a:pt x="135" y="66"/>
                    </a:lnTo>
                    <a:lnTo>
                      <a:pt x="89" y="71"/>
                    </a:lnTo>
                    <a:lnTo>
                      <a:pt x="78" y="83"/>
                    </a:lnTo>
                    <a:lnTo>
                      <a:pt x="106" y="85"/>
                    </a:lnTo>
                    <a:lnTo>
                      <a:pt x="135" y="72"/>
                    </a:lnTo>
                    <a:lnTo>
                      <a:pt x="115" y="84"/>
                    </a:lnTo>
                    <a:lnTo>
                      <a:pt x="135" y="84"/>
                    </a:lnTo>
                    <a:lnTo>
                      <a:pt x="166" y="75"/>
                    </a:lnTo>
                    <a:lnTo>
                      <a:pt x="162" y="63"/>
                    </a:lnTo>
                    <a:lnTo>
                      <a:pt x="197" y="54"/>
                    </a:lnTo>
                    <a:lnTo>
                      <a:pt x="172" y="74"/>
                    </a:lnTo>
                    <a:lnTo>
                      <a:pt x="225" y="70"/>
                    </a:lnTo>
                    <a:lnTo>
                      <a:pt x="117" y="90"/>
                    </a:lnTo>
                    <a:lnTo>
                      <a:pt x="142" y="111"/>
                    </a:lnTo>
                    <a:lnTo>
                      <a:pt x="163" y="111"/>
                    </a:lnTo>
                    <a:lnTo>
                      <a:pt x="152" y="115"/>
                    </a:lnTo>
                    <a:lnTo>
                      <a:pt x="111" y="93"/>
                    </a:lnTo>
                    <a:lnTo>
                      <a:pt x="75" y="90"/>
                    </a:lnTo>
                    <a:lnTo>
                      <a:pt x="74" y="99"/>
                    </a:lnTo>
                    <a:lnTo>
                      <a:pt x="90" y="103"/>
                    </a:lnTo>
                    <a:lnTo>
                      <a:pt x="75" y="107"/>
                    </a:lnTo>
                    <a:lnTo>
                      <a:pt x="117" y="130"/>
                    </a:lnTo>
                    <a:lnTo>
                      <a:pt x="100" y="131"/>
                    </a:lnTo>
                    <a:lnTo>
                      <a:pt x="143" y="132"/>
                    </a:lnTo>
                    <a:lnTo>
                      <a:pt x="119" y="138"/>
                    </a:lnTo>
                    <a:lnTo>
                      <a:pt x="132" y="145"/>
                    </a:lnTo>
                    <a:lnTo>
                      <a:pt x="93" y="133"/>
                    </a:lnTo>
                    <a:lnTo>
                      <a:pt x="71" y="138"/>
                    </a:lnTo>
                    <a:lnTo>
                      <a:pt x="62" y="157"/>
                    </a:lnTo>
                    <a:lnTo>
                      <a:pt x="84" y="151"/>
                    </a:lnTo>
                    <a:lnTo>
                      <a:pt x="80" y="158"/>
                    </a:lnTo>
                    <a:lnTo>
                      <a:pt x="88" y="158"/>
                    </a:lnTo>
                    <a:lnTo>
                      <a:pt x="101" y="143"/>
                    </a:lnTo>
                    <a:lnTo>
                      <a:pt x="97" y="155"/>
                    </a:lnTo>
                    <a:lnTo>
                      <a:pt x="109" y="157"/>
                    </a:lnTo>
                    <a:lnTo>
                      <a:pt x="85" y="162"/>
                    </a:lnTo>
                    <a:lnTo>
                      <a:pt x="100" y="163"/>
                    </a:lnTo>
                    <a:lnTo>
                      <a:pt x="88" y="167"/>
                    </a:lnTo>
                    <a:lnTo>
                      <a:pt x="98" y="175"/>
                    </a:lnTo>
                    <a:lnTo>
                      <a:pt x="115" y="175"/>
                    </a:lnTo>
                    <a:lnTo>
                      <a:pt x="132" y="159"/>
                    </a:lnTo>
                    <a:lnTo>
                      <a:pt x="103" y="181"/>
                    </a:lnTo>
                    <a:lnTo>
                      <a:pt x="75" y="165"/>
                    </a:lnTo>
                    <a:lnTo>
                      <a:pt x="51" y="168"/>
                    </a:lnTo>
                    <a:lnTo>
                      <a:pt x="71" y="185"/>
                    </a:lnTo>
                    <a:lnTo>
                      <a:pt x="36" y="194"/>
                    </a:lnTo>
                    <a:lnTo>
                      <a:pt x="39" y="207"/>
                    </a:lnTo>
                    <a:lnTo>
                      <a:pt x="46" y="195"/>
                    </a:lnTo>
                    <a:lnTo>
                      <a:pt x="47" y="207"/>
                    </a:lnTo>
                    <a:lnTo>
                      <a:pt x="72" y="202"/>
                    </a:lnTo>
                    <a:lnTo>
                      <a:pt x="89" y="212"/>
                    </a:lnTo>
                    <a:lnTo>
                      <a:pt x="102" y="211"/>
                    </a:lnTo>
                    <a:lnTo>
                      <a:pt x="93" y="203"/>
                    </a:lnTo>
                    <a:lnTo>
                      <a:pt x="117" y="206"/>
                    </a:lnTo>
                    <a:lnTo>
                      <a:pt x="115" y="198"/>
                    </a:lnTo>
                    <a:lnTo>
                      <a:pt x="126" y="207"/>
                    </a:lnTo>
                    <a:lnTo>
                      <a:pt x="133" y="205"/>
                    </a:lnTo>
                    <a:lnTo>
                      <a:pt x="129" y="199"/>
                    </a:lnTo>
                    <a:lnTo>
                      <a:pt x="149" y="205"/>
                    </a:lnTo>
                    <a:lnTo>
                      <a:pt x="149" y="213"/>
                    </a:lnTo>
                    <a:lnTo>
                      <a:pt x="185" y="205"/>
                    </a:lnTo>
                    <a:lnTo>
                      <a:pt x="191" y="193"/>
                    </a:lnTo>
                    <a:lnTo>
                      <a:pt x="175" y="195"/>
                    </a:lnTo>
                    <a:lnTo>
                      <a:pt x="175" y="184"/>
                    </a:lnTo>
                    <a:lnTo>
                      <a:pt x="135" y="184"/>
                    </a:lnTo>
                    <a:lnTo>
                      <a:pt x="188" y="181"/>
                    </a:lnTo>
                    <a:lnTo>
                      <a:pt x="196" y="172"/>
                    </a:lnTo>
                    <a:lnTo>
                      <a:pt x="188" y="162"/>
                    </a:lnTo>
                    <a:lnTo>
                      <a:pt x="218" y="162"/>
                    </a:lnTo>
                    <a:lnTo>
                      <a:pt x="225" y="158"/>
                    </a:lnTo>
                    <a:lnTo>
                      <a:pt x="204" y="155"/>
                    </a:lnTo>
                    <a:lnTo>
                      <a:pt x="231" y="154"/>
                    </a:lnTo>
                    <a:lnTo>
                      <a:pt x="213" y="147"/>
                    </a:lnTo>
                    <a:lnTo>
                      <a:pt x="235" y="142"/>
                    </a:lnTo>
                    <a:lnTo>
                      <a:pt x="234" y="136"/>
                    </a:lnTo>
                    <a:lnTo>
                      <a:pt x="194" y="133"/>
                    </a:lnTo>
                    <a:lnTo>
                      <a:pt x="217" y="129"/>
                    </a:lnTo>
                    <a:lnTo>
                      <a:pt x="193" y="127"/>
                    </a:lnTo>
                    <a:lnTo>
                      <a:pt x="235" y="131"/>
                    </a:lnTo>
                    <a:lnTo>
                      <a:pt x="237" y="125"/>
                    </a:lnTo>
                    <a:lnTo>
                      <a:pt x="193" y="123"/>
                    </a:lnTo>
                    <a:lnTo>
                      <a:pt x="250" y="115"/>
                    </a:lnTo>
                    <a:lnTo>
                      <a:pt x="235" y="108"/>
                    </a:lnTo>
                    <a:lnTo>
                      <a:pt x="276" y="111"/>
                    </a:lnTo>
                    <a:lnTo>
                      <a:pt x="289" y="99"/>
                    </a:lnTo>
                    <a:lnTo>
                      <a:pt x="268" y="98"/>
                    </a:lnTo>
                    <a:lnTo>
                      <a:pt x="295" y="96"/>
                    </a:lnTo>
                    <a:lnTo>
                      <a:pt x="292" y="88"/>
                    </a:lnTo>
                    <a:lnTo>
                      <a:pt x="305" y="90"/>
                    </a:lnTo>
                    <a:lnTo>
                      <a:pt x="375" y="55"/>
                    </a:lnTo>
                    <a:lnTo>
                      <a:pt x="297" y="67"/>
                    </a:lnTo>
                    <a:lnTo>
                      <a:pt x="341" y="53"/>
                    </a:lnTo>
                    <a:lnTo>
                      <a:pt x="314" y="54"/>
                    </a:lnTo>
                    <a:lnTo>
                      <a:pt x="308" y="47"/>
                    </a:lnTo>
                    <a:lnTo>
                      <a:pt x="357" y="50"/>
                    </a:lnTo>
                    <a:lnTo>
                      <a:pt x="420" y="32"/>
                    </a:lnTo>
                    <a:lnTo>
                      <a:pt x="419" y="23"/>
                    </a:lnTo>
                    <a:lnTo>
                      <a:pt x="393" y="23"/>
                    </a:lnTo>
                    <a:lnTo>
                      <a:pt x="386" y="9"/>
                    </a:lnTo>
                    <a:lnTo>
                      <a:pt x="314" y="16"/>
                    </a:lnTo>
                    <a:lnTo>
                      <a:pt x="345" y="6"/>
                    </a:lnTo>
                    <a:lnTo>
                      <a:pt x="250" y="0"/>
                    </a:lnTo>
                    <a:lnTo>
                      <a:pt x="242" y="7"/>
                    </a:lnTo>
                    <a:lnTo>
                      <a:pt x="249" y="11"/>
                    </a:lnTo>
                    <a:lnTo>
                      <a:pt x="231" y="4"/>
                    </a:lnTo>
                    <a:lnTo>
                      <a:pt x="189" y="4"/>
                    </a:lnTo>
                    <a:lnTo>
                      <a:pt x="219" y="19"/>
                    </a:lnTo>
                    <a:lnTo>
                      <a:pt x="208" y="23"/>
                    </a:lnTo>
                    <a:lnTo>
                      <a:pt x="193" y="8"/>
                    </a:lnTo>
                    <a:lnTo>
                      <a:pt x="154" y="7"/>
                    </a:lnTo>
                    <a:lnTo>
                      <a:pt x="162" y="13"/>
                    </a:lnTo>
                    <a:lnTo>
                      <a:pt x="132" y="11"/>
                    </a:lnTo>
                    <a:lnTo>
                      <a:pt x="147" y="21"/>
                    </a:lnTo>
                    <a:lnTo>
                      <a:pt x="124" y="15"/>
                    </a:lnTo>
                    <a:lnTo>
                      <a:pt x="131" y="21"/>
                    </a:lnTo>
                    <a:lnTo>
                      <a:pt x="117" y="23"/>
                    </a:lnTo>
                    <a:lnTo>
                      <a:pt x="147" y="37"/>
                    </a:lnTo>
                    <a:lnTo>
                      <a:pt x="81" y="22"/>
                    </a:lnTo>
                    <a:lnTo>
                      <a:pt x="65" y="33"/>
                    </a:lnTo>
                    <a:lnTo>
                      <a:pt x="91" y="38"/>
                    </a:lnTo>
                    <a:lnTo>
                      <a:pt x="47" y="34"/>
                    </a:lnTo>
                    <a:lnTo>
                      <a:pt x="0" y="5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3" name="Freeform 242"/>
              <p:cNvSpPr>
                <a:spLocks/>
              </p:cNvSpPr>
              <p:nvPr/>
            </p:nvSpPr>
            <p:spPr bwMode="auto">
              <a:xfrm>
                <a:off x="1851" y="2184"/>
                <a:ext cx="392" cy="278"/>
              </a:xfrm>
              <a:custGeom>
                <a:avLst/>
                <a:gdLst>
                  <a:gd name="T0" fmla="*/ 0 w 392"/>
                  <a:gd name="T1" fmla="*/ 61 h 278"/>
                  <a:gd name="T2" fmla="*/ 19 w 392"/>
                  <a:gd name="T3" fmla="*/ 10 h 278"/>
                  <a:gd name="T4" fmla="*/ 69 w 392"/>
                  <a:gd name="T5" fmla="*/ 4 h 278"/>
                  <a:gd name="T6" fmla="*/ 51 w 392"/>
                  <a:gd name="T7" fmla="*/ 49 h 278"/>
                  <a:gd name="T8" fmla="*/ 47 w 392"/>
                  <a:gd name="T9" fmla="*/ 72 h 278"/>
                  <a:gd name="T10" fmla="*/ 73 w 392"/>
                  <a:gd name="T11" fmla="*/ 56 h 278"/>
                  <a:gd name="T12" fmla="*/ 70 w 392"/>
                  <a:gd name="T13" fmla="*/ 38 h 278"/>
                  <a:gd name="T14" fmla="*/ 82 w 392"/>
                  <a:gd name="T15" fmla="*/ 28 h 278"/>
                  <a:gd name="T16" fmla="*/ 85 w 392"/>
                  <a:gd name="T17" fmla="*/ 23 h 278"/>
                  <a:gd name="T18" fmla="*/ 88 w 392"/>
                  <a:gd name="T19" fmla="*/ 14 h 278"/>
                  <a:gd name="T20" fmla="*/ 116 w 392"/>
                  <a:gd name="T21" fmla="*/ 3 h 278"/>
                  <a:gd name="T22" fmla="*/ 128 w 392"/>
                  <a:gd name="T23" fmla="*/ 21 h 278"/>
                  <a:gd name="T24" fmla="*/ 139 w 392"/>
                  <a:gd name="T25" fmla="*/ 36 h 278"/>
                  <a:gd name="T26" fmla="*/ 170 w 392"/>
                  <a:gd name="T27" fmla="*/ 28 h 278"/>
                  <a:gd name="T28" fmla="*/ 215 w 392"/>
                  <a:gd name="T29" fmla="*/ 49 h 278"/>
                  <a:gd name="T30" fmla="*/ 225 w 392"/>
                  <a:gd name="T31" fmla="*/ 53 h 278"/>
                  <a:gd name="T32" fmla="*/ 231 w 392"/>
                  <a:gd name="T33" fmla="*/ 65 h 278"/>
                  <a:gd name="T34" fmla="*/ 254 w 392"/>
                  <a:gd name="T35" fmla="*/ 60 h 278"/>
                  <a:gd name="T36" fmla="*/ 246 w 392"/>
                  <a:gd name="T37" fmla="*/ 71 h 278"/>
                  <a:gd name="T38" fmla="*/ 262 w 392"/>
                  <a:gd name="T39" fmla="*/ 82 h 278"/>
                  <a:gd name="T40" fmla="*/ 267 w 392"/>
                  <a:gd name="T41" fmla="*/ 85 h 278"/>
                  <a:gd name="T42" fmla="*/ 279 w 392"/>
                  <a:gd name="T43" fmla="*/ 92 h 278"/>
                  <a:gd name="T44" fmla="*/ 287 w 392"/>
                  <a:gd name="T45" fmla="*/ 98 h 278"/>
                  <a:gd name="T46" fmla="*/ 312 w 392"/>
                  <a:gd name="T47" fmla="*/ 99 h 278"/>
                  <a:gd name="T48" fmla="*/ 322 w 392"/>
                  <a:gd name="T49" fmla="*/ 114 h 278"/>
                  <a:gd name="T50" fmla="*/ 305 w 392"/>
                  <a:gd name="T51" fmla="*/ 120 h 278"/>
                  <a:gd name="T52" fmla="*/ 329 w 392"/>
                  <a:gd name="T53" fmla="*/ 146 h 278"/>
                  <a:gd name="T54" fmla="*/ 353 w 392"/>
                  <a:gd name="T55" fmla="*/ 162 h 278"/>
                  <a:gd name="T56" fmla="*/ 367 w 392"/>
                  <a:gd name="T57" fmla="*/ 169 h 278"/>
                  <a:gd name="T58" fmla="*/ 388 w 392"/>
                  <a:gd name="T59" fmla="*/ 184 h 278"/>
                  <a:gd name="T60" fmla="*/ 381 w 392"/>
                  <a:gd name="T61" fmla="*/ 189 h 278"/>
                  <a:gd name="T62" fmla="*/ 364 w 392"/>
                  <a:gd name="T63" fmla="*/ 195 h 278"/>
                  <a:gd name="T64" fmla="*/ 317 w 392"/>
                  <a:gd name="T65" fmla="*/ 178 h 278"/>
                  <a:gd name="T66" fmla="*/ 312 w 392"/>
                  <a:gd name="T67" fmla="*/ 190 h 278"/>
                  <a:gd name="T68" fmla="*/ 310 w 392"/>
                  <a:gd name="T69" fmla="*/ 198 h 278"/>
                  <a:gd name="T70" fmla="*/ 341 w 392"/>
                  <a:gd name="T71" fmla="*/ 220 h 278"/>
                  <a:gd name="T72" fmla="*/ 351 w 392"/>
                  <a:gd name="T73" fmla="*/ 240 h 278"/>
                  <a:gd name="T74" fmla="*/ 290 w 392"/>
                  <a:gd name="T75" fmla="*/ 239 h 278"/>
                  <a:gd name="T76" fmla="*/ 256 w 392"/>
                  <a:gd name="T77" fmla="*/ 256 h 278"/>
                  <a:gd name="T78" fmla="*/ 256 w 392"/>
                  <a:gd name="T79" fmla="*/ 242 h 278"/>
                  <a:gd name="T80" fmla="*/ 227 w 392"/>
                  <a:gd name="T81" fmla="*/ 219 h 278"/>
                  <a:gd name="T82" fmla="*/ 208 w 392"/>
                  <a:gd name="T83" fmla="*/ 224 h 278"/>
                  <a:gd name="T84" fmla="*/ 182 w 392"/>
                  <a:gd name="T85" fmla="*/ 229 h 278"/>
                  <a:gd name="T86" fmla="*/ 173 w 392"/>
                  <a:gd name="T87" fmla="*/ 202 h 278"/>
                  <a:gd name="T88" fmla="*/ 213 w 392"/>
                  <a:gd name="T89" fmla="*/ 186 h 278"/>
                  <a:gd name="T90" fmla="*/ 221 w 392"/>
                  <a:gd name="T91" fmla="*/ 128 h 278"/>
                  <a:gd name="T92" fmla="*/ 215 w 392"/>
                  <a:gd name="T93" fmla="*/ 120 h 278"/>
                  <a:gd name="T94" fmla="*/ 182 w 392"/>
                  <a:gd name="T95" fmla="*/ 119 h 278"/>
                  <a:gd name="T96" fmla="*/ 170 w 392"/>
                  <a:gd name="T97" fmla="*/ 101 h 278"/>
                  <a:gd name="T98" fmla="*/ 148 w 392"/>
                  <a:gd name="T99" fmla="*/ 86 h 278"/>
                  <a:gd name="T100" fmla="*/ 115 w 392"/>
                  <a:gd name="T101" fmla="*/ 95 h 278"/>
                  <a:gd name="T102" fmla="*/ 26 w 392"/>
                  <a:gd name="T103" fmla="*/ 89 h 278"/>
                  <a:gd name="T104" fmla="*/ 39 w 392"/>
                  <a:gd name="T105" fmla="*/ 72 h 278"/>
                  <a:gd name="T106" fmla="*/ 0 w 392"/>
                  <a:gd name="T107" fmla="*/ 61 h 2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2"/>
                  <a:gd name="T163" fmla="*/ 0 h 278"/>
                  <a:gd name="T164" fmla="*/ 392 w 392"/>
                  <a:gd name="T165" fmla="*/ 278 h 2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2" h="278">
                    <a:moveTo>
                      <a:pt x="0" y="61"/>
                    </a:moveTo>
                    <a:lnTo>
                      <a:pt x="0" y="61"/>
                    </a:lnTo>
                    <a:lnTo>
                      <a:pt x="3" y="32"/>
                    </a:lnTo>
                    <a:lnTo>
                      <a:pt x="19" y="10"/>
                    </a:lnTo>
                    <a:lnTo>
                      <a:pt x="47" y="0"/>
                    </a:lnTo>
                    <a:lnTo>
                      <a:pt x="69" y="4"/>
                    </a:lnTo>
                    <a:lnTo>
                      <a:pt x="45" y="32"/>
                    </a:lnTo>
                    <a:lnTo>
                      <a:pt x="51" y="49"/>
                    </a:lnTo>
                    <a:lnTo>
                      <a:pt x="69" y="65"/>
                    </a:lnTo>
                    <a:lnTo>
                      <a:pt x="47" y="72"/>
                    </a:lnTo>
                    <a:lnTo>
                      <a:pt x="70" y="71"/>
                    </a:lnTo>
                    <a:lnTo>
                      <a:pt x="73" y="56"/>
                    </a:lnTo>
                    <a:lnTo>
                      <a:pt x="56" y="47"/>
                    </a:lnTo>
                    <a:lnTo>
                      <a:pt x="70" y="38"/>
                    </a:lnTo>
                    <a:lnTo>
                      <a:pt x="59" y="25"/>
                    </a:lnTo>
                    <a:lnTo>
                      <a:pt x="82" y="28"/>
                    </a:lnTo>
                    <a:lnTo>
                      <a:pt x="61" y="21"/>
                    </a:lnTo>
                    <a:lnTo>
                      <a:pt x="85" y="23"/>
                    </a:lnTo>
                    <a:lnTo>
                      <a:pt x="69" y="13"/>
                    </a:lnTo>
                    <a:lnTo>
                      <a:pt x="88" y="14"/>
                    </a:lnTo>
                    <a:lnTo>
                      <a:pt x="100" y="4"/>
                    </a:lnTo>
                    <a:lnTo>
                      <a:pt x="116" y="3"/>
                    </a:lnTo>
                    <a:lnTo>
                      <a:pt x="117" y="16"/>
                    </a:lnTo>
                    <a:lnTo>
                      <a:pt x="128" y="21"/>
                    </a:lnTo>
                    <a:lnTo>
                      <a:pt x="124" y="49"/>
                    </a:lnTo>
                    <a:lnTo>
                      <a:pt x="139" y="36"/>
                    </a:lnTo>
                    <a:lnTo>
                      <a:pt x="148" y="41"/>
                    </a:lnTo>
                    <a:lnTo>
                      <a:pt x="170" y="28"/>
                    </a:lnTo>
                    <a:lnTo>
                      <a:pt x="202" y="36"/>
                    </a:lnTo>
                    <a:lnTo>
                      <a:pt x="215" y="49"/>
                    </a:lnTo>
                    <a:lnTo>
                      <a:pt x="206" y="56"/>
                    </a:lnTo>
                    <a:lnTo>
                      <a:pt x="225" y="53"/>
                    </a:lnTo>
                    <a:lnTo>
                      <a:pt x="219" y="61"/>
                    </a:lnTo>
                    <a:lnTo>
                      <a:pt x="231" y="65"/>
                    </a:lnTo>
                    <a:lnTo>
                      <a:pt x="240" y="55"/>
                    </a:lnTo>
                    <a:lnTo>
                      <a:pt x="254" y="60"/>
                    </a:lnTo>
                    <a:lnTo>
                      <a:pt x="258" y="69"/>
                    </a:lnTo>
                    <a:lnTo>
                      <a:pt x="246" y="71"/>
                    </a:lnTo>
                    <a:lnTo>
                      <a:pt x="265" y="71"/>
                    </a:lnTo>
                    <a:lnTo>
                      <a:pt x="262" y="82"/>
                    </a:lnTo>
                    <a:lnTo>
                      <a:pt x="276" y="76"/>
                    </a:lnTo>
                    <a:lnTo>
                      <a:pt x="267" y="85"/>
                    </a:lnTo>
                    <a:lnTo>
                      <a:pt x="295" y="83"/>
                    </a:lnTo>
                    <a:lnTo>
                      <a:pt x="279" y="92"/>
                    </a:lnTo>
                    <a:lnTo>
                      <a:pt x="292" y="92"/>
                    </a:lnTo>
                    <a:lnTo>
                      <a:pt x="287" y="98"/>
                    </a:lnTo>
                    <a:lnTo>
                      <a:pt x="300" y="89"/>
                    </a:lnTo>
                    <a:lnTo>
                      <a:pt x="312" y="99"/>
                    </a:lnTo>
                    <a:lnTo>
                      <a:pt x="290" y="107"/>
                    </a:lnTo>
                    <a:lnTo>
                      <a:pt x="322" y="114"/>
                    </a:lnTo>
                    <a:lnTo>
                      <a:pt x="294" y="116"/>
                    </a:lnTo>
                    <a:lnTo>
                      <a:pt x="305" y="120"/>
                    </a:lnTo>
                    <a:lnTo>
                      <a:pt x="296" y="129"/>
                    </a:lnTo>
                    <a:lnTo>
                      <a:pt x="329" y="146"/>
                    </a:lnTo>
                    <a:lnTo>
                      <a:pt x="345" y="143"/>
                    </a:lnTo>
                    <a:lnTo>
                      <a:pt x="353" y="162"/>
                    </a:lnTo>
                    <a:lnTo>
                      <a:pt x="369" y="161"/>
                    </a:lnTo>
                    <a:lnTo>
                      <a:pt x="367" y="169"/>
                    </a:lnTo>
                    <a:lnTo>
                      <a:pt x="391" y="174"/>
                    </a:lnTo>
                    <a:lnTo>
                      <a:pt x="388" y="184"/>
                    </a:lnTo>
                    <a:lnTo>
                      <a:pt x="376" y="183"/>
                    </a:lnTo>
                    <a:lnTo>
                      <a:pt x="381" y="189"/>
                    </a:lnTo>
                    <a:lnTo>
                      <a:pt x="375" y="199"/>
                    </a:lnTo>
                    <a:lnTo>
                      <a:pt x="364" y="195"/>
                    </a:lnTo>
                    <a:lnTo>
                      <a:pt x="362" y="214"/>
                    </a:lnTo>
                    <a:lnTo>
                      <a:pt x="317" y="178"/>
                    </a:lnTo>
                    <a:lnTo>
                      <a:pt x="300" y="182"/>
                    </a:lnTo>
                    <a:lnTo>
                      <a:pt x="312" y="190"/>
                    </a:lnTo>
                    <a:lnTo>
                      <a:pt x="303" y="199"/>
                    </a:lnTo>
                    <a:lnTo>
                      <a:pt x="310" y="198"/>
                    </a:lnTo>
                    <a:lnTo>
                      <a:pt x="320" y="216"/>
                    </a:lnTo>
                    <a:lnTo>
                      <a:pt x="341" y="220"/>
                    </a:lnTo>
                    <a:lnTo>
                      <a:pt x="340" y="231"/>
                    </a:lnTo>
                    <a:lnTo>
                      <a:pt x="351" y="240"/>
                    </a:lnTo>
                    <a:lnTo>
                      <a:pt x="345" y="264"/>
                    </a:lnTo>
                    <a:lnTo>
                      <a:pt x="290" y="239"/>
                    </a:lnTo>
                    <a:lnTo>
                      <a:pt x="327" y="277"/>
                    </a:lnTo>
                    <a:lnTo>
                      <a:pt x="256" y="256"/>
                    </a:lnTo>
                    <a:lnTo>
                      <a:pt x="246" y="243"/>
                    </a:lnTo>
                    <a:lnTo>
                      <a:pt x="256" y="242"/>
                    </a:lnTo>
                    <a:lnTo>
                      <a:pt x="233" y="234"/>
                    </a:lnTo>
                    <a:lnTo>
                      <a:pt x="227" y="219"/>
                    </a:lnTo>
                    <a:lnTo>
                      <a:pt x="209" y="214"/>
                    </a:lnTo>
                    <a:lnTo>
                      <a:pt x="208" y="224"/>
                    </a:lnTo>
                    <a:lnTo>
                      <a:pt x="198" y="219"/>
                    </a:lnTo>
                    <a:lnTo>
                      <a:pt x="182" y="229"/>
                    </a:lnTo>
                    <a:lnTo>
                      <a:pt x="163" y="219"/>
                    </a:lnTo>
                    <a:lnTo>
                      <a:pt x="173" y="202"/>
                    </a:lnTo>
                    <a:lnTo>
                      <a:pt x="225" y="202"/>
                    </a:lnTo>
                    <a:lnTo>
                      <a:pt x="213" y="186"/>
                    </a:lnTo>
                    <a:lnTo>
                      <a:pt x="242" y="161"/>
                    </a:lnTo>
                    <a:lnTo>
                      <a:pt x="221" y="128"/>
                    </a:lnTo>
                    <a:lnTo>
                      <a:pt x="207" y="125"/>
                    </a:lnTo>
                    <a:lnTo>
                      <a:pt x="215" y="120"/>
                    </a:lnTo>
                    <a:lnTo>
                      <a:pt x="183" y="129"/>
                    </a:lnTo>
                    <a:lnTo>
                      <a:pt x="182" y="119"/>
                    </a:lnTo>
                    <a:lnTo>
                      <a:pt x="194" y="114"/>
                    </a:lnTo>
                    <a:lnTo>
                      <a:pt x="170" y="101"/>
                    </a:lnTo>
                    <a:lnTo>
                      <a:pt x="170" y="91"/>
                    </a:lnTo>
                    <a:lnTo>
                      <a:pt x="148" y="86"/>
                    </a:lnTo>
                    <a:lnTo>
                      <a:pt x="153" y="100"/>
                    </a:lnTo>
                    <a:lnTo>
                      <a:pt x="115" y="95"/>
                    </a:lnTo>
                    <a:lnTo>
                      <a:pt x="125" y="102"/>
                    </a:lnTo>
                    <a:lnTo>
                      <a:pt x="26" y="89"/>
                    </a:lnTo>
                    <a:lnTo>
                      <a:pt x="8" y="71"/>
                    </a:lnTo>
                    <a:lnTo>
                      <a:pt x="39" y="72"/>
                    </a:lnTo>
                    <a:lnTo>
                      <a:pt x="0" y="6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4" name="Freeform 243"/>
              <p:cNvSpPr>
                <a:spLocks/>
              </p:cNvSpPr>
              <p:nvPr/>
            </p:nvSpPr>
            <p:spPr bwMode="auto">
              <a:xfrm>
                <a:off x="1890" y="2375"/>
                <a:ext cx="92" cy="62"/>
              </a:xfrm>
              <a:custGeom>
                <a:avLst/>
                <a:gdLst>
                  <a:gd name="T0" fmla="*/ 0 w 92"/>
                  <a:gd name="T1" fmla="*/ 50 h 62"/>
                  <a:gd name="T2" fmla="*/ 0 w 92"/>
                  <a:gd name="T3" fmla="*/ 50 h 62"/>
                  <a:gd name="T4" fmla="*/ 14 w 92"/>
                  <a:gd name="T5" fmla="*/ 38 h 62"/>
                  <a:gd name="T6" fmla="*/ 22 w 92"/>
                  <a:gd name="T7" fmla="*/ 0 h 62"/>
                  <a:gd name="T8" fmla="*/ 30 w 92"/>
                  <a:gd name="T9" fmla="*/ 14 h 62"/>
                  <a:gd name="T10" fmla="*/ 51 w 92"/>
                  <a:gd name="T11" fmla="*/ 17 h 62"/>
                  <a:gd name="T12" fmla="*/ 91 w 92"/>
                  <a:gd name="T13" fmla="*/ 45 h 62"/>
                  <a:gd name="T14" fmla="*/ 86 w 92"/>
                  <a:gd name="T15" fmla="*/ 54 h 62"/>
                  <a:gd name="T16" fmla="*/ 49 w 92"/>
                  <a:gd name="T17" fmla="*/ 41 h 62"/>
                  <a:gd name="T18" fmla="*/ 27 w 92"/>
                  <a:gd name="T19" fmla="*/ 61 h 62"/>
                  <a:gd name="T20" fmla="*/ 21 w 92"/>
                  <a:gd name="T21" fmla="*/ 45 h 62"/>
                  <a:gd name="T22" fmla="*/ 0 w 92"/>
                  <a:gd name="T23" fmla="*/ 50 h 62"/>
                  <a:gd name="T24" fmla="*/ 0 w 92"/>
                  <a:gd name="T25" fmla="*/ 5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62"/>
                  <a:gd name="T41" fmla="*/ 92 w 92"/>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62">
                    <a:moveTo>
                      <a:pt x="0" y="50"/>
                    </a:moveTo>
                    <a:lnTo>
                      <a:pt x="0" y="50"/>
                    </a:lnTo>
                    <a:lnTo>
                      <a:pt x="14" y="38"/>
                    </a:lnTo>
                    <a:lnTo>
                      <a:pt x="22" y="0"/>
                    </a:lnTo>
                    <a:lnTo>
                      <a:pt x="30" y="14"/>
                    </a:lnTo>
                    <a:lnTo>
                      <a:pt x="51" y="17"/>
                    </a:lnTo>
                    <a:lnTo>
                      <a:pt x="91" y="45"/>
                    </a:lnTo>
                    <a:lnTo>
                      <a:pt x="86" y="54"/>
                    </a:lnTo>
                    <a:lnTo>
                      <a:pt x="49" y="41"/>
                    </a:lnTo>
                    <a:lnTo>
                      <a:pt x="27" y="61"/>
                    </a:lnTo>
                    <a:lnTo>
                      <a:pt x="21" y="45"/>
                    </a:lnTo>
                    <a:lnTo>
                      <a:pt x="0" y="5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45" name="Freeform 244"/>
              <p:cNvSpPr>
                <a:spLocks/>
              </p:cNvSpPr>
              <p:nvPr/>
            </p:nvSpPr>
            <p:spPr bwMode="auto">
              <a:xfrm>
                <a:off x="2271" y="2661"/>
                <a:ext cx="92" cy="89"/>
              </a:xfrm>
              <a:custGeom>
                <a:avLst/>
                <a:gdLst>
                  <a:gd name="T0" fmla="*/ 0 w 92"/>
                  <a:gd name="T1" fmla="*/ 69 h 89"/>
                  <a:gd name="T2" fmla="*/ 0 w 92"/>
                  <a:gd name="T3" fmla="*/ 69 h 89"/>
                  <a:gd name="T4" fmla="*/ 37 w 92"/>
                  <a:gd name="T5" fmla="*/ 4 h 89"/>
                  <a:gd name="T6" fmla="*/ 52 w 92"/>
                  <a:gd name="T7" fmla="*/ 0 h 89"/>
                  <a:gd name="T8" fmla="*/ 34 w 92"/>
                  <a:gd name="T9" fmla="*/ 34 h 89"/>
                  <a:gd name="T10" fmla="*/ 46 w 92"/>
                  <a:gd name="T11" fmla="*/ 26 h 89"/>
                  <a:gd name="T12" fmla="*/ 54 w 92"/>
                  <a:gd name="T13" fmla="*/ 41 h 89"/>
                  <a:gd name="T14" fmla="*/ 78 w 92"/>
                  <a:gd name="T15" fmla="*/ 41 h 89"/>
                  <a:gd name="T16" fmla="*/ 73 w 92"/>
                  <a:gd name="T17" fmla="*/ 54 h 89"/>
                  <a:gd name="T18" fmla="*/ 85 w 92"/>
                  <a:gd name="T19" fmla="*/ 53 h 89"/>
                  <a:gd name="T20" fmla="*/ 77 w 92"/>
                  <a:gd name="T21" fmla="*/ 67 h 89"/>
                  <a:gd name="T22" fmla="*/ 88 w 92"/>
                  <a:gd name="T23" fmla="*/ 60 h 89"/>
                  <a:gd name="T24" fmla="*/ 91 w 92"/>
                  <a:gd name="T25" fmla="*/ 73 h 89"/>
                  <a:gd name="T26" fmla="*/ 79 w 92"/>
                  <a:gd name="T27" fmla="*/ 88 h 89"/>
                  <a:gd name="T28" fmla="*/ 78 w 92"/>
                  <a:gd name="T29" fmla="*/ 77 h 89"/>
                  <a:gd name="T30" fmla="*/ 73 w 92"/>
                  <a:gd name="T31" fmla="*/ 83 h 89"/>
                  <a:gd name="T32" fmla="*/ 73 w 92"/>
                  <a:gd name="T33" fmla="*/ 66 h 89"/>
                  <a:gd name="T34" fmla="*/ 50 w 92"/>
                  <a:gd name="T35" fmla="*/ 83 h 89"/>
                  <a:gd name="T36" fmla="*/ 63 w 92"/>
                  <a:gd name="T37" fmla="*/ 71 h 89"/>
                  <a:gd name="T38" fmla="*/ 45 w 92"/>
                  <a:gd name="T39" fmla="*/ 73 h 89"/>
                  <a:gd name="T40" fmla="*/ 49 w 92"/>
                  <a:gd name="T41" fmla="*/ 66 h 89"/>
                  <a:gd name="T42" fmla="*/ 0 w 92"/>
                  <a:gd name="T43" fmla="*/ 69 h 89"/>
                  <a:gd name="T44" fmla="*/ 0 w 92"/>
                  <a:gd name="T45" fmla="*/ 69 h 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89"/>
                  <a:gd name="T71" fmla="*/ 92 w 92"/>
                  <a:gd name="T72" fmla="*/ 89 h 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89">
                    <a:moveTo>
                      <a:pt x="0" y="69"/>
                    </a:moveTo>
                    <a:lnTo>
                      <a:pt x="0" y="69"/>
                    </a:lnTo>
                    <a:lnTo>
                      <a:pt x="37" y="4"/>
                    </a:lnTo>
                    <a:lnTo>
                      <a:pt x="52" y="0"/>
                    </a:lnTo>
                    <a:lnTo>
                      <a:pt x="34" y="34"/>
                    </a:lnTo>
                    <a:lnTo>
                      <a:pt x="46" y="26"/>
                    </a:lnTo>
                    <a:lnTo>
                      <a:pt x="54" y="41"/>
                    </a:lnTo>
                    <a:lnTo>
                      <a:pt x="78" y="41"/>
                    </a:lnTo>
                    <a:lnTo>
                      <a:pt x="73" y="54"/>
                    </a:lnTo>
                    <a:lnTo>
                      <a:pt x="85" y="53"/>
                    </a:lnTo>
                    <a:lnTo>
                      <a:pt x="77" y="67"/>
                    </a:lnTo>
                    <a:lnTo>
                      <a:pt x="88" y="60"/>
                    </a:lnTo>
                    <a:lnTo>
                      <a:pt x="91" y="73"/>
                    </a:lnTo>
                    <a:lnTo>
                      <a:pt x="79" y="88"/>
                    </a:lnTo>
                    <a:lnTo>
                      <a:pt x="78" y="77"/>
                    </a:lnTo>
                    <a:lnTo>
                      <a:pt x="73" y="83"/>
                    </a:lnTo>
                    <a:lnTo>
                      <a:pt x="73" y="66"/>
                    </a:lnTo>
                    <a:lnTo>
                      <a:pt x="50" y="83"/>
                    </a:lnTo>
                    <a:lnTo>
                      <a:pt x="63" y="71"/>
                    </a:lnTo>
                    <a:lnTo>
                      <a:pt x="45" y="73"/>
                    </a:lnTo>
                    <a:lnTo>
                      <a:pt x="49" y="66"/>
                    </a:lnTo>
                    <a:lnTo>
                      <a:pt x="0" y="69"/>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27" name="Freeform 26"/>
            <p:cNvSpPr>
              <a:spLocks/>
            </p:cNvSpPr>
            <p:nvPr/>
          </p:nvSpPr>
          <p:spPr bwMode="auto">
            <a:xfrm>
              <a:off x="1726381" y="2409418"/>
              <a:ext cx="1033456" cy="790579"/>
            </a:xfrm>
            <a:custGeom>
              <a:avLst/>
              <a:gdLst>
                <a:gd name="T0" fmla="*/ 91471449 w 830"/>
                <a:gd name="T1" fmla="*/ 245076928 h 606"/>
                <a:gd name="T2" fmla="*/ 182942897 w 830"/>
                <a:gd name="T3" fmla="*/ 205933045 h 606"/>
                <a:gd name="T4" fmla="*/ 148834854 w 830"/>
                <a:gd name="T5" fmla="*/ 199125753 h 606"/>
                <a:gd name="T6" fmla="*/ 243406691 w 830"/>
                <a:gd name="T7" fmla="*/ 132750054 h 606"/>
                <a:gd name="T8" fmla="*/ 275964501 w 830"/>
                <a:gd name="T9" fmla="*/ 88500049 h 606"/>
                <a:gd name="T10" fmla="*/ 410846402 w 830"/>
                <a:gd name="T11" fmla="*/ 86798879 h 606"/>
                <a:gd name="T12" fmla="*/ 455807010 w 830"/>
                <a:gd name="T13" fmla="*/ 76586617 h 606"/>
                <a:gd name="T14" fmla="*/ 576735842 w 830"/>
                <a:gd name="T15" fmla="*/ 86798879 h 606"/>
                <a:gd name="T16" fmla="*/ 561231411 w 830"/>
                <a:gd name="T17" fmla="*/ 44250025 h 606"/>
                <a:gd name="T18" fmla="*/ 607742213 w 830"/>
                <a:gd name="T19" fmla="*/ 39143894 h 606"/>
                <a:gd name="T20" fmla="*/ 617044622 w 830"/>
                <a:gd name="T21" fmla="*/ 15317063 h 606"/>
                <a:gd name="T22" fmla="*/ 702315412 w 830"/>
                <a:gd name="T23" fmla="*/ 20423184 h 606"/>
                <a:gd name="T24" fmla="*/ 976729641 w 830"/>
                <a:gd name="T25" fmla="*/ 15317063 h 606"/>
                <a:gd name="T26" fmla="*/ 767429787 w 830"/>
                <a:gd name="T27" fmla="*/ 39143894 h 606"/>
                <a:gd name="T28" fmla="*/ 1021690249 w 830"/>
                <a:gd name="T29" fmla="*/ 39143894 h 606"/>
                <a:gd name="T30" fmla="*/ 883708037 w 830"/>
                <a:gd name="T31" fmla="*/ 85096383 h 606"/>
                <a:gd name="T32" fmla="*/ 992232826 w 830"/>
                <a:gd name="T33" fmla="*/ 97009816 h 606"/>
                <a:gd name="T34" fmla="*/ 1017038421 w 830"/>
                <a:gd name="T35" fmla="*/ 171893978 h 606"/>
                <a:gd name="T36" fmla="*/ 1172075258 w 830"/>
                <a:gd name="T37" fmla="*/ 97009816 h 606"/>
                <a:gd name="T38" fmla="*/ 1227888469 w 830"/>
                <a:gd name="T39" fmla="*/ 151472062 h 606"/>
                <a:gd name="T40" fmla="*/ 1114711852 w 830"/>
                <a:gd name="T41" fmla="*/ 209336691 h 606"/>
                <a:gd name="T42" fmla="*/ 1141067641 w 830"/>
                <a:gd name="T43" fmla="*/ 234865991 h 606"/>
                <a:gd name="T44" fmla="*/ 1137967253 w 830"/>
                <a:gd name="T45" fmla="*/ 311452587 h 606"/>
                <a:gd name="T46" fmla="*/ 1158122266 w 830"/>
                <a:gd name="T47" fmla="*/ 354000198 h 606"/>
                <a:gd name="T48" fmla="*/ 1085254430 w 830"/>
                <a:gd name="T49" fmla="*/ 384635619 h 606"/>
                <a:gd name="T50" fmla="*/ 1128664844 w 830"/>
                <a:gd name="T51" fmla="*/ 437395390 h 606"/>
                <a:gd name="T52" fmla="*/ 1105409443 w 830"/>
                <a:gd name="T53" fmla="*/ 442501511 h 606"/>
                <a:gd name="T54" fmla="*/ 1066650856 w 830"/>
                <a:gd name="T55" fmla="*/ 473135628 h 606"/>
                <a:gd name="T56" fmla="*/ 1030992658 w 830"/>
                <a:gd name="T57" fmla="*/ 496962453 h 606"/>
                <a:gd name="T58" fmla="*/ 1018589860 w 830"/>
                <a:gd name="T59" fmla="*/ 546318578 h 606"/>
                <a:gd name="T60" fmla="*/ 1052696620 w 830"/>
                <a:gd name="T61" fmla="*/ 595674703 h 606"/>
                <a:gd name="T62" fmla="*/ 1086804624 w 830"/>
                <a:gd name="T63" fmla="*/ 641625878 h 606"/>
                <a:gd name="T64" fmla="*/ 1021690249 w 830"/>
                <a:gd name="T65" fmla="*/ 604184470 h 606"/>
                <a:gd name="T66" fmla="*/ 930218839 w 830"/>
                <a:gd name="T67" fmla="*/ 641625878 h 606"/>
                <a:gd name="T68" fmla="*/ 1071301438 w 830"/>
                <a:gd name="T69" fmla="*/ 662049057 h 606"/>
                <a:gd name="T70" fmla="*/ 855800809 w 830"/>
                <a:gd name="T71" fmla="*/ 714808992 h 606"/>
                <a:gd name="T72" fmla="*/ 786034606 w 830"/>
                <a:gd name="T73" fmla="*/ 805011475 h 606"/>
                <a:gd name="T74" fmla="*/ 759678817 w 830"/>
                <a:gd name="T75" fmla="*/ 806712646 h 606"/>
                <a:gd name="T76" fmla="*/ 696113390 w 830"/>
                <a:gd name="T77" fmla="*/ 857771246 h 606"/>
                <a:gd name="T78" fmla="*/ 686810981 w 830"/>
                <a:gd name="T79" fmla="*/ 900318776 h 606"/>
                <a:gd name="T80" fmla="*/ 654253171 w 830"/>
                <a:gd name="T81" fmla="*/ 924146905 h 606"/>
                <a:gd name="T82" fmla="*/ 638749829 w 830"/>
                <a:gd name="T83" fmla="*/ 1014348084 h 606"/>
                <a:gd name="T84" fmla="*/ 586037006 w 830"/>
                <a:gd name="T85" fmla="*/ 1002434672 h 606"/>
                <a:gd name="T86" fmla="*/ 524023019 w 830"/>
                <a:gd name="T87" fmla="*/ 982011493 h 606"/>
                <a:gd name="T88" fmla="*/ 455807010 w 830"/>
                <a:gd name="T89" fmla="*/ 905424897 h 606"/>
                <a:gd name="T90" fmla="*/ 443404213 w 830"/>
                <a:gd name="T91" fmla="*/ 885001717 h 606"/>
                <a:gd name="T92" fmla="*/ 406195820 w 830"/>
                <a:gd name="T93" fmla="*/ 769271238 h 606"/>
                <a:gd name="T94" fmla="*/ 462009031 w 830"/>
                <a:gd name="T95" fmla="*/ 723318758 h 606"/>
                <a:gd name="T96" fmla="*/ 479062411 w 830"/>
                <a:gd name="T97" fmla="*/ 658645412 h 606"/>
                <a:gd name="T98" fmla="*/ 458907398 w 830"/>
                <a:gd name="T99" fmla="*/ 636521062 h 606"/>
                <a:gd name="T100" fmla="*/ 434101803 w 830"/>
                <a:gd name="T101" fmla="*/ 610991761 h 606"/>
                <a:gd name="T102" fmla="*/ 410846402 w 830"/>
                <a:gd name="T103" fmla="*/ 575251524 h 606"/>
                <a:gd name="T104" fmla="*/ 386040807 w 830"/>
                <a:gd name="T105" fmla="*/ 575251524 h 606"/>
                <a:gd name="T106" fmla="*/ 378288592 w 830"/>
                <a:gd name="T107" fmla="*/ 513981986 h 606"/>
                <a:gd name="T108" fmla="*/ 306972117 w 830"/>
                <a:gd name="T109" fmla="*/ 410164919 h 606"/>
                <a:gd name="T110" fmla="*/ 128679841 w 830"/>
                <a:gd name="T111" fmla="*/ 384635619 h 606"/>
                <a:gd name="T112" fmla="*/ 103874246 w 830"/>
                <a:gd name="T113" fmla="*/ 364212440 h 606"/>
                <a:gd name="T114" fmla="*/ 155036875 w 830"/>
                <a:gd name="T115" fmla="*/ 335279412 h 606"/>
                <a:gd name="T116" fmla="*/ 0 w 830"/>
                <a:gd name="T117" fmla="*/ 289326933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0"/>
                <a:gd name="T178" fmla="*/ 0 h 606"/>
                <a:gd name="T179" fmla="*/ 830 w 830"/>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0" h="606">
                  <a:moveTo>
                    <a:pt x="0" y="170"/>
                  </a:moveTo>
                  <a:lnTo>
                    <a:pt x="0" y="170"/>
                  </a:lnTo>
                  <a:lnTo>
                    <a:pt x="5" y="161"/>
                  </a:lnTo>
                  <a:lnTo>
                    <a:pt x="59" y="144"/>
                  </a:lnTo>
                  <a:lnTo>
                    <a:pt x="93" y="144"/>
                  </a:lnTo>
                  <a:lnTo>
                    <a:pt x="112" y="130"/>
                  </a:lnTo>
                  <a:lnTo>
                    <a:pt x="107" y="126"/>
                  </a:lnTo>
                  <a:lnTo>
                    <a:pt x="118" y="121"/>
                  </a:lnTo>
                  <a:lnTo>
                    <a:pt x="108" y="118"/>
                  </a:lnTo>
                  <a:lnTo>
                    <a:pt x="127" y="112"/>
                  </a:lnTo>
                  <a:lnTo>
                    <a:pt x="120" y="108"/>
                  </a:lnTo>
                  <a:lnTo>
                    <a:pt x="96" y="117"/>
                  </a:lnTo>
                  <a:lnTo>
                    <a:pt x="72" y="105"/>
                  </a:lnTo>
                  <a:lnTo>
                    <a:pt x="103" y="98"/>
                  </a:lnTo>
                  <a:lnTo>
                    <a:pt x="120" y="79"/>
                  </a:lnTo>
                  <a:lnTo>
                    <a:pt x="157" y="78"/>
                  </a:lnTo>
                  <a:lnTo>
                    <a:pt x="155" y="57"/>
                  </a:lnTo>
                  <a:lnTo>
                    <a:pt x="183" y="57"/>
                  </a:lnTo>
                  <a:lnTo>
                    <a:pt x="211" y="72"/>
                  </a:lnTo>
                  <a:lnTo>
                    <a:pt x="178" y="52"/>
                  </a:lnTo>
                  <a:lnTo>
                    <a:pt x="240" y="40"/>
                  </a:lnTo>
                  <a:lnTo>
                    <a:pt x="255" y="49"/>
                  </a:lnTo>
                  <a:lnTo>
                    <a:pt x="257" y="67"/>
                  </a:lnTo>
                  <a:lnTo>
                    <a:pt x="265" y="51"/>
                  </a:lnTo>
                  <a:lnTo>
                    <a:pt x="305" y="63"/>
                  </a:lnTo>
                  <a:lnTo>
                    <a:pt x="291" y="54"/>
                  </a:lnTo>
                  <a:lnTo>
                    <a:pt x="311" y="55"/>
                  </a:lnTo>
                  <a:lnTo>
                    <a:pt x="294" y="45"/>
                  </a:lnTo>
                  <a:lnTo>
                    <a:pt x="289" y="36"/>
                  </a:lnTo>
                  <a:lnTo>
                    <a:pt x="298" y="35"/>
                  </a:lnTo>
                  <a:lnTo>
                    <a:pt x="378" y="60"/>
                  </a:lnTo>
                  <a:lnTo>
                    <a:pt x="372" y="51"/>
                  </a:lnTo>
                  <a:lnTo>
                    <a:pt x="389" y="50"/>
                  </a:lnTo>
                  <a:lnTo>
                    <a:pt x="378" y="43"/>
                  </a:lnTo>
                  <a:lnTo>
                    <a:pt x="405" y="45"/>
                  </a:lnTo>
                  <a:lnTo>
                    <a:pt x="362" y="26"/>
                  </a:lnTo>
                  <a:lnTo>
                    <a:pt x="440" y="36"/>
                  </a:lnTo>
                  <a:lnTo>
                    <a:pt x="422" y="26"/>
                  </a:lnTo>
                  <a:lnTo>
                    <a:pt x="377" y="24"/>
                  </a:lnTo>
                  <a:lnTo>
                    <a:pt x="392" y="23"/>
                  </a:lnTo>
                  <a:lnTo>
                    <a:pt x="364" y="14"/>
                  </a:lnTo>
                  <a:lnTo>
                    <a:pt x="397" y="16"/>
                  </a:lnTo>
                  <a:lnTo>
                    <a:pt x="383" y="12"/>
                  </a:lnTo>
                  <a:lnTo>
                    <a:pt x="398" y="9"/>
                  </a:lnTo>
                  <a:lnTo>
                    <a:pt x="455" y="26"/>
                  </a:lnTo>
                  <a:lnTo>
                    <a:pt x="449" y="20"/>
                  </a:lnTo>
                  <a:lnTo>
                    <a:pt x="474" y="14"/>
                  </a:lnTo>
                  <a:lnTo>
                    <a:pt x="453" y="12"/>
                  </a:lnTo>
                  <a:lnTo>
                    <a:pt x="452" y="4"/>
                  </a:lnTo>
                  <a:lnTo>
                    <a:pt x="466" y="0"/>
                  </a:lnTo>
                  <a:lnTo>
                    <a:pt x="619" y="4"/>
                  </a:lnTo>
                  <a:lnTo>
                    <a:pt x="630" y="9"/>
                  </a:lnTo>
                  <a:lnTo>
                    <a:pt x="626" y="12"/>
                  </a:lnTo>
                  <a:lnTo>
                    <a:pt x="523" y="13"/>
                  </a:lnTo>
                  <a:lnTo>
                    <a:pt x="535" y="18"/>
                  </a:lnTo>
                  <a:lnTo>
                    <a:pt x="495" y="23"/>
                  </a:lnTo>
                  <a:lnTo>
                    <a:pt x="640" y="14"/>
                  </a:lnTo>
                  <a:lnTo>
                    <a:pt x="645" y="22"/>
                  </a:lnTo>
                  <a:lnTo>
                    <a:pt x="626" y="27"/>
                  </a:lnTo>
                  <a:lnTo>
                    <a:pt x="659" y="23"/>
                  </a:lnTo>
                  <a:lnTo>
                    <a:pt x="697" y="33"/>
                  </a:lnTo>
                  <a:lnTo>
                    <a:pt x="640" y="49"/>
                  </a:lnTo>
                  <a:lnTo>
                    <a:pt x="548" y="47"/>
                  </a:lnTo>
                  <a:lnTo>
                    <a:pt x="570" y="50"/>
                  </a:lnTo>
                  <a:lnTo>
                    <a:pt x="531" y="57"/>
                  </a:lnTo>
                  <a:lnTo>
                    <a:pt x="531" y="65"/>
                  </a:lnTo>
                  <a:lnTo>
                    <a:pt x="632" y="52"/>
                  </a:lnTo>
                  <a:lnTo>
                    <a:pt x="640" y="57"/>
                  </a:lnTo>
                  <a:lnTo>
                    <a:pt x="619" y="70"/>
                  </a:lnTo>
                  <a:lnTo>
                    <a:pt x="684" y="50"/>
                  </a:lnTo>
                  <a:lnTo>
                    <a:pt x="688" y="69"/>
                  </a:lnTo>
                  <a:lnTo>
                    <a:pt x="656" y="101"/>
                  </a:lnTo>
                  <a:lnTo>
                    <a:pt x="718" y="64"/>
                  </a:lnTo>
                  <a:lnTo>
                    <a:pt x="718" y="70"/>
                  </a:lnTo>
                  <a:lnTo>
                    <a:pt x="747" y="69"/>
                  </a:lnTo>
                  <a:lnTo>
                    <a:pt x="756" y="57"/>
                  </a:lnTo>
                  <a:lnTo>
                    <a:pt x="789" y="55"/>
                  </a:lnTo>
                  <a:lnTo>
                    <a:pt x="829" y="66"/>
                  </a:lnTo>
                  <a:lnTo>
                    <a:pt x="790" y="82"/>
                  </a:lnTo>
                  <a:lnTo>
                    <a:pt x="792" y="89"/>
                  </a:lnTo>
                  <a:lnTo>
                    <a:pt x="702" y="98"/>
                  </a:lnTo>
                  <a:lnTo>
                    <a:pt x="774" y="99"/>
                  </a:lnTo>
                  <a:lnTo>
                    <a:pt x="715" y="113"/>
                  </a:lnTo>
                  <a:lnTo>
                    <a:pt x="719" y="123"/>
                  </a:lnTo>
                  <a:lnTo>
                    <a:pt x="759" y="113"/>
                  </a:lnTo>
                  <a:lnTo>
                    <a:pt x="730" y="126"/>
                  </a:lnTo>
                  <a:lnTo>
                    <a:pt x="726" y="142"/>
                  </a:lnTo>
                  <a:lnTo>
                    <a:pt x="736" y="138"/>
                  </a:lnTo>
                  <a:lnTo>
                    <a:pt x="708" y="153"/>
                  </a:lnTo>
                  <a:lnTo>
                    <a:pt x="698" y="183"/>
                  </a:lnTo>
                  <a:lnTo>
                    <a:pt x="713" y="177"/>
                  </a:lnTo>
                  <a:lnTo>
                    <a:pt x="734" y="183"/>
                  </a:lnTo>
                  <a:lnTo>
                    <a:pt x="715" y="183"/>
                  </a:lnTo>
                  <a:lnTo>
                    <a:pt x="715" y="192"/>
                  </a:lnTo>
                  <a:lnTo>
                    <a:pt x="746" y="196"/>
                  </a:lnTo>
                  <a:lnTo>
                    <a:pt x="747" y="208"/>
                  </a:lnTo>
                  <a:lnTo>
                    <a:pt x="700" y="205"/>
                  </a:lnTo>
                  <a:lnTo>
                    <a:pt x="713" y="210"/>
                  </a:lnTo>
                  <a:lnTo>
                    <a:pt x="687" y="214"/>
                  </a:lnTo>
                  <a:lnTo>
                    <a:pt x="700" y="226"/>
                  </a:lnTo>
                  <a:lnTo>
                    <a:pt x="724" y="227"/>
                  </a:lnTo>
                  <a:lnTo>
                    <a:pt x="710" y="234"/>
                  </a:lnTo>
                  <a:lnTo>
                    <a:pt x="729" y="241"/>
                  </a:lnTo>
                  <a:lnTo>
                    <a:pt x="728" y="257"/>
                  </a:lnTo>
                  <a:lnTo>
                    <a:pt x="693" y="247"/>
                  </a:lnTo>
                  <a:lnTo>
                    <a:pt x="714" y="255"/>
                  </a:lnTo>
                  <a:lnTo>
                    <a:pt x="701" y="261"/>
                  </a:lnTo>
                  <a:lnTo>
                    <a:pt x="713" y="260"/>
                  </a:lnTo>
                  <a:lnTo>
                    <a:pt x="710" y="270"/>
                  </a:lnTo>
                  <a:lnTo>
                    <a:pt x="735" y="275"/>
                  </a:lnTo>
                  <a:lnTo>
                    <a:pt x="695" y="272"/>
                  </a:lnTo>
                  <a:lnTo>
                    <a:pt x="688" y="278"/>
                  </a:lnTo>
                  <a:lnTo>
                    <a:pt x="718" y="290"/>
                  </a:lnTo>
                  <a:lnTo>
                    <a:pt x="714" y="301"/>
                  </a:lnTo>
                  <a:lnTo>
                    <a:pt x="689" y="307"/>
                  </a:lnTo>
                  <a:lnTo>
                    <a:pt x="665" y="292"/>
                  </a:lnTo>
                  <a:lnTo>
                    <a:pt x="629" y="305"/>
                  </a:lnTo>
                  <a:lnTo>
                    <a:pt x="655" y="313"/>
                  </a:lnTo>
                  <a:lnTo>
                    <a:pt x="630" y="320"/>
                  </a:lnTo>
                  <a:lnTo>
                    <a:pt x="657" y="321"/>
                  </a:lnTo>
                  <a:lnTo>
                    <a:pt x="648" y="336"/>
                  </a:lnTo>
                  <a:lnTo>
                    <a:pt x="659" y="327"/>
                  </a:lnTo>
                  <a:lnTo>
                    <a:pt x="688" y="340"/>
                  </a:lnTo>
                  <a:lnTo>
                    <a:pt x="679" y="350"/>
                  </a:lnTo>
                  <a:lnTo>
                    <a:pt x="695" y="346"/>
                  </a:lnTo>
                  <a:lnTo>
                    <a:pt x="688" y="356"/>
                  </a:lnTo>
                  <a:lnTo>
                    <a:pt x="699" y="351"/>
                  </a:lnTo>
                  <a:lnTo>
                    <a:pt x="701" y="377"/>
                  </a:lnTo>
                  <a:lnTo>
                    <a:pt x="688" y="368"/>
                  </a:lnTo>
                  <a:lnTo>
                    <a:pt x="688" y="377"/>
                  </a:lnTo>
                  <a:lnTo>
                    <a:pt x="675" y="377"/>
                  </a:lnTo>
                  <a:lnTo>
                    <a:pt x="659" y="355"/>
                  </a:lnTo>
                  <a:lnTo>
                    <a:pt x="619" y="344"/>
                  </a:lnTo>
                  <a:lnTo>
                    <a:pt x="647" y="358"/>
                  </a:lnTo>
                  <a:lnTo>
                    <a:pt x="611" y="365"/>
                  </a:lnTo>
                  <a:lnTo>
                    <a:pt x="600" y="377"/>
                  </a:lnTo>
                  <a:lnTo>
                    <a:pt x="634" y="380"/>
                  </a:lnTo>
                  <a:lnTo>
                    <a:pt x="605" y="387"/>
                  </a:lnTo>
                  <a:lnTo>
                    <a:pt x="649" y="378"/>
                  </a:lnTo>
                  <a:lnTo>
                    <a:pt x="691" y="389"/>
                  </a:lnTo>
                  <a:lnTo>
                    <a:pt x="636" y="419"/>
                  </a:lnTo>
                  <a:lnTo>
                    <a:pt x="584" y="432"/>
                  </a:lnTo>
                  <a:lnTo>
                    <a:pt x="565" y="433"/>
                  </a:lnTo>
                  <a:lnTo>
                    <a:pt x="552" y="420"/>
                  </a:lnTo>
                  <a:lnTo>
                    <a:pt x="558" y="433"/>
                  </a:lnTo>
                  <a:lnTo>
                    <a:pt x="543" y="441"/>
                  </a:lnTo>
                  <a:lnTo>
                    <a:pt x="523" y="473"/>
                  </a:lnTo>
                  <a:lnTo>
                    <a:pt x="507" y="473"/>
                  </a:lnTo>
                  <a:lnTo>
                    <a:pt x="503" y="482"/>
                  </a:lnTo>
                  <a:lnTo>
                    <a:pt x="487" y="484"/>
                  </a:lnTo>
                  <a:lnTo>
                    <a:pt x="480" y="480"/>
                  </a:lnTo>
                  <a:lnTo>
                    <a:pt x="490" y="474"/>
                  </a:lnTo>
                  <a:lnTo>
                    <a:pt x="479" y="473"/>
                  </a:lnTo>
                  <a:lnTo>
                    <a:pt x="473" y="489"/>
                  </a:lnTo>
                  <a:lnTo>
                    <a:pt x="448" y="491"/>
                  </a:lnTo>
                  <a:lnTo>
                    <a:pt x="449" y="504"/>
                  </a:lnTo>
                  <a:lnTo>
                    <a:pt x="433" y="505"/>
                  </a:lnTo>
                  <a:lnTo>
                    <a:pt x="447" y="515"/>
                  </a:lnTo>
                  <a:lnTo>
                    <a:pt x="429" y="518"/>
                  </a:lnTo>
                  <a:lnTo>
                    <a:pt x="443" y="529"/>
                  </a:lnTo>
                  <a:lnTo>
                    <a:pt x="431" y="529"/>
                  </a:lnTo>
                  <a:lnTo>
                    <a:pt x="440" y="532"/>
                  </a:lnTo>
                  <a:lnTo>
                    <a:pt x="431" y="545"/>
                  </a:lnTo>
                  <a:lnTo>
                    <a:pt x="422" y="543"/>
                  </a:lnTo>
                  <a:lnTo>
                    <a:pt x="429" y="549"/>
                  </a:lnTo>
                  <a:lnTo>
                    <a:pt x="412" y="554"/>
                  </a:lnTo>
                  <a:lnTo>
                    <a:pt x="422" y="572"/>
                  </a:lnTo>
                  <a:lnTo>
                    <a:pt x="412" y="596"/>
                  </a:lnTo>
                  <a:lnTo>
                    <a:pt x="400" y="597"/>
                  </a:lnTo>
                  <a:lnTo>
                    <a:pt x="409" y="605"/>
                  </a:lnTo>
                  <a:lnTo>
                    <a:pt x="381" y="605"/>
                  </a:lnTo>
                  <a:lnTo>
                    <a:pt x="378" y="589"/>
                  </a:lnTo>
                  <a:lnTo>
                    <a:pt x="339" y="591"/>
                  </a:lnTo>
                  <a:lnTo>
                    <a:pt x="348" y="587"/>
                  </a:lnTo>
                  <a:lnTo>
                    <a:pt x="328" y="580"/>
                  </a:lnTo>
                  <a:lnTo>
                    <a:pt x="338" y="577"/>
                  </a:lnTo>
                  <a:lnTo>
                    <a:pt x="323" y="577"/>
                  </a:lnTo>
                  <a:lnTo>
                    <a:pt x="328" y="564"/>
                  </a:lnTo>
                  <a:lnTo>
                    <a:pt x="320" y="567"/>
                  </a:lnTo>
                  <a:lnTo>
                    <a:pt x="294" y="532"/>
                  </a:lnTo>
                  <a:lnTo>
                    <a:pt x="294" y="522"/>
                  </a:lnTo>
                  <a:lnTo>
                    <a:pt x="313" y="510"/>
                  </a:lnTo>
                  <a:lnTo>
                    <a:pt x="305" y="507"/>
                  </a:lnTo>
                  <a:lnTo>
                    <a:pt x="286" y="520"/>
                  </a:lnTo>
                  <a:lnTo>
                    <a:pt x="286" y="494"/>
                  </a:lnTo>
                  <a:lnTo>
                    <a:pt x="268" y="480"/>
                  </a:lnTo>
                  <a:lnTo>
                    <a:pt x="273" y="460"/>
                  </a:lnTo>
                  <a:lnTo>
                    <a:pt x="262" y="452"/>
                  </a:lnTo>
                  <a:lnTo>
                    <a:pt x="277" y="434"/>
                  </a:lnTo>
                  <a:lnTo>
                    <a:pt x="268" y="432"/>
                  </a:lnTo>
                  <a:lnTo>
                    <a:pt x="301" y="432"/>
                  </a:lnTo>
                  <a:lnTo>
                    <a:pt x="298" y="425"/>
                  </a:lnTo>
                  <a:lnTo>
                    <a:pt x="275" y="426"/>
                  </a:lnTo>
                  <a:lnTo>
                    <a:pt x="309" y="410"/>
                  </a:lnTo>
                  <a:lnTo>
                    <a:pt x="301" y="405"/>
                  </a:lnTo>
                  <a:lnTo>
                    <a:pt x="309" y="387"/>
                  </a:lnTo>
                  <a:lnTo>
                    <a:pt x="281" y="387"/>
                  </a:lnTo>
                  <a:lnTo>
                    <a:pt x="251" y="372"/>
                  </a:lnTo>
                  <a:lnTo>
                    <a:pt x="305" y="380"/>
                  </a:lnTo>
                  <a:lnTo>
                    <a:pt x="296" y="374"/>
                  </a:lnTo>
                  <a:lnTo>
                    <a:pt x="305" y="371"/>
                  </a:lnTo>
                  <a:lnTo>
                    <a:pt x="284" y="360"/>
                  </a:lnTo>
                  <a:lnTo>
                    <a:pt x="291" y="355"/>
                  </a:lnTo>
                  <a:lnTo>
                    <a:pt x="280" y="359"/>
                  </a:lnTo>
                  <a:lnTo>
                    <a:pt x="288" y="352"/>
                  </a:lnTo>
                  <a:lnTo>
                    <a:pt x="274" y="352"/>
                  </a:lnTo>
                  <a:lnTo>
                    <a:pt x="289" y="347"/>
                  </a:lnTo>
                  <a:lnTo>
                    <a:pt x="265" y="338"/>
                  </a:lnTo>
                  <a:lnTo>
                    <a:pt x="260" y="352"/>
                  </a:lnTo>
                  <a:lnTo>
                    <a:pt x="240" y="352"/>
                  </a:lnTo>
                  <a:lnTo>
                    <a:pt x="236" y="347"/>
                  </a:lnTo>
                  <a:lnTo>
                    <a:pt x="249" y="338"/>
                  </a:lnTo>
                  <a:lnTo>
                    <a:pt x="239" y="338"/>
                  </a:lnTo>
                  <a:lnTo>
                    <a:pt x="251" y="316"/>
                  </a:lnTo>
                  <a:lnTo>
                    <a:pt x="237" y="312"/>
                  </a:lnTo>
                  <a:lnTo>
                    <a:pt x="244" y="302"/>
                  </a:lnTo>
                  <a:lnTo>
                    <a:pt x="221" y="275"/>
                  </a:lnTo>
                  <a:lnTo>
                    <a:pt x="229" y="274"/>
                  </a:lnTo>
                  <a:lnTo>
                    <a:pt x="198" y="250"/>
                  </a:lnTo>
                  <a:lnTo>
                    <a:pt x="198" y="241"/>
                  </a:lnTo>
                  <a:lnTo>
                    <a:pt x="165" y="229"/>
                  </a:lnTo>
                  <a:lnTo>
                    <a:pt x="134" y="222"/>
                  </a:lnTo>
                  <a:lnTo>
                    <a:pt x="106" y="234"/>
                  </a:lnTo>
                  <a:lnTo>
                    <a:pt x="83" y="226"/>
                  </a:lnTo>
                  <a:lnTo>
                    <a:pt x="91" y="235"/>
                  </a:lnTo>
                  <a:lnTo>
                    <a:pt x="67" y="231"/>
                  </a:lnTo>
                  <a:lnTo>
                    <a:pt x="46" y="222"/>
                  </a:lnTo>
                  <a:lnTo>
                    <a:pt x="67" y="214"/>
                  </a:lnTo>
                  <a:lnTo>
                    <a:pt x="21" y="205"/>
                  </a:lnTo>
                  <a:lnTo>
                    <a:pt x="38" y="198"/>
                  </a:lnTo>
                  <a:lnTo>
                    <a:pt x="93" y="200"/>
                  </a:lnTo>
                  <a:lnTo>
                    <a:pt x="100" y="197"/>
                  </a:lnTo>
                  <a:lnTo>
                    <a:pt x="90" y="192"/>
                  </a:lnTo>
                  <a:lnTo>
                    <a:pt x="99" y="187"/>
                  </a:lnTo>
                  <a:lnTo>
                    <a:pt x="50" y="191"/>
                  </a:lnTo>
                  <a:lnTo>
                    <a:pt x="0" y="17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8" name="Freeform 27"/>
            <p:cNvSpPr>
              <a:spLocks/>
            </p:cNvSpPr>
            <p:nvPr/>
          </p:nvSpPr>
          <p:spPr bwMode="auto">
            <a:xfrm>
              <a:off x="2551876" y="3022197"/>
              <a:ext cx="188912" cy="90489"/>
            </a:xfrm>
            <a:custGeom>
              <a:avLst/>
              <a:gdLst>
                <a:gd name="T0" fmla="*/ 0 w 151"/>
                <a:gd name="T1" fmla="*/ 40104274 h 70"/>
                <a:gd name="T2" fmla="*/ 0 w 151"/>
                <a:gd name="T3" fmla="*/ 40104274 h 70"/>
                <a:gd name="T4" fmla="*/ 15652254 w 151"/>
                <a:gd name="T5" fmla="*/ 35091241 h 70"/>
                <a:gd name="T6" fmla="*/ 6260402 w 151"/>
                <a:gd name="T7" fmla="*/ 25065175 h 70"/>
                <a:gd name="T8" fmla="*/ 26607957 w 151"/>
                <a:gd name="T9" fmla="*/ 31749650 h 70"/>
                <a:gd name="T10" fmla="*/ 17217354 w 151"/>
                <a:gd name="T11" fmla="*/ 13367662 h 70"/>
                <a:gd name="T12" fmla="*/ 40695106 w 151"/>
                <a:gd name="T13" fmla="*/ 23395026 h 70"/>
                <a:gd name="T14" fmla="*/ 29739408 w 151"/>
                <a:gd name="T15" fmla="*/ 1671443 h 70"/>
                <a:gd name="T16" fmla="*/ 65737964 w 151"/>
                <a:gd name="T17" fmla="*/ 18381988 h 70"/>
                <a:gd name="T18" fmla="*/ 68868163 w 151"/>
                <a:gd name="T19" fmla="*/ 48460201 h 70"/>
                <a:gd name="T20" fmla="*/ 87650631 w 151"/>
                <a:gd name="T21" fmla="*/ 15039104 h 70"/>
                <a:gd name="T22" fmla="*/ 106433080 w 151"/>
                <a:gd name="T23" fmla="*/ 28408059 h 70"/>
                <a:gd name="T24" fmla="*/ 122085329 w 151"/>
                <a:gd name="T25" fmla="*/ 11697513 h 70"/>
                <a:gd name="T26" fmla="*/ 134607378 w 151"/>
                <a:gd name="T27" fmla="*/ 31749650 h 70"/>
                <a:gd name="T28" fmla="*/ 131477179 w 151"/>
                <a:gd name="T29" fmla="*/ 13367662 h 70"/>
                <a:gd name="T30" fmla="*/ 170607214 w 151"/>
                <a:gd name="T31" fmla="*/ 13367662 h 70"/>
                <a:gd name="T32" fmla="*/ 175302514 w 151"/>
                <a:gd name="T33" fmla="*/ 0 h 70"/>
                <a:gd name="T34" fmla="*/ 192519862 w 151"/>
                <a:gd name="T35" fmla="*/ 11697513 h 70"/>
                <a:gd name="T36" fmla="*/ 214432511 w 151"/>
                <a:gd name="T37" fmla="*/ 6684477 h 70"/>
                <a:gd name="T38" fmla="*/ 198780262 w 151"/>
                <a:gd name="T39" fmla="*/ 15039104 h 70"/>
                <a:gd name="T40" fmla="*/ 234780059 w 151"/>
                <a:gd name="T41" fmla="*/ 51801792 h 70"/>
                <a:gd name="T42" fmla="*/ 203475561 w 151"/>
                <a:gd name="T43" fmla="*/ 83551432 h 70"/>
                <a:gd name="T44" fmla="*/ 117390029 w 151"/>
                <a:gd name="T45" fmla="*/ 115301092 h 70"/>
                <a:gd name="T46" fmla="*/ 39130007 w 151"/>
                <a:gd name="T47" fmla="*/ 100261993 h 70"/>
                <a:gd name="T48" fmla="*/ 57912465 w 151"/>
                <a:gd name="T49" fmla="*/ 70183775 h 70"/>
                <a:gd name="T50" fmla="*/ 12522054 w 151"/>
                <a:gd name="T51" fmla="*/ 60157709 h 70"/>
                <a:gd name="T52" fmla="*/ 56347365 w 151"/>
                <a:gd name="T53" fmla="*/ 58486267 h 70"/>
                <a:gd name="T54" fmla="*/ 40695106 w 151"/>
                <a:gd name="T55" fmla="*/ 48460201 h 70"/>
                <a:gd name="T56" fmla="*/ 56347365 w 151"/>
                <a:gd name="T57" fmla="*/ 40104274 h 70"/>
                <a:gd name="T58" fmla="*/ 0 w 151"/>
                <a:gd name="T59" fmla="*/ 40104274 h 70"/>
                <a:gd name="T60" fmla="*/ 0 w 151"/>
                <a:gd name="T61" fmla="*/ 40104274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1"/>
                <a:gd name="T94" fmla="*/ 0 h 70"/>
                <a:gd name="T95" fmla="*/ 151 w 15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1" h="70">
                  <a:moveTo>
                    <a:pt x="0" y="24"/>
                  </a:moveTo>
                  <a:lnTo>
                    <a:pt x="0" y="24"/>
                  </a:lnTo>
                  <a:lnTo>
                    <a:pt x="10" y="21"/>
                  </a:lnTo>
                  <a:lnTo>
                    <a:pt x="4" y="15"/>
                  </a:lnTo>
                  <a:lnTo>
                    <a:pt x="17" y="19"/>
                  </a:lnTo>
                  <a:lnTo>
                    <a:pt x="11" y="8"/>
                  </a:lnTo>
                  <a:lnTo>
                    <a:pt x="26" y="14"/>
                  </a:lnTo>
                  <a:lnTo>
                    <a:pt x="19" y="1"/>
                  </a:lnTo>
                  <a:lnTo>
                    <a:pt x="42" y="11"/>
                  </a:lnTo>
                  <a:lnTo>
                    <a:pt x="44" y="29"/>
                  </a:lnTo>
                  <a:lnTo>
                    <a:pt x="56" y="9"/>
                  </a:lnTo>
                  <a:lnTo>
                    <a:pt x="68" y="17"/>
                  </a:lnTo>
                  <a:lnTo>
                    <a:pt x="78" y="7"/>
                  </a:lnTo>
                  <a:lnTo>
                    <a:pt x="86" y="19"/>
                  </a:lnTo>
                  <a:lnTo>
                    <a:pt x="84" y="8"/>
                  </a:lnTo>
                  <a:lnTo>
                    <a:pt x="109" y="8"/>
                  </a:lnTo>
                  <a:lnTo>
                    <a:pt x="112" y="0"/>
                  </a:lnTo>
                  <a:lnTo>
                    <a:pt x="123" y="7"/>
                  </a:lnTo>
                  <a:lnTo>
                    <a:pt x="137" y="4"/>
                  </a:lnTo>
                  <a:lnTo>
                    <a:pt x="127" y="9"/>
                  </a:lnTo>
                  <a:lnTo>
                    <a:pt x="150" y="31"/>
                  </a:lnTo>
                  <a:lnTo>
                    <a:pt x="130" y="50"/>
                  </a:lnTo>
                  <a:lnTo>
                    <a:pt x="75" y="69"/>
                  </a:lnTo>
                  <a:lnTo>
                    <a:pt x="25" y="60"/>
                  </a:lnTo>
                  <a:lnTo>
                    <a:pt x="37" y="42"/>
                  </a:lnTo>
                  <a:lnTo>
                    <a:pt x="8" y="36"/>
                  </a:lnTo>
                  <a:lnTo>
                    <a:pt x="36" y="35"/>
                  </a:lnTo>
                  <a:lnTo>
                    <a:pt x="26" y="29"/>
                  </a:lnTo>
                  <a:lnTo>
                    <a:pt x="36" y="24"/>
                  </a:lnTo>
                  <a:lnTo>
                    <a:pt x="0" y="2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9" name="Freeform 28"/>
            <p:cNvSpPr>
              <a:spLocks/>
            </p:cNvSpPr>
            <p:nvPr/>
          </p:nvSpPr>
          <p:spPr bwMode="auto">
            <a:xfrm>
              <a:off x="975499" y="3817539"/>
              <a:ext cx="515933" cy="339726"/>
            </a:xfrm>
            <a:custGeom>
              <a:avLst/>
              <a:gdLst>
                <a:gd name="T0" fmla="*/ 0 w 412"/>
                <a:gd name="T1" fmla="*/ 5082858 h 261"/>
                <a:gd name="T2" fmla="*/ 0 w 412"/>
                <a:gd name="T3" fmla="*/ 5082858 h 261"/>
                <a:gd name="T4" fmla="*/ 29795363 w 412"/>
                <a:gd name="T5" fmla="*/ 72852125 h 261"/>
                <a:gd name="T6" fmla="*/ 65864618 w 412"/>
                <a:gd name="T7" fmla="*/ 105042701 h 261"/>
                <a:gd name="T8" fmla="*/ 64295518 w 412"/>
                <a:gd name="T9" fmla="*/ 123679407 h 261"/>
                <a:gd name="T10" fmla="*/ 45477599 w 412"/>
                <a:gd name="T11" fmla="*/ 127067544 h 261"/>
                <a:gd name="T12" fmla="*/ 86250404 w 412"/>
                <a:gd name="T13" fmla="*/ 142316113 h 261"/>
                <a:gd name="T14" fmla="*/ 108205270 w 412"/>
                <a:gd name="T15" fmla="*/ 174506710 h 261"/>
                <a:gd name="T16" fmla="*/ 106637423 w 412"/>
                <a:gd name="T17" fmla="*/ 199919690 h 261"/>
                <a:gd name="T18" fmla="*/ 152115002 w 412"/>
                <a:gd name="T19" fmla="*/ 242275958 h 261"/>
                <a:gd name="T20" fmla="*/ 163092435 w 412"/>
                <a:gd name="T21" fmla="*/ 228722108 h 261"/>
                <a:gd name="T22" fmla="*/ 53318085 w 412"/>
                <a:gd name="T23" fmla="*/ 62686412 h 261"/>
                <a:gd name="T24" fmla="*/ 47045445 w 412"/>
                <a:gd name="T25" fmla="*/ 18636711 h 261"/>
                <a:gd name="T26" fmla="*/ 70568158 w 412"/>
                <a:gd name="T27" fmla="*/ 28802429 h 261"/>
                <a:gd name="T28" fmla="*/ 111340964 w 412"/>
                <a:gd name="T29" fmla="*/ 101654564 h 261"/>
                <a:gd name="T30" fmla="*/ 169365114 w 412"/>
                <a:gd name="T31" fmla="*/ 155869963 h 261"/>
                <a:gd name="T32" fmla="*/ 166228168 w 412"/>
                <a:gd name="T33" fmla="*/ 176200127 h 261"/>
                <a:gd name="T34" fmla="*/ 246205893 w 412"/>
                <a:gd name="T35" fmla="*/ 250746952 h 261"/>
                <a:gd name="T36" fmla="*/ 255615479 w 412"/>
                <a:gd name="T37" fmla="*/ 282937507 h 261"/>
                <a:gd name="T38" fmla="*/ 246205893 w 412"/>
                <a:gd name="T39" fmla="*/ 303267631 h 261"/>
                <a:gd name="T40" fmla="*/ 265023813 w 412"/>
                <a:gd name="T41" fmla="*/ 332070050 h 261"/>
                <a:gd name="T42" fmla="*/ 417138854 w 412"/>
                <a:gd name="T43" fmla="*/ 410005092 h 261"/>
                <a:gd name="T44" fmla="*/ 484571299 w 412"/>
                <a:gd name="T45" fmla="*/ 403227517 h 261"/>
                <a:gd name="T46" fmla="*/ 528479779 w 412"/>
                <a:gd name="T47" fmla="*/ 440500929 h 261"/>
                <a:gd name="T48" fmla="*/ 545729852 w 412"/>
                <a:gd name="T49" fmla="*/ 404922236 h 261"/>
                <a:gd name="T50" fmla="*/ 567684718 w 412"/>
                <a:gd name="T51" fmla="*/ 403227517 h 261"/>
                <a:gd name="T52" fmla="*/ 545729852 w 412"/>
                <a:gd name="T53" fmla="*/ 372731680 h 261"/>
                <a:gd name="T54" fmla="*/ 594344377 w 412"/>
                <a:gd name="T55" fmla="*/ 360872550 h 261"/>
                <a:gd name="T56" fmla="*/ 613162297 w 412"/>
                <a:gd name="T57" fmla="*/ 347318700 h 261"/>
                <a:gd name="T58" fmla="*/ 617867090 w 412"/>
                <a:gd name="T59" fmla="*/ 340541043 h 261"/>
                <a:gd name="T60" fmla="*/ 624139730 w 412"/>
                <a:gd name="T61" fmla="*/ 357484413 h 261"/>
                <a:gd name="T62" fmla="*/ 644526749 w 412"/>
                <a:gd name="T63" fmla="*/ 282937507 h 261"/>
                <a:gd name="T64" fmla="*/ 617867090 w 412"/>
                <a:gd name="T65" fmla="*/ 272771795 h 261"/>
                <a:gd name="T66" fmla="*/ 569253817 w 412"/>
                <a:gd name="T67" fmla="*/ 282937507 h 261"/>
                <a:gd name="T68" fmla="*/ 544162005 w 412"/>
                <a:gd name="T69" fmla="*/ 347318700 h 261"/>
                <a:gd name="T70" fmla="*/ 481434353 w 412"/>
                <a:gd name="T71" fmla="*/ 354094974 h 261"/>
                <a:gd name="T72" fmla="*/ 454775946 w 412"/>
                <a:gd name="T73" fmla="*/ 338847625 h 261"/>
                <a:gd name="T74" fmla="*/ 414001908 w 412"/>
                <a:gd name="T75" fmla="*/ 259217945 h 261"/>
                <a:gd name="T76" fmla="*/ 412434061 w 412"/>
                <a:gd name="T77" fmla="*/ 199919690 h 261"/>
                <a:gd name="T78" fmla="*/ 426548440 w 412"/>
                <a:gd name="T79" fmla="*/ 171117271 h 261"/>
                <a:gd name="T80" fmla="*/ 384206555 w 412"/>
                <a:gd name="T81" fmla="*/ 155869963 h 261"/>
                <a:gd name="T82" fmla="*/ 330888489 w 412"/>
                <a:gd name="T83" fmla="*/ 72852125 h 261"/>
                <a:gd name="T84" fmla="*/ 285410832 w 412"/>
                <a:gd name="T85" fmla="*/ 89794132 h 261"/>
                <a:gd name="T86" fmla="*/ 227387973 w 412"/>
                <a:gd name="T87" fmla="*/ 22024853 h 261"/>
                <a:gd name="T88" fmla="*/ 130160136 w 412"/>
                <a:gd name="T89" fmla="*/ 35578703 h 261"/>
                <a:gd name="T90" fmla="*/ 48614545 w 412"/>
                <a:gd name="T91" fmla="*/ 0 h 261"/>
                <a:gd name="T92" fmla="*/ 0 w 412"/>
                <a:gd name="T93" fmla="*/ 5082858 h 261"/>
                <a:gd name="T94" fmla="*/ 0 w 412"/>
                <a:gd name="T95" fmla="*/ 5082858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261"/>
                <a:gd name="T146" fmla="*/ 412 w 412"/>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261">
                  <a:moveTo>
                    <a:pt x="0" y="3"/>
                  </a:moveTo>
                  <a:lnTo>
                    <a:pt x="0" y="3"/>
                  </a:lnTo>
                  <a:lnTo>
                    <a:pt x="19" y="43"/>
                  </a:lnTo>
                  <a:lnTo>
                    <a:pt x="42" y="62"/>
                  </a:lnTo>
                  <a:lnTo>
                    <a:pt x="41" y="73"/>
                  </a:lnTo>
                  <a:lnTo>
                    <a:pt x="29" y="75"/>
                  </a:lnTo>
                  <a:lnTo>
                    <a:pt x="55" y="84"/>
                  </a:lnTo>
                  <a:lnTo>
                    <a:pt x="69" y="103"/>
                  </a:lnTo>
                  <a:lnTo>
                    <a:pt x="68" y="118"/>
                  </a:lnTo>
                  <a:lnTo>
                    <a:pt x="97" y="143"/>
                  </a:lnTo>
                  <a:lnTo>
                    <a:pt x="104" y="135"/>
                  </a:lnTo>
                  <a:lnTo>
                    <a:pt x="34" y="37"/>
                  </a:lnTo>
                  <a:lnTo>
                    <a:pt x="30" y="11"/>
                  </a:lnTo>
                  <a:lnTo>
                    <a:pt x="45" y="17"/>
                  </a:lnTo>
                  <a:lnTo>
                    <a:pt x="71" y="60"/>
                  </a:lnTo>
                  <a:lnTo>
                    <a:pt x="108" y="92"/>
                  </a:lnTo>
                  <a:lnTo>
                    <a:pt x="106" y="104"/>
                  </a:lnTo>
                  <a:lnTo>
                    <a:pt x="157" y="148"/>
                  </a:lnTo>
                  <a:lnTo>
                    <a:pt x="163" y="167"/>
                  </a:lnTo>
                  <a:lnTo>
                    <a:pt x="157" y="179"/>
                  </a:lnTo>
                  <a:lnTo>
                    <a:pt x="169" y="196"/>
                  </a:lnTo>
                  <a:lnTo>
                    <a:pt x="266" y="242"/>
                  </a:lnTo>
                  <a:lnTo>
                    <a:pt x="309" y="238"/>
                  </a:lnTo>
                  <a:lnTo>
                    <a:pt x="337" y="260"/>
                  </a:lnTo>
                  <a:lnTo>
                    <a:pt x="348" y="239"/>
                  </a:lnTo>
                  <a:lnTo>
                    <a:pt x="362" y="238"/>
                  </a:lnTo>
                  <a:lnTo>
                    <a:pt x="348" y="220"/>
                  </a:lnTo>
                  <a:lnTo>
                    <a:pt x="379" y="213"/>
                  </a:lnTo>
                  <a:lnTo>
                    <a:pt x="391" y="205"/>
                  </a:lnTo>
                  <a:lnTo>
                    <a:pt x="394" y="201"/>
                  </a:lnTo>
                  <a:lnTo>
                    <a:pt x="398" y="211"/>
                  </a:lnTo>
                  <a:lnTo>
                    <a:pt x="411" y="167"/>
                  </a:lnTo>
                  <a:lnTo>
                    <a:pt x="394" y="161"/>
                  </a:lnTo>
                  <a:lnTo>
                    <a:pt x="363" y="167"/>
                  </a:lnTo>
                  <a:lnTo>
                    <a:pt x="347" y="205"/>
                  </a:lnTo>
                  <a:lnTo>
                    <a:pt x="307" y="209"/>
                  </a:lnTo>
                  <a:lnTo>
                    <a:pt x="290" y="200"/>
                  </a:lnTo>
                  <a:lnTo>
                    <a:pt x="264" y="153"/>
                  </a:lnTo>
                  <a:lnTo>
                    <a:pt x="263" y="118"/>
                  </a:lnTo>
                  <a:lnTo>
                    <a:pt x="272" y="101"/>
                  </a:lnTo>
                  <a:lnTo>
                    <a:pt x="245" y="92"/>
                  </a:lnTo>
                  <a:lnTo>
                    <a:pt x="211" y="43"/>
                  </a:lnTo>
                  <a:lnTo>
                    <a:pt x="182" y="53"/>
                  </a:lnTo>
                  <a:lnTo>
                    <a:pt x="145" y="13"/>
                  </a:lnTo>
                  <a:lnTo>
                    <a:pt x="83" y="21"/>
                  </a:lnTo>
                  <a:lnTo>
                    <a:pt x="31" y="0"/>
                  </a:lnTo>
                  <a:lnTo>
                    <a:pt x="0" y="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30" name="Freeform 29"/>
            <p:cNvSpPr>
              <a:spLocks/>
            </p:cNvSpPr>
            <p:nvPr/>
          </p:nvSpPr>
          <p:spPr bwMode="auto">
            <a:xfrm>
              <a:off x="4461626" y="3396849"/>
              <a:ext cx="541333" cy="239714"/>
            </a:xfrm>
            <a:custGeom>
              <a:avLst/>
              <a:gdLst>
                <a:gd name="T0" fmla="*/ 0 w 434"/>
                <a:gd name="T1" fmla="*/ 97804222 h 183"/>
                <a:gd name="T2" fmla="*/ 0 w 434"/>
                <a:gd name="T3" fmla="*/ 97804222 h 183"/>
                <a:gd name="T4" fmla="*/ 21780710 w 434"/>
                <a:gd name="T5" fmla="*/ 130405179 h 183"/>
                <a:gd name="T6" fmla="*/ 51342202 w 434"/>
                <a:gd name="T7" fmla="*/ 140699736 h 183"/>
                <a:gd name="T8" fmla="*/ 63787960 w 434"/>
                <a:gd name="T9" fmla="*/ 207618979 h 183"/>
                <a:gd name="T10" fmla="*/ 157136156 w 434"/>
                <a:gd name="T11" fmla="*/ 233356025 h 183"/>
                <a:gd name="T12" fmla="*/ 197588027 w 434"/>
                <a:gd name="T13" fmla="*/ 279684804 h 183"/>
                <a:gd name="T14" fmla="*/ 273821727 w 434"/>
                <a:gd name="T15" fmla="*/ 276252848 h 183"/>
                <a:gd name="T16" fmla="*/ 360947101 w 434"/>
                <a:gd name="T17" fmla="*/ 312285761 h 183"/>
                <a:gd name="T18" fmla="*/ 477632633 w 434"/>
                <a:gd name="T19" fmla="*/ 279684804 h 183"/>
                <a:gd name="T20" fmla="*/ 513416994 w 434"/>
                <a:gd name="T21" fmla="*/ 253946448 h 183"/>
                <a:gd name="T22" fmla="*/ 513416994 w 434"/>
                <a:gd name="T23" fmla="*/ 217913535 h 183"/>
                <a:gd name="T24" fmla="*/ 546088045 w 434"/>
                <a:gd name="T25" fmla="*/ 221345491 h 183"/>
                <a:gd name="T26" fmla="*/ 616100113 w 434"/>
                <a:gd name="T27" fmla="*/ 169870047 h 183"/>
                <a:gd name="T28" fmla="*/ 673665330 w 434"/>
                <a:gd name="T29" fmla="*/ 166438092 h 183"/>
                <a:gd name="T30" fmla="*/ 645660348 w 434"/>
                <a:gd name="T31" fmla="*/ 126973224 h 183"/>
                <a:gd name="T32" fmla="*/ 591207349 w 434"/>
                <a:gd name="T33" fmla="*/ 137269090 h 183"/>
                <a:gd name="T34" fmla="*/ 591207349 w 434"/>
                <a:gd name="T35" fmla="*/ 92656289 h 183"/>
                <a:gd name="T36" fmla="*/ 605209762 w 434"/>
                <a:gd name="T37" fmla="*/ 68633890 h 183"/>
                <a:gd name="T38" fmla="*/ 566314585 w 434"/>
                <a:gd name="T39" fmla="*/ 61771289 h 183"/>
                <a:gd name="T40" fmla="*/ 465186875 w 434"/>
                <a:gd name="T41" fmla="*/ 89224334 h 183"/>
                <a:gd name="T42" fmla="*/ 378061578 w 434"/>
                <a:gd name="T43" fmla="*/ 49759445 h 183"/>
                <a:gd name="T44" fmla="*/ 320496438 w 434"/>
                <a:gd name="T45" fmla="*/ 54907378 h 183"/>
                <a:gd name="T46" fmla="*/ 300271146 w 434"/>
                <a:gd name="T47" fmla="*/ 22306411 h 183"/>
                <a:gd name="T48" fmla="*/ 244261492 w 434"/>
                <a:gd name="T49" fmla="*/ 0 h 183"/>
                <a:gd name="T50" fmla="*/ 214701257 w 434"/>
                <a:gd name="T51" fmla="*/ 24022389 h 183"/>
                <a:gd name="T52" fmla="*/ 213145849 w 434"/>
                <a:gd name="T53" fmla="*/ 68633890 h 183"/>
                <a:gd name="T54" fmla="*/ 85569928 w 434"/>
                <a:gd name="T55" fmla="*/ 48043467 h 183"/>
                <a:gd name="T56" fmla="*/ 0 w 434"/>
                <a:gd name="T57" fmla="*/ 97804222 h 183"/>
                <a:gd name="T58" fmla="*/ 0 w 434"/>
                <a:gd name="T59" fmla="*/ 97804222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31" name="Freeform 30"/>
            <p:cNvSpPr>
              <a:spLocks/>
            </p:cNvSpPr>
            <p:nvPr/>
          </p:nvSpPr>
          <p:spPr bwMode="auto">
            <a:xfrm>
              <a:off x="3853617" y="3966765"/>
              <a:ext cx="126999" cy="155576"/>
            </a:xfrm>
            <a:custGeom>
              <a:avLst/>
              <a:gdLst>
                <a:gd name="T0" fmla="*/ 0 w 105"/>
                <a:gd name="T1" fmla="*/ 143570889 h 119"/>
                <a:gd name="T2" fmla="*/ 0 w 105"/>
                <a:gd name="T3" fmla="*/ 143570889 h 119"/>
                <a:gd name="T4" fmla="*/ 20480870 w 105"/>
                <a:gd name="T5" fmla="*/ 201682754 h 119"/>
                <a:gd name="T6" fmla="*/ 57054450 w 105"/>
                <a:gd name="T7" fmla="*/ 193136590 h 119"/>
                <a:gd name="T8" fmla="*/ 114110109 w 105"/>
                <a:gd name="T9" fmla="*/ 141860872 h 119"/>
                <a:gd name="T10" fmla="*/ 112646586 w 105"/>
                <a:gd name="T11" fmla="*/ 117932397 h 119"/>
                <a:gd name="T12" fmla="*/ 150683680 w 105"/>
                <a:gd name="T13" fmla="*/ 73494155 h 119"/>
                <a:gd name="T14" fmla="*/ 152145994 w 105"/>
                <a:gd name="T15" fmla="*/ 59820554 h 119"/>
                <a:gd name="T16" fmla="*/ 131665133 w 105"/>
                <a:gd name="T17" fmla="*/ 34183359 h 119"/>
                <a:gd name="T18" fmla="*/ 84850527 w 105"/>
                <a:gd name="T19" fmla="*/ 0 h 119"/>
                <a:gd name="T20" fmla="*/ 73147160 w 105"/>
                <a:gd name="T21" fmla="*/ 1708710 h 119"/>
                <a:gd name="T22" fmla="*/ 78998834 w 105"/>
                <a:gd name="T23" fmla="*/ 18801043 h 119"/>
                <a:gd name="T24" fmla="*/ 62907334 w 105"/>
                <a:gd name="T25" fmla="*/ 54693117 h 119"/>
                <a:gd name="T26" fmla="*/ 73147160 w 105"/>
                <a:gd name="T27" fmla="*/ 71785445 h 119"/>
                <a:gd name="T28" fmla="*/ 58517973 w 105"/>
                <a:gd name="T29" fmla="*/ 119642415 h 119"/>
                <a:gd name="T30" fmla="*/ 0 w 105"/>
                <a:gd name="T31" fmla="*/ 143570889 h 119"/>
                <a:gd name="T32" fmla="*/ 0 w 105"/>
                <a:gd name="T33" fmla="*/ 143570889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32" name="Freeform 31"/>
            <p:cNvSpPr>
              <a:spLocks/>
            </p:cNvSpPr>
            <p:nvPr/>
          </p:nvSpPr>
          <p:spPr bwMode="auto">
            <a:xfrm>
              <a:off x="4329864" y="3863576"/>
              <a:ext cx="138112" cy="76200"/>
            </a:xfrm>
            <a:custGeom>
              <a:avLst/>
              <a:gdLst>
                <a:gd name="T0" fmla="*/ 0 w 111"/>
                <a:gd name="T1" fmla="*/ 39317863 h 57"/>
                <a:gd name="T2" fmla="*/ 0 w 111"/>
                <a:gd name="T3" fmla="*/ 39317863 h 57"/>
                <a:gd name="T4" fmla="*/ 21675035 w 111"/>
                <a:gd name="T5" fmla="*/ 0 h 57"/>
                <a:gd name="T6" fmla="*/ 88246756 w 111"/>
                <a:gd name="T7" fmla="*/ 25020341 h 57"/>
                <a:gd name="T8" fmla="*/ 123855015 w 111"/>
                <a:gd name="T9" fmla="*/ 62549509 h 57"/>
                <a:gd name="T10" fmla="*/ 170300826 w 111"/>
                <a:gd name="T11" fmla="*/ 62549509 h 57"/>
                <a:gd name="T12" fmla="*/ 167203860 w 111"/>
                <a:gd name="T13" fmla="*/ 100080026 h 57"/>
                <a:gd name="T14" fmla="*/ 57283304 w 111"/>
                <a:gd name="T15" fmla="*/ 76847032 h 57"/>
                <a:gd name="T16" fmla="*/ 0 w 111"/>
                <a:gd name="T17" fmla="*/ 39317863 h 57"/>
                <a:gd name="T18" fmla="*/ 0 w 111"/>
                <a:gd name="T19" fmla="*/ 3931786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22" name="Group 69"/>
            <p:cNvGrpSpPr>
              <a:grpSpLocks/>
            </p:cNvGrpSpPr>
            <p:nvPr/>
          </p:nvGrpSpPr>
          <p:grpSpPr bwMode="auto">
            <a:xfrm>
              <a:off x="5799812" y="5051053"/>
              <a:ext cx="203196" cy="257178"/>
              <a:chOff x="5352" y="3915"/>
              <a:chExt cx="163" cy="197"/>
            </a:xfrm>
            <a:grpFill/>
          </p:grpSpPr>
          <p:sp>
            <p:nvSpPr>
              <p:cNvPr id="225" name="Freeform 224"/>
              <p:cNvSpPr>
                <a:spLocks/>
              </p:cNvSpPr>
              <p:nvPr/>
            </p:nvSpPr>
            <p:spPr bwMode="auto">
              <a:xfrm>
                <a:off x="5352" y="4012"/>
                <a:ext cx="106" cy="100"/>
              </a:xfrm>
              <a:custGeom>
                <a:avLst/>
                <a:gdLst>
                  <a:gd name="T0" fmla="*/ 0 w 106"/>
                  <a:gd name="T1" fmla="*/ 87 h 100"/>
                  <a:gd name="T2" fmla="*/ 0 w 106"/>
                  <a:gd name="T3" fmla="*/ 87 h 100"/>
                  <a:gd name="T4" fmla="*/ 22 w 106"/>
                  <a:gd name="T5" fmla="*/ 56 h 100"/>
                  <a:gd name="T6" fmla="*/ 60 w 106"/>
                  <a:gd name="T7" fmla="*/ 34 h 100"/>
                  <a:gd name="T8" fmla="*/ 79 w 106"/>
                  <a:gd name="T9" fmla="*/ 0 h 100"/>
                  <a:gd name="T10" fmla="*/ 91 w 106"/>
                  <a:gd name="T11" fmla="*/ 10 h 100"/>
                  <a:gd name="T12" fmla="*/ 104 w 106"/>
                  <a:gd name="T13" fmla="*/ 6 h 100"/>
                  <a:gd name="T14" fmla="*/ 105 w 106"/>
                  <a:gd name="T15" fmla="*/ 18 h 100"/>
                  <a:gd name="T16" fmla="*/ 85 w 106"/>
                  <a:gd name="T17" fmla="*/ 41 h 100"/>
                  <a:gd name="T18" fmla="*/ 90 w 106"/>
                  <a:gd name="T19" fmla="*/ 52 h 100"/>
                  <a:gd name="T20" fmla="*/ 67 w 106"/>
                  <a:gd name="T21" fmla="*/ 56 h 100"/>
                  <a:gd name="T22" fmla="*/ 57 w 106"/>
                  <a:gd name="T23" fmla="*/ 89 h 100"/>
                  <a:gd name="T24" fmla="*/ 34 w 106"/>
                  <a:gd name="T25" fmla="*/ 99 h 100"/>
                  <a:gd name="T26" fmla="*/ 0 w 106"/>
                  <a:gd name="T27" fmla="*/ 87 h 100"/>
                  <a:gd name="T28" fmla="*/ 0 w 106"/>
                  <a:gd name="T29" fmla="*/ 8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00"/>
                  <a:gd name="T47" fmla="*/ 106 w 10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00">
                    <a:moveTo>
                      <a:pt x="0" y="87"/>
                    </a:moveTo>
                    <a:lnTo>
                      <a:pt x="0" y="87"/>
                    </a:lnTo>
                    <a:lnTo>
                      <a:pt x="22" y="56"/>
                    </a:lnTo>
                    <a:lnTo>
                      <a:pt x="60" y="34"/>
                    </a:lnTo>
                    <a:lnTo>
                      <a:pt x="79" y="0"/>
                    </a:lnTo>
                    <a:lnTo>
                      <a:pt x="91" y="10"/>
                    </a:lnTo>
                    <a:lnTo>
                      <a:pt x="104" y="6"/>
                    </a:lnTo>
                    <a:lnTo>
                      <a:pt x="105" y="18"/>
                    </a:lnTo>
                    <a:lnTo>
                      <a:pt x="85" y="41"/>
                    </a:lnTo>
                    <a:lnTo>
                      <a:pt x="90" y="52"/>
                    </a:lnTo>
                    <a:lnTo>
                      <a:pt x="67" y="56"/>
                    </a:lnTo>
                    <a:lnTo>
                      <a:pt x="57" y="89"/>
                    </a:lnTo>
                    <a:lnTo>
                      <a:pt x="34" y="99"/>
                    </a:lnTo>
                    <a:lnTo>
                      <a:pt x="0" y="8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6" name="Freeform 225"/>
              <p:cNvSpPr>
                <a:spLocks/>
              </p:cNvSpPr>
              <p:nvPr/>
            </p:nvSpPr>
            <p:spPr bwMode="auto">
              <a:xfrm>
                <a:off x="5435" y="3915"/>
                <a:ext cx="80" cy="110"/>
              </a:xfrm>
              <a:custGeom>
                <a:avLst/>
                <a:gdLst>
                  <a:gd name="T0" fmla="*/ 0 w 80"/>
                  <a:gd name="T1" fmla="*/ 0 h 110"/>
                  <a:gd name="T2" fmla="*/ 0 w 80"/>
                  <a:gd name="T3" fmla="*/ 0 h 110"/>
                  <a:gd name="T4" fmla="*/ 22 w 80"/>
                  <a:gd name="T5" fmla="*/ 13 h 110"/>
                  <a:gd name="T6" fmla="*/ 28 w 80"/>
                  <a:gd name="T7" fmla="*/ 37 h 110"/>
                  <a:gd name="T8" fmla="*/ 37 w 80"/>
                  <a:gd name="T9" fmla="*/ 43 h 110"/>
                  <a:gd name="T10" fmla="*/ 43 w 80"/>
                  <a:gd name="T11" fmla="*/ 33 h 110"/>
                  <a:gd name="T12" fmla="*/ 47 w 80"/>
                  <a:gd name="T13" fmla="*/ 50 h 110"/>
                  <a:gd name="T14" fmla="*/ 79 w 80"/>
                  <a:gd name="T15" fmla="*/ 50 h 110"/>
                  <a:gd name="T16" fmla="*/ 73 w 80"/>
                  <a:gd name="T17" fmla="*/ 74 h 110"/>
                  <a:gd name="T18" fmla="*/ 57 w 80"/>
                  <a:gd name="T19" fmla="*/ 77 h 110"/>
                  <a:gd name="T20" fmla="*/ 43 w 80"/>
                  <a:gd name="T21" fmla="*/ 108 h 110"/>
                  <a:gd name="T22" fmla="*/ 28 w 80"/>
                  <a:gd name="T23" fmla="*/ 109 h 110"/>
                  <a:gd name="T24" fmla="*/ 35 w 80"/>
                  <a:gd name="T25" fmla="*/ 98 h 110"/>
                  <a:gd name="T26" fmla="*/ 15 w 80"/>
                  <a:gd name="T27" fmla="*/ 75 h 110"/>
                  <a:gd name="T28" fmla="*/ 31 w 80"/>
                  <a:gd name="T29" fmla="*/ 56 h 110"/>
                  <a:gd name="T30" fmla="*/ 28 w 80"/>
                  <a:gd name="T31" fmla="*/ 40 h 110"/>
                  <a:gd name="T32" fmla="*/ 0 w 80"/>
                  <a:gd name="T33" fmla="*/ 0 h 110"/>
                  <a:gd name="T34" fmla="*/ 0 w 80"/>
                  <a:gd name="T35" fmla="*/ 0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10"/>
                  <a:gd name="T56" fmla="*/ 80 w 80"/>
                  <a:gd name="T57" fmla="*/ 110 h 1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10">
                    <a:moveTo>
                      <a:pt x="0" y="0"/>
                    </a:moveTo>
                    <a:lnTo>
                      <a:pt x="0" y="0"/>
                    </a:lnTo>
                    <a:lnTo>
                      <a:pt x="22" y="13"/>
                    </a:lnTo>
                    <a:lnTo>
                      <a:pt x="28" y="37"/>
                    </a:lnTo>
                    <a:lnTo>
                      <a:pt x="37" y="43"/>
                    </a:lnTo>
                    <a:lnTo>
                      <a:pt x="43" y="33"/>
                    </a:lnTo>
                    <a:lnTo>
                      <a:pt x="47" y="50"/>
                    </a:lnTo>
                    <a:lnTo>
                      <a:pt x="79" y="50"/>
                    </a:lnTo>
                    <a:lnTo>
                      <a:pt x="73" y="74"/>
                    </a:lnTo>
                    <a:lnTo>
                      <a:pt x="57" y="77"/>
                    </a:lnTo>
                    <a:lnTo>
                      <a:pt x="43" y="108"/>
                    </a:lnTo>
                    <a:lnTo>
                      <a:pt x="28" y="109"/>
                    </a:lnTo>
                    <a:lnTo>
                      <a:pt x="35" y="98"/>
                    </a:lnTo>
                    <a:lnTo>
                      <a:pt x="15" y="75"/>
                    </a:lnTo>
                    <a:lnTo>
                      <a:pt x="31" y="56"/>
                    </a:lnTo>
                    <a:lnTo>
                      <a:pt x="28" y="40"/>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34" name="Freeform 33"/>
            <p:cNvSpPr>
              <a:spLocks/>
            </p:cNvSpPr>
            <p:nvPr/>
          </p:nvSpPr>
          <p:spPr bwMode="auto">
            <a:xfrm>
              <a:off x="4002841" y="3728639"/>
              <a:ext cx="287336" cy="260352"/>
            </a:xfrm>
            <a:custGeom>
              <a:avLst/>
              <a:gdLst>
                <a:gd name="T0" fmla="*/ 0 w 230"/>
                <a:gd name="T1" fmla="*/ 184855067 h 199"/>
                <a:gd name="T2" fmla="*/ 0 w 230"/>
                <a:gd name="T3" fmla="*/ 184855067 h 199"/>
                <a:gd name="T4" fmla="*/ 34336892 w 230"/>
                <a:gd name="T5" fmla="*/ 196837704 h 199"/>
                <a:gd name="T6" fmla="*/ 112372904 w 230"/>
                <a:gd name="T7" fmla="*/ 184855067 h 199"/>
                <a:gd name="T8" fmla="*/ 126419980 w 230"/>
                <a:gd name="T9" fmla="*/ 150623590 h 199"/>
                <a:gd name="T10" fmla="*/ 179485088 w 230"/>
                <a:gd name="T11" fmla="*/ 131794665 h 199"/>
                <a:gd name="T12" fmla="*/ 184167446 w 230"/>
                <a:gd name="T13" fmla="*/ 102696964 h 199"/>
                <a:gd name="T14" fmla="*/ 202895633 w 230"/>
                <a:gd name="T15" fmla="*/ 95850677 h 199"/>
                <a:gd name="T16" fmla="*/ 195092534 w 230"/>
                <a:gd name="T17" fmla="*/ 80446837 h 199"/>
                <a:gd name="T18" fmla="*/ 213821969 w 230"/>
                <a:gd name="T19" fmla="*/ 78734284 h 199"/>
                <a:gd name="T20" fmla="*/ 227867797 w 230"/>
                <a:gd name="T21" fmla="*/ 49636583 h 199"/>
                <a:gd name="T22" fmla="*/ 221625068 w 230"/>
                <a:gd name="T23" fmla="*/ 20538866 h 199"/>
                <a:gd name="T24" fmla="*/ 293419571 w 230"/>
                <a:gd name="T25" fmla="*/ 0 h 199"/>
                <a:gd name="T26" fmla="*/ 357409805 w 230"/>
                <a:gd name="T27" fmla="*/ 42790286 h 199"/>
                <a:gd name="T28" fmla="*/ 340240740 w 230"/>
                <a:gd name="T29" fmla="*/ 61617913 h 199"/>
                <a:gd name="T30" fmla="*/ 279372495 w 230"/>
                <a:gd name="T31" fmla="*/ 61617913 h 199"/>
                <a:gd name="T32" fmla="*/ 279372495 w 230"/>
                <a:gd name="T33" fmla="*/ 99274475 h 199"/>
                <a:gd name="T34" fmla="*/ 307465399 w 230"/>
                <a:gd name="T35" fmla="*/ 123237133 h 199"/>
                <a:gd name="T36" fmla="*/ 290297582 w 230"/>
                <a:gd name="T37" fmla="*/ 135218463 h 199"/>
                <a:gd name="T38" fmla="*/ 294979941 w 230"/>
                <a:gd name="T39" fmla="*/ 157469877 h 199"/>
                <a:gd name="T40" fmla="*/ 232550156 w 230"/>
                <a:gd name="T41" fmla="*/ 234492937 h 199"/>
                <a:gd name="T42" fmla="*/ 204457252 w 230"/>
                <a:gd name="T43" fmla="*/ 232781693 h 199"/>
                <a:gd name="T44" fmla="*/ 184167446 w 230"/>
                <a:gd name="T45" fmla="*/ 251609309 h 199"/>
                <a:gd name="T46" fmla="*/ 218503079 w 230"/>
                <a:gd name="T47" fmla="*/ 323497286 h 199"/>
                <a:gd name="T48" fmla="*/ 170120370 w 230"/>
                <a:gd name="T49" fmla="*/ 323497286 h 199"/>
                <a:gd name="T50" fmla="*/ 152952514 w 230"/>
                <a:gd name="T51" fmla="*/ 338902414 h 199"/>
                <a:gd name="T52" fmla="*/ 117055263 w 230"/>
                <a:gd name="T53" fmla="*/ 296110830 h 199"/>
                <a:gd name="T54" fmla="*/ 17167821 w 230"/>
                <a:gd name="T55" fmla="*/ 304669670 h 199"/>
                <a:gd name="T56" fmla="*/ 49943099 w 230"/>
                <a:gd name="T57" fmla="*/ 255031799 h 199"/>
                <a:gd name="T58" fmla="*/ 0 w 230"/>
                <a:gd name="T59" fmla="*/ 184855067 h 199"/>
                <a:gd name="T60" fmla="*/ 0 w 230"/>
                <a:gd name="T61" fmla="*/ 184855067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26" name="Group 73"/>
            <p:cNvGrpSpPr>
              <a:grpSpLocks/>
            </p:cNvGrpSpPr>
            <p:nvPr/>
          </p:nvGrpSpPr>
          <p:grpSpPr bwMode="auto">
            <a:xfrm>
              <a:off x="5369607" y="4462068"/>
              <a:ext cx="203197" cy="136526"/>
              <a:chOff x="5006" y="3464"/>
              <a:chExt cx="164" cy="107"/>
            </a:xfrm>
            <a:grpFill/>
          </p:grpSpPr>
          <p:sp>
            <p:nvSpPr>
              <p:cNvPr id="222" name="Freeform 221"/>
              <p:cNvSpPr>
                <a:spLocks/>
              </p:cNvSpPr>
              <p:nvPr/>
            </p:nvSpPr>
            <p:spPr bwMode="auto">
              <a:xfrm>
                <a:off x="5006" y="3464"/>
                <a:ext cx="136" cy="107"/>
              </a:xfrm>
              <a:custGeom>
                <a:avLst/>
                <a:gdLst>
                  <a:gd name="T0" fmla="*/ 0 w 136"/>
                  <a:gd name="T1" fmla="*/ 0 h 107"/>
                  <a:gd name="T2" fmla="*/ 0 w 136"/>
                  <a:gd name="T3" fmla="*/ 0 h 107"/>
                  <a:gd name="T4" fmla="*/ 2 w 136"/>
                  <a:gd name="T5" fmla="*/ 88 h 107"/>
                  <a:gd name="T6" fmla="*/ 24 w 136"/>
                  <a:gd name="T7" fmla="*/ 91 h 107"/>
                  <a:gd name="T8" fmla="*/ 46 w 136"/>
                  <a:gd name="T9" fmla="*/ 67 h 107"/>
                  <a:gd name="T10" fmla="*/ 70 w 136"/>
                  <a:gd name="T11" fmla="*/ 78 h 107"/>
                  <a:gd name="T12" fmla="*/ 93 w 136"/>
                  <a:gd name="T13" fmla="*/ 101 h 107"/>
                  <a:gd name="T14" fmla="*/ 135 w 136"/>
                  <a:gd name="T15" fmla="*/ 106 h 107"/>
                  <a:gd name="T16" fmla="*/ 87 w 136"/>
                  <a:gd name="T17" fmla="*/ 67 h 107"/>
                  <a:gd name="T18" fmla="*/ 90 w 136"/>
                  <a:gd name="T19" fmla="*/ 47 h 107"/>
                  <a:gd name="T20" fmla="*/ 67 w 136"/>
                  <a:gd name="T21" fmla="*/ 41 h 107"/>
                  <a:gd name="T22" fmla="*/ 46 w 136"/>
                  <a:gd name="T23" fmla="*/ 16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3" name="Freeform 75"/>
              <p:cNvSpPr>
                <a:spLocks/>
              </p:cNvSpPr>
              <p:nvPr/>
            </p:nvSpPr>
            <p:spPr bwMode="auto">
              <a:xfrm>
                <a:off x="5105" y="3487"/>
                <a:ext cx="57" cy="28"/>
              </a:xfrm>
              <a:custGeom>
                <a:avLst/>
                <a:gdLst>
                  <a:gd name="T0" fmla="*/ 0 w 57"/>
                  <a:gd name="T1" fmla="*/ 18 h 28"/>
                  <a:gd name="T2" fmla="*/ 0 w 57"/>
                  <a:gd name="T3" fmla="*/ 18 h 28"/>
                  <a:gd name="T4" fmla="*/ 33 w 57"/>
                  <a:gd name="T5" fmla="*/ 27 h 28"/>
                  <a:gd name="T6" fmla="*/ 56 w 57"/>
                  <a:gd name="T7" fmla="*/ 8 h 28"/>
                  <a:gd name="T8" fmla="*/ 47 w 57"/>
                  <a:gd name="T9" fmla="*/ 0 h 28"/>
                  <a:gd name="T10" fmla="*/ 40 w 57"/>
                  <a:gd name="T11" fmla="*/ 10 h 28"/>
                  <a:gd name="T12" fmla="*/ 0 w 57"/>
                  <a:gd name="T13" fmla="*/ 18 h 28"/>
                  <a:gd name="T14" fmla="*/ 0 w 57"/>
                  <a:gd name="T15" fmla="*/ 18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4" name="Freeform 223"/>
              <p:cNvSpPr>
                <a:spLocks/>
              </p:cNvSpPr>
              <p:nvPr/>
            </p:nvSpPr>
            <p:spPr bwMode="auto">
              <a:xfrm>
                <a:off x="5139" y="3466"/>
                <a:ext cx="31" cy="28"/>
              </a:xfrm>
              <a:custGeom>
                <a:avLst/>
                <a:gdLst>
                  <a:gd name="T0" fmla="*/ 0 w 31"/>
                  <a:gd name="T1" fmla="*/ 0 h 28"/>
                  <a:gd name="T2" fmla="*/ 0 w 31"/>
                  <a:gd name="T3" fmla="*/ 0 h 28"/>
                  <a:gd name="T4" fmla="*/ 23 w 31"/>
                  <a:gd name="T5" fmla="*/ 12 h 28"/>
                  <a:gd name="T6" fmla="*/ 30 w 31"/>
                  <a:gd name="T7" fmla="*/ 27 h 28"/>
                  <a:gd name="T8" fmla="*/ 29 w 31"/>
                  <a:gd name="T9" fmla="*/ 16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grpSp>
        <p:grpSp>
          <p:nvGrpSpPr>
            <p:cNvPr id="33" name="Group 77"/>
            <p:cNvGrpSpPr>
              <a:grpSpLocks/>
            </p:cNvGrpSpPr>
            <p:nvPr/>
          </p:nvGrpSpPr>
          <p:grpSpPr bwMode="auto">
            <a:xfrm>
              <a:off x="4963350" y="4084259"/>
              <a:ext cx="153988" cy="234952"/>
              <a:chOff x="4680" y="3175"/>
              <a:chExt cx="125" cy="179"/>
            </a:xfrm>
            <a:grpFill/>
          </p:grpSpPr>
          <p:sp>
            <p:nvSpPr>
              <p:cNvPr id="216" name="Freeform 215"/>
              <p:cNvSpPr>
                <a:spLocks/>
              </p:cNvSpPr>
              <p:nvPr/>
            </p:nvSpPr>
            <p:spPr bwMode="auto">
              <a:xfrm>
                <a:off x="4680" y="3275"/>
                <a:ext cx="32" cy="40"/>
              </a:xfrm>
              <a:custGeom>
                <a:avLst/>
                <a:gdLst>
                  <a:gd name="T0" fmla="*/ 0 w 32"/>
                  <a:gd name="T1" fmla="*/ 39 h 40"/>
                  <a:gd name="T2" fmla="*/ 0 w 32"/>
                  <a:gd name="T3" fmla="*/ 39 h 40"/>
                  <a:gd name="T4" fmla="*/ 22 w 32"/>
                  <a:gd name="T5" fmla="*/ 21 h 40"/>
                  <a:gd name="T6" fmla="*/ 31 w 32"/>
                  <a:gd name="T7" fmla="*/ 0 h 40"/>
                  <a:gd name="T8" fmla="*/ 0 w 32"/>
                  <a:gd name="T9" fmla="*/ 39 h 40"/>
                  <a:gd name="T10" fmla="*/ 0 w 32"/>
                  <a:gd name="T11" fmla="*/ 39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7" name="Freeform 79"/>
              <p:cNvSpPr>
                <a:spLocks/>
              </p:cNvSpPr>
              <p:nvPr/>
            </p:nvSpPr>
            <p:spPr bwMode="auto">
              <a:xfrm>
                <a:off x="4717" y="3175"/>
                <a:ext cx="57" cy="84"/>
              </a:xfrm>
              <a:custGeom>
                <a:avLst/>
                <a:gdLst>
                  <a:gd name="T0" fmla="*/ 0 w 57"/>
                  <a:gd name="T1" fmla="*/ 33 h 84"/>
                  <a:gd name="T2" fmla="*/ 0 w 57"/>
                  <a:gd name="T3" fmla="*/ 33 h 84"/>
                  <a:gd name="T4" fmla="*/ 11 w 57"/>
                  <a:gd name="T5" fmla="*/ 0 h 84"/>
                  <a:gd name="T6" fmla="*/ 30 w 57"/>
                  <a:gd name="T7" fmla="*/ 1 h 84"/>
                  <a:gd name="T8" fmla="*/ 35 w 57"/>
                  <a:gd name="T9" fmla="*/ 23 h 84"/>
                  <a:gd name="T10" fmla="*/ 20 w 57"/>
                  <a:gd name="T11" fmla="*/ 45 h 84"/>
                  <a:gd name="T12" fmla="*/ 23 w 57"/>
                  <a:gd name="T13" fmla="*/ 58 h 84"/>
                  <a:gd name="T14" fmla="*/ 53 w 57"/>
                  <a:gd name="T15" fmla="*/ 66 h 84"/>
                  <a:gd name="T16" fmla="*/ 56 w 57"/>
                  <a:gd name="T17" fmla="*/ 83 h 84"/>
                  <a:gd name="T18" fmla="*/ 38 w 57"/>
                  <a:gd name="T19" fmla="*/ 66 h 84"/>
                  <a:gd name="T20" fmla="*/ 38 w 57"/>
                  <a:gd name="T21" fmla="*/ 74 h 84"/>
                  <a:gd name="T22" fmla="*/ 11 w 57"/>
                  <a:gd name="T23" fmla="*/ 66 h 84"/>
                  <a:gd name="T24" fmla="*/ 0 w 57"/>
                  <a:gd name="T25" fmla="*/ 33 h 84"/>
                  <a:gd name="T26" fmla="*/ 0 w 57"/>
                  <a:gd name="T27" fmla="*/ 3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8" name="Freeform 217"/>
              <p:cNvSpPr>
                <a:spLocks/>
              </p:cNvSpPr>
              <p:nvPr/>
            </p:nvSpPr>
            <p:spPr bwMode="auto">
              <a:xfrm>
                <a:off x="4722" y="3246"/>
                <a:ext cx="17" cy="18"/>
              </a:xfrm>
              <a:custGeom>
                <a:avLst/>
                <a:gdLst>
                  <a:gd name="T0" fmla="*/ 0 w 17"/>
                  <a:gd name="T1" fmla="*/ 0 h 18"/>
                  <a:gd name="T2" fmla="*/ 0 w 17"/>
                  <a:gd name="T3" fmla="*/ 0 h 18"/>
                  <a:gd name="T4" fmla="*/ 8 w 17"/>
                  <a:gd name="T5" fmla="*/ 0 h 18"/>
                  <a:gd name="T6" fmla="*/ 16 w 17"/>
                  <a:gd name="T7" fmla="*/ 3 h 18"/>
                  <a:gd name="T8" fmla="*/ 12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9" name="Freeform 81"/>
              <p:cNvSpPr>
                <a:spLocks/>
              </p:cNvSpPr>
              <p:nvPr/>
            </p:nvSpPr>
            <p:spPr bwMode="auto">
              <a:xfrm>
                <a:off x="4744" y="3267"/>
                <a:ext cx="15" cy="22"/>
              </a:xfrm>
              <a:custGeom>
                <a:avLst/>
                <a:gdLst>
                  <a:gd name="T0" fmla="*/ 0 w 15"/>
                  <a:gd name="T1" fmla="*/ 0 h 22"/>
                  <a:gd name="T2" fmla="*/ 0 w 15"/>
                  <a:gd name="T3" fmla="*/ 0 h 22"/>
                  <a:gd name="T4" fmla="*/ 1 w 15"/>
                  <a:gd name="T5" fmla="*/ 21 h 22"/>
                  <a:gd name="T6" fmla="*/ 14 w 15"/>
                  <a:gd name="T7" fmla="*/ 12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0" name="Freeform 219"/>
              <p:cNvSpPr>
                <a:spLocks/>
              </p:cNvSpPr>
              <p:nvPr/>
            </p:nvSpPr>
            <p:spPr bwMode="auto">
              <a:xfrm>
                <a:off x="4745" y="3297"/>
                <a:ext cx="60" cy="57"/>
              </a:xfrm>
              <a:custGeom>
                <a:avLst/>
                <a:gdLst>
                  <a:gd name="T0" fmla="*/ 0 w 60"/>
                  <a:gd name="T1" fmla="*/ 38 h 57"/>
                  <a:gd name="T2" fmla="*/ 0 w 60"/>
                  <a:gd name="T3" fmla="*/ 38 h 57"/>
                  <a:gd name="T4" fmla="*/ 13 w 60"/>
                  <a:gd name="T5" fmla="*/ 18 h 57"/>
                  <a:gd name="T6" fmla="*/ 28 w 60"/>
                  <a:gd name="T7" fmla="*/ 22 h 57"/>
                  <a:gd name="T8" fmla="*/ 49 w 60"/>
                  <a:gd name="T9" fmla="*/ 0 h 57"/>
                  <a:gd name="T10" fmla="*/ 59 w 60"/>
                  <a:gd name="T11" fmla="*/ 13 h 57"/>
                  <a:gd name="T12" fmla="*/ 58 w 60"/>
                  <a:gd name="T13" fmla="*/ 46 h 57"/>
                  <a:gd name="T14" fmla="*/ 53 w 60"/>
                  <a:gd name="T15" fmla="*/ 32 h 57"/>
                  <a:gd name="T16" fmla="*/ 47 w 60"/>
                  <a:gd name="T17" fmla="*/ 56 h 57"/>
                  <a:gd name="T18" fmla="*/ 32 w 60"/>
                  <a:gd name="T19" fmla="*/ 50 h 57"/>
                  <a:gd name="T20" fmla="*/ 23 w 60"/>
                  <a:gd name="T21" fmla="*/ 25 h 57"/>
                  <a:gd name="T22" fmla="*/ 0 w 60"/>
                  <a:gd name="T23" fmla="*/ 38 h 57"/>
                  <a:gd name="T24" fmla="*/ 0 w 60"/>
                  <a:gd name="T25" fmla="*/ 3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21" name="Freeform 220"/>
              <p:cNvSpPr>
                <a:spLocks/>
              </p:cNvSpPr>
              <p:nvPr/>
            </p:nvSpPr>
            <p:spPr bwMode="auto">
              <a:xfrm>
                <a:off x="4752" y="3283"/>
                <a:ext cx="14" cy="24"/>
              </a:xfrm>
              <a:custGeom>
                <a:avLst/>
                <a:gdLst>
                  <a:gd name="T0" fmla="*/ 0 w 14"/>
                  <a:gd name="T1" fmla="*/ 14 h 24"/>
                  <a:gd name="T2" fmla="*/ 0 w 14"/>
                  <a:gd name="T3" fmla="*/ 14 h 24"/>
                  <a:gd name="T4" fmla="*/ 3 w 14"/>
                  <a:gd name="T5" fmla="*/ 10 h 24"/>
                  <a:gd name="T6" fmla="*/ 13 w 14"/>
                  <a:gd name="T7" fmla="*/ 0 h 24"/>
                  <a:gd name="T8" fmla="*/ 9 w 14"/>
                  <a:gd name="T9" fmla="*/ 23 h 24"/>
                  <a:gd name="T10" fmla="*/ 0 w 14"/>
                  <a:gd name="T11" fmla="*/ 14 h 24"/>
                  <a:gd name="T12" fmla="*/ 0 w 14"/>
                  <a:gd name="T13" fmla="*/ 14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37" name="Freeform 36"/>
            <p:cNvSpPr>
              <a:spLocks/>
            </p:cNvSpPr>
            <p:nvPr/>
          </p:nvSpPr>
          <p:spPr bwMode="auto">
            <a:xfrm>
              <a:off x="3423408" y="2650719"/>
              <a:ext cx="2782868" cy="976319"/>
            </a:xfrm>
            <a:custGeom>
              <a:avLst/>
              <a:gdLst>
                <a:gd name="T0" fmla="*/ 37309631 w 2232"/>
                <a:gd name="T1" fmla="*/ 710412683 h 748"/>
                <a:gd name="T2" fmla="*/ 66845385 w 2232"/>
                <a:gd name="T3" fmla="*/ 442943307 h 748"/>
                <a:gd name="T4" fmla="*/ 129026444 w 2232"/>
                <a:gd name="T5" fmla="*/ 374798509 h 748"/>
                <a:gd name="T6" fmla="*/ 167890879 w 2232"/>
                <a:gd name="T7" fmla="*/ 560493703 h 748"/>
                <a:gd name="T8" fmla="*/ 300026834 w 2232"/>
                <a:gd name="T9" fmla="*/ 560493703 h 748"/>
                <a:gd name="T10" fmla="*/ 421280687 w 2232"/>
                <a:gd name="T11" fmla="*/ 431017413 h 748"/>
                <a:gd name="T12" fmla="*/ 592281039 w 2232"/>
                <a:gd name="T13" fmla="*/ 420796150 h 748"/>
                <a:gd name="T14" fmla="*/ 879870995 w 2232"/>
                <a:gd name="T15" fmla="*/ 419092823 h 748"/>
                <a:gd name="T16" fmla="*/ 881425770 w 2232"/>
                <a:gd name="T17" fmla="*/ 270877252 h 748"/>
                <a:gd name="T18" fmla="*/ 990243836 w 2232"/>
                <a:gd name="T19" fmla="*/ 408870255 h 748"/>
                <a:gd name="T20" fmla="*/ 1008898646 w 2232"/>
                <a:gd name="T21" fmla="*/ 398648993 h 748"/>
                <a:gd name="T22" fmla="*/ 1089734496 w 2232"/>
                <a:gd name="T23" fmla="*/ 417389497 h 748"/>
                <a:gd name="T24" fmla="*/ 1035326087 w 2232"/>
                <a:gd name="T25" fmla="*/ 238507527 h 748"/>
                <a:gd name="T26" fmla="*/ 1094397576 w 2232"/>
                <a:gd name="T27" fmla="*/ 247026768 h 748"/>
                <a:gd name="T28" fmla="*/ 1139479826 w 2232"/>
                <a:gd name="T29" fmla="*/ 195917844 h 748"/>
                <a:gd name="T30" fmla="*/ 1400642498 w 2232"/>
                <a:gd name="T31" fmla="*/ 78367386 h 748"/>
                <a:gd name="T32" fmla="*/ 1576305929 w 2232"/>
                <a:gd name="T33" fmla="*/ 56220229 h 748"/>
                <a:gd name="T34" fmla="*/ 1786169430 w 2232"/>
                <a:gd name="T35" fmla="*/ 47700987 h 748"/>
                <a:gd name="T36" fmla="*/ 1699115726 w 2232"/>
                <a:gd name="T37" fmla="*/ 223174980 h 748"/>
                <a:gd name="T38" fmla="*/ 1835914761 w 2232"/>
                <a:gd name="T39" fmla="*/ 209545759 h 748"/>
                <a:gd name="T40" fmla="*/ 2044223487 w 2232"/>
                <a:gd name="T41" fmla="*/ 218065001 h 748"/>
                <a:gd name="T42" fmla="*/ 2147483647 w 2232"/>
                <a:gd name="T43" fmla="*/ 284506472 h 748"/>
                <a:gd name="T44" fmla="*/ 2147483647 w 2232"/>
                <a:gd name="T45" fmla="*/ 267469294 h 748"/>
                <a:gd name="T46" fmla="*/ 2147483647 w 2232"/>
                <a:gd name="T47" fmla="*/ 371390551 h 748"/>
                <a:gd name="T48" fmla="*/ 2147483647 w 2232"/>
                <a:gd name="T49" fmla="*/ 361169288 h 748"/>
                <a:gd name="T50" fmla="*/ 2147483647 w 2232"/>
                <a:gd name="T51" fmla="*/ 459979180 h 748"/>
                <a:gd name="T52" fmla="*/ 2147483647 w 2232"/>
                <a:gd name="T53" fmla="*/ 562197029 h 748"/>
                <a:gd name="T54" fmla="*/ 2147483647 w 2232"/>
                <a:gd name="T55" fmla="*/ 492348905 h 748"/>
                <a:gd name="T56" fmla="*/ 2147483647 w 2232"/>
                <a:gd name="T57" fmla="*/ 613305954 h 748"/>
                <a:gd name="T58" fmla="*/ 2147483647 w 2232"/>
                <a:gd name="T59" fmla="*/ 725746535 h 748"/>
                <a:gd name="T60" fmla="*/ 2147483647 w 2232"/>
                <a:gd name="T61" fmla="*/ 850110236 h 748"/>
                <a:gd name="T62" fmla="*/ 2147483647 w 2232"/>
                <a:gd name="T63" fmla="*/ 982994484 h 748"/>
                <a:gd name="T64" fmla="*/ 2147483647 w 2232"/>
                <a:gd name="T65" fmla="*/ 689970157 h 748"/>
                <a:gd name="T66" fmla="*/ 2147483647 w 2232"/>
                <a:gd name="T67" fmla="*/ 662711553 h 748"/>
                <a:gd name="T68" fmla="*/ 2147483647 w 2232"/>
                <a:gd name="T69" fmla="*/ 747893692 h 748"/>
                <a:gd name="T70" fmla="*/ 2147483647 w 2232"/>
                <a:gd name="T71" fmla="*/ 919959665 h 748"/>
                <a:gd name="T72" fmla="*/ 2147483647 w 2232"/>
                <a:gd name="T73" fmla="*/ 974475243 h 748"/>
                <a:gd name="T74" fmla="*/ 2147483647 w 2232"/>
                <a:gd name="T75" fmla="*/ 1257278307 h 748"/>
                <a:gd name="T76" fmla="*/ 2135941517 w 2232"/>
                <a:gd name="T77" fmla="*/ 1051139282 h 748"/>
                <a:gd name="T78" fmla="*/ 1898097047 w 2232"/>
                <a:gd name="T79" fmla="*/ 1042621346 h 748"/>
                <a:gd name="T80" fmla="*/ 1507907035 w 2232"/>
                <a:gd name="T81" fmla="*/ 998327031 h 748"/>
                <a:gd name="T82" fmla="*/ 1147252456 w 2232"/>
                <a:gd name="T83" fmla="*/ 1042621346 h 748"/>
                <a:gd name="T84" fmla="*/ 1016671276 w 2232"/>
                <a:gd name="T85" fmla="*/ 1001733684 h 748"/>
                <a:gd name="T86" fmla="*/ 778825559 w 2232"/>
                <a:gd name="T87" fmla="*/ 877368677 h 748"/>
                <a:gd name="T88" fmla="*/ 620262008 w 2232"/>
                <a:gd name="T89" fmla="*/ 916553013 h 748"/>
                <a:gd name="T90" fmla="*/ 645134673 w 2232"/>
                <a:gd name="T91" fmla="*/ 1001733684 h 748"/>
                <a:gd name="T92" fmla="*/ 553416642 w 2232"/>
                <a:gd name="T93" fmla="*/ 993215747 h 748"/>
                <a:gd name="T94" fmla="*/ 415062832 w 2232"/>
                <a:gd name="T95" fmla="*/ 1013659578 h 748"/>
                <a:gd name="T96" fmla="*/ 401072348 w 2232"/>
                <a:gd name="T97" fmla="*/ 1097136923 h 748"/>
                <a:gd name="T98" fmla="*/ 452372453 w 2232"/>
                <a:gd name="T99" fmla="*/ 1161875068 h 748"/>
                <a:gd name="T100" fmla="*/ 411953282 w 2232"/>
                <a:gd name="T101" fmla="*/ 1253870349 h 748"/>
                <a:gd name="T102" fmla="*/ 290699429 w 2232"/>
                <a:gd name="T103" fmla="*/ 1206169383 h 748"/>
                <a:gd name="T104" fmla="*/ 272044619 w 2232"/>
                <a:gd name="T105" fmla="*/ 1092025639 h 748"/>
                <a:gd name="T106" fmla="*/ 138353849 w 2232"/>
                <a:gd name="T107" fmla="*/ 1000030358 h 748"/>
                <a:gd name="T108" fmla="*/ 93272845 w 2232"/>
                <a:gd name="T109" fmla="*/ 954032717 h 748"/>
                <a:gd name="T110" fmla="*/ 6217857 w 2232"/>
                <a:gd name="T111" fmla="*/ 880776635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38" name="Freeform 37"/>
            <p:cNvSpPr>
              <a:spLocks/>
            </p:cNvSpPr>
            <p:nvPr/>
          </p:nvSpPr>
          <p:spPr bwMode="auto">
            <a:xfrm>
              <a:off x="3786942" y="2933296"/>
              <a:ext cx="34925" cy="20638"/>
            </a:xfrm>
            <a:custGeom>
              <a:avLst/>
              <a:gdLst>
                <a:gd name="T0" fmla="*/ 0 w 28"/>
                <a:gd name="T1" fmla="*/ 24956500 h 16"/>
                <a:gd name="T2" fmla="*/ 0 w 28"/>
                <a:gd name="T3" fmla="*/ 24956500 h 16"/>
                <a:gd name="T4" fmla="*/ 12447022 w 28"/>
                <a:gd name="T5" fmla="*/ 0 h 16"/>
                <a:gd name="T6" fmla="*/ 42007299 w 28"/>
                <a:gd name="T7" fmla="*/ 13310219 h 16"/>
                <a:gd name="T8" fmla="*/ 0 w 28"/>
                <a:gd name="T9" fmla="*/ 24956500 h 16"/>
                <a:gd name="T10" fmla="*/ 0 w 28"/>
                <a:gd name="T11" fmla="*/ 2495650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15"/>
                  </a:moveTo>
                  <a:lnTo>
                    <a:pt x="0" y="15"/>
                  </a:lnTo>
                  <a:lnTo>
                    <a:pt x="8" y="0"/>
                  </a:lnTo>
                  <a:lnTo>
                    <a:pt x="27" y="8"/>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39" name="Freeform 38"/>
            <p:cNvSpPr>
              <a:spLocks/>
            </p:cNvSpPr>
            <p:nvPr/>
          </p:nvSpPr>
          <p:spPr bwMode="auto">
            <a:xfrm>
              <a:off x="4515601" y="2557057"/>
              <a:ext cx="47625" cy="17462"/>
            </a:xfrm>
            <a:custGeom>
              <a:avLst/>
              <a:gdLst>
                <a:gd name="T0" fmla="*/ 0 w 38"/>
                <a:gd name="T1" fmla="*/ 0 h 14"/>
                <a:gd name="T2" fmla="*/ 0 w 38"/>
                <a:gd name="T3" fmla="*/ 0 h 14"/>
                <a:gd name="T4" fmla="*/ 25132214 w 38"/>
                <a:gd name="T5" fmla="*/ 15557395 h 14"/>
                <a:gd name="T6" fmla="*/ 17277847 w 38"/>
                <a:gd name="T7" fmla="*/ 20224737 h 14"/>
                <a:gd name="T8" fmla="*/ 39268060 w 38"/>
                <a:gd name="T9" fmla="*/ 20224737 h 14"/>
                <a:gd name="T10" fmla="*/ 58117536 w 38"/>
                <a:gd name="T11" fmla="*/ 9334686 h 14"/>
                <a:gd name="T12" fmla="*/ 0 w 38"/>
                <a:gd name="T13" fmla="*/ 0 h 14"/>
                <a:gd name="T14" fmla="*/ 0 w 3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4"/>
                <a:gd name="T26" fmla="*/ 38 w 3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4">
                  <a:moveTo>
                    <a:pt x="0" y="0"/>
                  </a:moveTo>
                  <a:lnTo>
                    <a:pt x="0" y="0"/>
                  </a:lnTo>
                  <a:lnTo>
                    <a:pt x="16" y="10"/>
                  </a:lnTo>
                  <a:lnTo>
                    <a:pt x="11" y="13"/>
                  </a:lnTo>
                  <a:lnTo>
                    <a:pt x="25" y="13"/>
                  </a:lnTo>
                  <a:lnTo>
                    <a:pt x="37" y="6"/>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0" name="Freeform 39"/>
            <p:cNvSpPr>
              <a:spLocks/>
            </p:cNvSpPr>
            <p:nvPr/>
          </p:nvSpPr>
          <p:spPr bwMode="auto">
            <a:xfrm>
              <a:off x="5379195" y="3347637"/>
              <a:ext cx="52387" cy="195263"/>
            </a:xfrm>
            <a:custGeom>
              <a:avLst/>
              <a:gdLst>
                <a:gd name="T0" fmla="*/ 0 w 43"/>
                <a:gd name="T1" fmla="*/ 65259437 h 149"/>
                <a:gd name="T2" fmla="*/ 0 w 43"/>
                <a:gd name="T3" fmla="*/ 65259437 h 149"/>
                <a:gd name="T4" fmla="*/ 10389683 w 43"/>
                <a:gd name="T5" fmla="*/ 96172434 h 149"/>
                <a:gd name="T6" fmla="*/ 10389683 w 43"/>
                <a:gd name="T7" fmla="*/ 254170820 h 149"/>
                <a:gd name="T8" fmla="*/ 20779367 w 43"/>
                <a:gd name="T9" fmla="*/ 235278901 h 149"/>
                <a:gd name="T10" fmla="*/ 37107049 w 43"/>
                <a:gd name="T11" fmla="*/ 247301269 h 149"/>
                <a:gd name="T12" fmla="*/ 19295470 w 43"/>
                <a:gd name="T13" fmla="*/ 204365925 h 149"/>
                <a:gd name="T14" fmla="*/ 29685153 w 43"/>
                <a:gd name="T15" fmla="*/ 159715118 h 149"/>
                <a:gd name="T16" fmla="*/ 62339309 w 43"/>
                <a:gd name="T17" fmla="*/ 173454260 h 149"/>
                <a:gd name="T18" fmla="*/ 31169045 w 43"/>
                <a:gd name="T19" fmla="*/ 89302883 h 149"/>
                <a:gd name="T20" fmla="*/ 20779367 w 43"/>
                <a:gd name="T21" fmla="*/ 0 h 149"/>
                <a:gd name="T22" fmla="*/ 0 w 43"/>
                <a:gd name="T23" fmla="*/ 65259437 h 149"/>
                <a:gd name="T24" fmla="*/ 0 w 43"/>
                <a:gd name="T25" fmla="*/ 65259437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1" name="Freeform 40"/>
            <p:cNvSpPr>
              <a:spLocks/>
            </p:cNvSpPr>
            <p:nvPr/>
          </p:nvSpPr>
          <p:spPr bwMode="auto">
            <a:xfrm>
              <a:off x="4629900" y="4044553"/>
              <a:ext cx="136524" cy="274640"/>
            </a:xfrm>
            <a:custGeom>
              <a:avLst/>
              <a:gdLst>
                <a:gd name="T0" fmla="*/ 0 w 109"/>
                <a:gd name="T1" fmla="*/ 56982790 h 209"/>
                <a:gd name="T2" fmla="*/ 0 w 109"/>
                <a:gd name="T3" fmla="*/ 56982790 h 209"/>
                <a:gd name="T4" fmla="*/ 10982123 w 109"/>
                <a:gd name="T5" fmla="*/ 29354730 h 209"/>
                <a:gd name="T6" fmla="*/ 56477515 w 109"/>
                <a:gd name="T7" fmla="*/ 0 h 209"/>
                <a:gd name="T8" fmla="*/ 76872341 w 109"/>
                <a:gd name="T9" fmla="*/ 27628059 h 209"/>
                <a:gd name="T10" fmla="*/ 70597203 w 109"/>
                <a:gd name="T11" fmla="*/ 75977484 h 209"/>
                <a:gd name="T12" fmla="*/ 125505307 w 109"/>
                <a:gd name="T13" fmla="*/ 55256119 h 209"/>
                <a:gd name="T14" fmla="*/ 149037702 w 109"/>
                <a:gd name="T15" fmla="*/ 75977484 h 209"/>
                <a:gd name="T16" fmla="*/ 169431313 w 109"/>
                <a:gd name="T17" fmla="*/ 124325605 h 209"/>
                <a:gd name="T18" fmla="*/ 161587978 w 109"/>
                <a:gd name="T19" fmla="*/ 153680325 h 209"/>
                <a:gd name="T20" fmla="*/ 120798327 w 109"/>
                <a:gd name="T21" fmla="*/ 151953654 h 209"/>
                <a:gd name="T22" fmla="*/ 105110482 w 109"/>
                <a:gd name="T23" fmla="*/ 165768336 h 209"/>
                <a:gd name="T24" fmla="*/ 112955031 w 109"/>
                <a:gd name="T25" fmla="*/ 215843148 h 209"/>
                <a:gd name="T26" fmla="*/ 58045674 w 109"/>
                <a:gd name="T27" fmla="*/ 172675061 h 209"/>
                <a:gd name="T28" fmla="*/ 34514522 w 109"/>
                <a:gd name="T29" fmla="*/ 250377881 h 209"/>
                <a:gd name="T30" fmla="*/ 61183243 w 109"/>
                <a:gd name="T31" fmla="*/ 319448661 h 209"/>
                <a:gd name="T32" fmla="*/ 98835344 w 109"/>
                <a:gd name="T33" fmla="*/ 345348807 h 209"/>
                <a:gd name="T34" fmla="*/ 78440499 w 109"/>
                <a:gd name="T35" fmla="*/ 359163489 h 209"/>
                <a:gd name="T36" fmla="*/ 73734772 w 109"/>
                <a:gd name="T37" fmla="*/ 336715370 h 209"/>
                <a:gd name="T38" fmla="*/ 58045674 w 109"/>
                <a:gd name="T39" fmla="*/ 336715370 h 209"/>
                <a:gd name="T40" fmla="*/ 15687850 w 109"/>
                <a:gd name="T41" fmla="*/ 298727295 h 209"/>
                <a:gd name="T42" fmla="*/ 23532404 w 109"/>
                <a:gd name="T43" fmla="*/ 252104552 h 209"/>
                <a:gd name="T44" fmla="*/ 45495397 w 109"/>
                <a:gd name="T45" fmla="*/ 210663135 h 209"/>
                <a:gd name="T46" fmla="*/ 15687850 w 109"/>
                <a:gd name="T47" fmla="*/ 141593628 h 209"/>
                <a:gd name="T48" fmla="*/ 25100562 w 109"/>
                <a:gd name="T49" fmla="*/ 110512237 h 209"/>
                <a:gd name="T50" fmla="*/ 0 w 109"/>
                <a:gd name="T51" fmla="*/ 56982790 h 209"/>
                <a:gd name="T52" fmla="*/ 0 w 109"/>
                <a:gd name="T53" fmla="*/ 56982790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2" name="Freeform 41"/>
            <p:cNvSpPr>
              <a:spLocks/>
            </p:cNvSpPr>
            <p:nvPr/>
          </p:nvSpPr>
          <p:spPr bwMode="auto">
            <a:xfrm>
              <a:off x="3415470" y="3623864"/>
              <a:ext cx="315911" cy="128587"/>
            </a:xfrm>
            <a:custGeom>
              <a:avLst/>
              <a:gdLst>
                <a:gd name="T0" fmla="*/ 0 w 252"/>
                <a:gd name="T1" fmla="*/ 55671680 h 99"/>
                <a:gd name="T2" fmla="*/ 0 w 252"/>
                <a:gd name="T3" fmla="*/ 55671680 h 99"/>
                <a:gd name="T4" fmla="*/ 17287462 w 252"/>
                <a:gd name="T5" fmla="*/ 97848223 h 99"/>
                <a:gd name="T6" fmla="*/ 1572043 w 252"/>
                <a:gd name="T7" fmla="*/ 102908575 h 99"/>
                <a:gd name="T8" fmla="*/ 17287462 w 252"/>
                <a:gd name="T9" fmla="*/ 109657442 h 99"/>
                <a:gd name="T10" fmla="*/ 23573131 w 252"/>
                <a:gd name="T11" fmla="*/ 136650313 h 99"/>
                <a:gd name="T12" fmla="*/ 45575473 w 252"/>
                <a:gd name="T13" fmla="*/ 133275879 h 99"/>
                <a:gd name="T14" fmla="*/ 23573131 w 252"/>
                <a:gd name="T15" fmla="*/ 145085098 h 99"/>
                <a:gd name="T16" fmla="*/ 48718305 w 252"/>
                <a:gd name="T17" fmla="*/ 140023447 h 99"/>
                <a:gd name="T18" fmla="*/ 75435513 w 252"/>
                <a:gd name="T19" fmla="*/ 156894316 h 99"/>
                <a:gd name="T20" fmla="*/ 100580697 w 252"/>
                <a:gd name="T21" fmla="*/ 138336230 h 99"/>
                <a:gd name="T22" fmla="*/ 139869232 w 252"/>
                <a:gd name="T23" fmla="*/ 161954668 h 99"/>
                <a:gd name="T24" fmla="*/ 207447058 w 252"/>
                <a:gd name="T25" fmla="*/ 138336230 h 99"/>
                <a:gd name="T26" fmla="*/ 205876268 w 252"/>
                <a:gd name="T27" fmla="*/ 165329101 h 99"/>
                <a:gd name="T28" fmla="*/ 218448850 w 252"/>
                <a:gd name="T29" fmla="*/ 138336230 h 99"/>
                <a:gd name="T30" fmla="*/ 347317583 w 252"/>
                <a:gd name="T31" fmla="*/ 133275879 h 99"/>
                <a:gd name="T32" fmla="*/ 394463826 w 252"/>
                <a:gd name="T33" fmla="*/ 129901445 h 99"/>
                <a:gd name="T34" fmla="*/ 380320454 w 252"/>
                <a:gd name="T35" fmla="*/ 72542549 h 99"/>
                <a:gd name="T36" fmla="*/ 391320994 w 252"/>
                <a:gd name="T37" fmla="*/ 60733330 h 99"/>
                <a:gd name="T38" fmla="*/ 350460415 w 252"/>
                <a:gd name="T39" fmla="*/ 11809224 h 99"/>
                <a:gd name="T40" fmla="*/ 323743129 w 252"/>
                <a:gd name="T41" fmla="*/ 11809224 h 99"/>
                <a:gd name="T42" fmla="*/ 253022511 w 252"/>
                <a:gd name="T43" fmla="*/ 32053232 h 99"/>
                <a:gd name="T44" fmla="*/ 190159600 w 252"/>
                <a:gd name="T45" fmla="*/ 0 h 99"/>
                <a:gd name="T46" fmla="*/ 150871025 w 252"/>
                <a:gd name="T47" fmla="*/ 1687217 h 99"/>
                <a:gd name="T48" fmla="*/ 102152740 w 252"/>
                <a:gd name="T49" fmla="*/ 30366016 h 99"/>
                <a:gd name="T50" fmla="*/ 61290888 w 252"/>
                <a:gd name="T51" fmla="*/ 21931231 h 99"/>
                <a:gd name="T52" fmla="*/ 73863470 w 252"/>
                <a:gd name="T53" fmla="*/ 37114883 h 99"/>
                <a:gd name="T54" fmla="*/ 0 w 252"/>
                <a:gd name="T55" fmla="*/ 55671680 h 99"/>
                <a:gd name="T56" fmla="*/ 0 w 252"/>
                <a:gd name="T57" fmla="*/ 55671680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99"/>
                <a:gd name="T89" fmla="*/ 252 w 252"/>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99">
                  <a:moveTo>
                    <a:pt x="0" y="33"/>
                  </a:moveTo>
                  <a:lnTo>
                    <a:pt x="0" y="33"/>
                  </a:lnTo>
                  <a:lnTo>
                    <a:pt x="11" y="58"/>
                  </a:lnTo>
                  <a:lnTo>
                    <a:pt x="1" y="61"/>
                  </a:lnTo>
                  <a:lnTo>
                    <a:pt x="11" y="65"/>
                  </a:lnTo>
                  <a:lnTo>
                    <a:pt x="15" y="81"/>
                  </a:lnTo>
                  <a:lnTo>
                    <a:pt x="29" y="79"/>
                  </a:lnTo>
                  <a:lnTo>
                    <a:pt x="15" y="86"/>
                  </a:lnTo>
                  <a:lnTo>
                    <a:pt x="31" y="83"/>
                  </a:lnTo>
                  <a:lnTo>
                    <a:pt x="48" y="93"/>
                  </a:lnTo>
                  <a:lnTo>
                    <a:pt x="64" y="82"/>
                  </a:lnTo>
                  <a:lnTo>
                    <a:pt x="89" y="96"/>
                  </a:lnTo>
                  <a:lnTo>
                    <a:pt x="132" y="82"/>
                  </a:lnTo>
                  <a:lnTo>
                    <a:pt x="131" y="98"/>
                  </a:lnTo>
                  <a:lnTo>
                    <a:pt x="139" y="82"/>
                  </a:lnTo>
                  <a:lnTo>
                    <a:pt x="221" y="79"/>
                  </a:lnTo>
                  <a:lnTo>
                    <a:pt x="251" y="77"/>
                  </a:lnTo>
                  <a:lnTo>
                    <a:pt x="242" y="43"/>
                  </a:lnTo>
                  <a:lnTo>
                    <a:pt x="249" y="36"/>
                  </a:lnTo>
                  <a:lnTo>
                    <a:pt x="223" y="7"/>
                  </a:lnTo>
                  <a:lnTo>
                    <a:pt x="206" y="7"/>
                  </a:lnTo>
                  <a:lnTo>
                    <a:pt x="161" y="19"/>
                  </a:lnTo>
                  <a:lnTo>
                    <a:pt x="121" y="0"/>
                  </a:lnTo>
                  <a:lnTo>
                    <a:pt x="96" y="1"/>
                  </a:lnTo>
                  <a:lnTo>
                    <a:pt x="65" y="18"/>
                  </a:lnTo>
                  <a:lnTo>
                    <a:pt x="39" y="13"/>
                  </a:lnTo>
                  <a:lnTo>
                    <a:pt x="47" y="22"/>
                  </a:lnTo>
                  <a:lnTo>
                    <a:pt x="0" y="3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3" name="Freeform 42"/>
            <p:cNvSpPr>
              <a:spLocks/>
            </p:cNvSpPr>
            <p:nvPr/>
          </p:nvSpPr>
          <p:spPr bwMode="auto">
            <a:xfrm>
              <a:off x="110317" y="2872972"/>
              <a:ext cx="506410" cy="461965"/>
            </a:xfrm>
            <a:custGeom>
              <a:avLst/>
              <a:gdLst>
                <a:gd name="T0" fmla="*/ 0 w 408"/>
                <a:gd name="T1" fmla="*/ 228607924 h 355"/>
                <a:gd name="T2" fmla="*/ 24649159 w 408"/>
                <a:gd name="T3" fmla="*/ 243848794 h 355"/>
                <a:gd name="T4" fmla="*/ 103220134 w 408"/>
                <a:gd name="T5" fmla="*/ 264168652 h 355"/>
                <a:gd name="T6" fmla="*/ 152519673 w 408"/>
                <a:gd name="T7" fmla="*/ 260782660 h 355"/>
                <a:gd name="T8" fmla="*/ 146357076 w 408"/>
                <a:gd name="T9" fmla="*/ 304810972 h 355"/>
                <a:gd name="T10" fmla="*/ 38514693 w 408"/>
                <a:gd name="T11" fmla="*/ 379319803 h 355"/>
                <a:gd name="T12" fmla="*/ 43136961 w 408"/>
                <a:gd name="T13" fmla="*/ 382707097 h 355"/>
                <a:gd name="T14" fmla="*/ 90894939 w 408"/>
                <a:gd name="T15" fmla="*/ 401333959 h 355"/>
                <a:gd name="T16" fmla="*/ 87814261 w 408"/>
                <a:gd name="T17" fmla="*/ 440281982 h 355"/>
                <a:gd name="T18" fmla="*/ 137113800 w 408"/>
                <a:gd name="T19" fmla="*/ 401333959 h 355"/>
                <a:gd name="T20" fmla="*/ 134031881 w 408"/>
                <a:gd name="T21" fmla="*/ 460603141 h 355"/>
                <a:gd name="T22" fmla="*/ 164843666 w 408"/>
                <a:gd name="T23" fmla="*/ 453829855 h 355"/>
                <a:gd name="T24" fmla="*/ 198737332 w 408"/>
                <a:gd name="T25" fmla="*/ 465683431 h 355"/>
                <a:gd name="T26" fmla="*/ 237252015 w 408"/>
                <a:gd name="T27" fmla="*/ 462296138 h 355"/>
                <a:gd name="T28" fmla="*/ 164843666 w 408"/>
                <a:gd name="T29" fmla="*/ 552045758 h 355"/>
                <a:gd name="T30" fmla="*/ 124788605 w 408"/>
                <a:gd name="T31" fmla="*/ 568979624 h 355"/>
                <a:gd name="T32" fmla="*/ 134031881 w 408"/>
                <a:gd name="T33" fmla="*/ 577447208 h 355"/>
                <a:gd name="T34" fmla="*/ 197196993 w 408"/>
                <a:gd name="T35" fmla="*/ 558819044 h 355"/>
                <a:gd name="T36" fmla="*/ 212602866 w 408"/>
                <a:gd name="T37" fmla="*/ 546965468 h 355"/>
                <a:gd name="T38" fmla="*/ 306578444 w 408"/>
                <a:gd name="T39" fmla="*/ 469069424 h 355"/>
                <a:gd name="T40" fmla="*/ 360500319 w 408"/>
                <a:gd name="T41" fmla="*/ 384400093 h 355"/>
                <a:gd name="T42" fmla="*/ 363580997 w 408"/>
                <a:gd name="T43" fmla="*/ 384400093 h 355"/>
                <a:gd name="T44" fmla="*/ 375906192 w 408"/>
                <a:gd name="T45" fmla="*/ 392867677 h 355"/>
                <a:gd name="T46" fmla="*/ 348175124 w 408"/>
                <a:gd name="T47" fmla="*/ 404721253 h 355"/>
                <a:gd name="T48" fmla="*/ 357418400 w 408"/>
                <a:gd name="T49" fmla="*/ 436895989 h 355"/>
                <a:gd name="T50" fmla="*/ 406717939 w 408"/>
                <a:gd name="T51" fmla="*/ 430121402 h 355"/>
                <a:gd name="T52" fmla="*/ 406717939 w 408"/>
                <a:gd name="T53" fmla="*/ 403026956 h 355"/>
                <a:gd name="T54" fmla="*/ 419043134 w 408"/>
                <a:gd name="T55" fmla="*/ 399640963 h 355"/>
                <a:gd name="T56" fmla="*/ 445232622 w 408"/>
                <a:gd name="T57" fmla="*/ 406414249 h 355"/>
                <a:gd name="T58" fmla="*/ 582346383 w 408"/>
                <a:gd name="T59" fmla="*/ 440281982 h 355"/>
                <a:gd name="T60" fmla="*/ 606995532 w 408"/>
                <a:gd name="T61" fmla="*/ 433508695 h 355"/>
                <a:gd name="T62" fmla="*/ 616238808 w 408"/>
                <a:gd name="T63" fmla="*/ 460603141 h 355"/>
                <a:gd name="T64" fmla="*/ 606995532 w 408"/>
                <a:gd name="T65" fmla="*/ 421655119 h 355"/>
                <a:gd name="T66" fmla="*/ 566940510 w 408"/>
                <a:gd name="T67" fmla="*/ 67735485 h 355"/>
                <a:gd name="T68" fmla="*/ 332769251 w 408"/>
                <a:gd name="T69" fmla="*/ 22014166 h 355"/>
                <a:gd name="T70" fmla="*/ 264983083 w 408"/>
                <a:gd name="T71" fmla="*/ 25401460 h 355"/>
                <a:gd name="T72" fmla="*/ 263442744 w 408"/>
                <a:gd name="T73" fmla="*/ 8467586 h 355"/>
                <a:gd name="T74" fmla="*/ 212602866 w 408"/>
                <a:gd name="T75" fmla="*/ 22014166 h 355"/>
                <a:gd name="T76" fmla="*/ 171006263 w 408"/>
                <a:gd name="T77" fmla="*/ 45721329 h 355"/>
                <a:gd name="T78" fmla="*/ 127869283 w 408"/>
                <a:gd name="T79" fmla="*/ 44028332 h 355"/>
                <a:gd name="T80" fmla="*/ 117085668 w 408"/>
                <a:gd name="T81" fmla="*/ 55881908 h 355"/>
                <a:gd name="T82" fmla="*/ 38514693 w 408"/>
                <a:gd name="T83" fmla="*/ 103297535 h 355"/>
                <a:gd name="T84" fmla="*/ 24649159 w 408"/>
                <a:gd name="T85" fmla="*/ 121924397 h 355"/>
                <a:gd name="T86" fmla="*/ 180249539 w 408"/>
                <a:gd name="T87" fmla="*/ 194740192 h 355"/>
                <a:gd name="T88" fmla="*/ 127869283 w 408"/>
                <a:gd name="T89" fmla="*/ 203206474 h 355"/>
                <a:gd name="T90" fmla="*/ 130951202 w 408"/>
                <a:gd name="T91" fmla="*/ 213367054 h 355"/>
                <a:gd name="T92" fmla="*/ 90894939 w 408"/>
                <a:gd name="T93" fmla="*/ 189659902 h 355"/>
                <a:gd name="T94" fmla="*/ 0 w 408"/>
                <a:gd name="T95" fmla="*/ 228607924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355"/>
                <a:gd name="T146" fmla="*/ 408 w 408"/>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355">
                  <a:moveTo>
                    <a:pt x="0" y="135"/>
                  </a:moveTo>
                  <a:lnTo>
                    <a:pt x="0" y="135"/>
                  </a:lnTo>
                  <a:lnTo>
                    <a:pt x="26" y="142"/>
                  </a:lnTo>
                  <a:lnTo>
                    <a:pt x="16" y="144"/>
                  </a:lnTo>
                  <a:lnTo>
                    <a:pt x="27" y="157"/>
                  </a:lnTo>
                  <a:lnTo>
                    <a:pt x="67" y="156"/>
                  </a:lnTo>
                  <a:lnTo>
                    <a:pt x="73" y="165"/>
                  </a:lnTo>
                  <a:lnTo>
                    <a:pt x="99" y="154"/>
                  </a:lnTo>
                  <a:lnTo>
                    <a:pt x="90" y="159"/>
                  </a:lnTo>
                  <a:lnTo>
                    <a:pt x="95" y="180"/>
                  </a:lnTo>
                  <a:lnTo>
                    <a:pt x="40" y="201"/>
                  </a:lnTo>
                  <a:lnTo>
                    <a:pt x="25" y="224"/>
                  </a:lnTo>
                  <a:lnTo>
                    <a:pt x="38" y="220"/>
                  </a:lnTo>
                  <a:lnTo>
                    <a:pt x="28" y="226"/>
                  </a:lnTo>
                  <a:lnTo>
                    <a:pt x="38" y="234"/>
                  </a:lnTo>
                  <a:lnTo>
                    <a:pt x="59" y="237"/>
                  </a:lnTo>
                  <a:lnTo>
                    <a:pt x="47" y="249"/>
                  </a:lnTo>
                  <a:lnTo>
                    <a:pt x="57" y="260"/>
                  </a:lnTo>
                  <a:lnTo>
                    <a:pt x="67" y="261"/>
                  </a:lnTo>
                  <a:lnTo>
                    <a:pt x="89" y="237"/>
                  </a:lnTo>
                  <a:lnTo>
                    <a:pt x="76" y="249"/>
                  </a:lnTo>
                  <a:lnTo>
                    <a:pt x="87" y="272"/>
                  </a:lnTo>
                  <a:lnTo>
                    <a:pt x="81" y="282"/>
                  </a:lnTo>
                  <a:lnTo>
                    <a:pt x="107" y="268"/>
                  </a:lnTo>
                  <a:lnTo>
                    <a:pt x="124" y="285"/>
                  </a:lnTo>
                  <a:lnTo>
                    <a:pt x="129" y="275"/>
                  </a:lnTo>
                  <a:lnTo>
                    <a:pt x="135" y="282"/>
                  </a:lnTo>
                  <a:lnTo>
                    <a:pt x="154" y="273"/>
                  </a:lnTo>
                  <a:lnTo>
                    <a:pt x="127" y="317"/>
                  </a:lnTo>
                  <a:lnTo>
                    <a:pt x="107" y="326"/>
                  </a:lnTo>
                  <a:lnTo>
                    <a:pt x="107" y="335"/>
                  </a:lnTo>
                  <a:lnTo>
                    <a:pt x="81" y="336"/>
                  </a:lnTo>
                  <a:lnTo>
                    <a:pt x="63" y="354"/>
                  </a:lnTo>
                  <a:lnTo>
                    <a:pt x="87" y="341"/>
                  </a:lnTo>
                  <a:lnTo>
                    <a:pt x="113" y="341"/>
                  </a:lnTo>
                  <a:lnTo>
                    <a:pt x="128" y="330"/>
                  </a:lnTo>
                  <a:lnTo>
                    <a:pt x="121" y="321"/>
                  </a:lnTo>
                  <a:lnTo>
                    <a:pt x="138" y="323"/>
                  </a:lnTo>
                  <a:lnTo>
                    <a:pt x="189" y="290"/>
                  </a:lnTo>
                  <a:lnTo>
                    <a:pt x="199" y="277"/>
                  </a:lnTo>
                  <a:lnTo>
                    <a:pt x="190" y="268"/>
                  </a:lnTo>
                  <a:lnTo>
                    <a:pt x="234" y="227"/>
                  </a:lnTo>
                  <a:lnTo>
                    <a:pt x="241" y="207"/>
                  </a:lnTo>
                  <a:lnTo>
                    <a:pt x="236" y="227"/>
                  </a:lnTo>
                  <a:lnTo>
                    <a:pt x="254" y="223"/>
                  </a:lnTo>
                  <a:lnTo>
                    <a:pt x="244" y="232"/>
                  </a:lnTo>
                  <a:lnTo>
                    <a:pt x="259" y="236"/>
                  </a:lnTo>
                  <a:lnTo>
                    <a:pt x="226" y="239"/>
                  </a:lnTo>
                  <a:lnTo>
                    <a:pt x="220" y="258"/>
                  </a:lnTo>
                  <a:lnTo>
                    <a:pt x="232" y="258"/>
                  </a:lnTo>
                  <a:lnTo>
                    <a:pt x="221" y="271"/>
                  </a:lnTo>
                  <a:lnTo>
                    <a:pt x="264" y="254"/>
                  </a:lnTo>
                  <a:lnTo>
                    <a:pt x="270" y="243"/>
                  </a:lnTo>
                  <a:lnTo>
                    <a:pt x="264" y="238"/>
                  </a:lnTo>
                  <a:lnTo>
                    <a:pt x="274" y="228"/>
                  </a:lnTo>
                  <a:lnTo>
                    <a:pt x="272" y="236"/>
                  </a:lnTo>
                  <a:lnTo>
                    <a:pt x="294" y="231"/>
                  </a:lnTo>
                  <a:lnTo>
                    <a:pt x="289" y="240"/>
                  </a:lnTo>
                  <a:lnTo>
                    <a:pt x="325" y="254"/>
                  </a:lnTo>
                  <a:lnTo>
                    <a:pt x="378" y="260"/>
                  </a:lnTo>
                  <a:lnTo>
                    <a:pt x="387" y="252"/>
                  </a:lnTo>
                  <a:lnTo>
                    <a:pt x="394" y="256"/>
                  </a:lnTo>
                  <a:lnTo>
                    <a:pt x="385" y="264"/>
                  </a:lnTo>
                  <a:lnTo>
                    <a:pt x="400" y="272"/>
                  </a:lnTo>
                  <a:lnTo>
                    <a:pt x="407" y="266"/>
                  </a:lnTo>
                  <a:lnTo>
                    <a:pt x="394" y="249"/>
                  </a:lnTo>
                  <a:lnTo>
                    <a:pt x="368" y="249"/>
                  </a:lnTo>
                  <a:lnTo>
                    <a:pt x="368" y="40"/>
                  </a:lnTo>
                  <a:lnTo>
                    <a:pt x="222" y="23"/>
                  </a:lnTo>
                  <a:lnTo>
                    <a:pt x="216" y="13"/>
                  </a:lnTo>
                  <a:lnTo>
                    <a:pt x="176" y="6"/>
                  </a:lnTo>
                  <a:lnTo>
                    <a:pt x="172" y="15"/>
                  </a:lnTo>
                  <a:lnTo>
                    <a:pt x="160" y="12"/>
                  </a:lnTo>
                  <a:lnTo>
                    <a:pt x="171" y="5"/>
                  </a:lnTo>
                  <a:lnTo>
                    <a:pt x="154" y="0"/>
                  </a:lnTo>
                  <a:lnTo>
                    <a:pt x="138" y="13"/>
                  </a:lnTo>
                  <a:lnTo>
                    <a:pt x="112" y="15"/>
                  </a:lnTo>
                  <a:lnTo>
                    <a:pt x="111" y="27"/>
                  </a:lnTo>
                  <a:lnTo>
                    <a:pt x="108" y="20"/>
                  </a:lnTo>
                  <a:lnTo>
                    <a:pt x="83" y="26"/>
                  </a:lnTo>
                  <a:lnTo>
                    <a:pt x="87" y="36"/>
                  </a:lnTo>
                  <a:lnTo>
                    <a:pt x="76" y="33"/>
                  </a:lnTo>
                  <a:lnTo>
                    <a:pt x="61" y="53"/>
                  </a:lnTo>
                  <a:lnTo>
                    <a:pt x="25" y="61"/>
                  </a:lnTo>
                  <a:lnTo>
                    <a:pt x="27" y="70"/>
                  </a:lnTo>
                  <a:lnTo>
                    <a:pt x="16" y="72"/>
                  </a:lnTo>
                  <a:lnTo>
                    <a:pt x="59" y="101"/>
                  </a:lnTo>
                  <a:lnTo>
                    <a:pt x="117" y="115"/>
                  </a:lnTo>
                  <a:lnTo>
                    <a:pt x="81" y="111"/>
                  </a:lnTo>
                  <a:lnTo>
                    <a:pt x="83" y="120"/>
                  </a:lnTo>
                  <a:lnTo>
                    <a:pt x="97" y="120"/>
                  </a:lnTo>
                  <a:lnTo>
                    <a:pt x="85" y="126"/>
                  </a:lnTo>
                  <a:lnTo>
                    <a:pt x="59" y="125"/>
                  </a:lnTo>
                  <a:lnTo>
                    <a:pt x="59" y="112"/>
                  </a:lnTo>
                  <a:lnTo>
                    <a:pt x="46" y="114"/>
                  </a:lnTo>
                  <a:lnTo>
                    <a:pt x="0" y="13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4" name="Freeform 43"/>
            <p:cNvSpPr>
              <a:spLocks/>
            </p:cNvSpPr>
            <p:nvPr/>
          </p:nvSpPr>
          <p:spPr bwMode="auto">
            <a:xfrm>
              <a:off x="334154" y="3260324"/>
              <a:ext cx="44450" cy="28575"/>
            </a:xfrm>
            <a:custGeom>
              <a:avLst/>
              <a:gdLst>
                <a:gd name="T0" fmla="*/ 0 w 36"/>
                <a:gd name="T1" fmla="*/ 15183716 h 22"/>
                <a:gd name="T2" fmla="*/ 0 w 36"/>
                <a:gd name="T3" fmla="*/ 15183716 h 22"/>
                <a:gd name="T4" fmla="*/ 15245114 w 36"/>
                <a:gd name="T5" fmla="*/ 35427802 h 22"/>
                <a:gd name="T6" fmla="*/ 53358518 w 36"/>
                <a:gd name="T7" fmla="*/ 6747597 h 22"/>
                <a:gd name="T8" fmla="*/ 16769995 w 36"/>
                <a:gd name="T9" fmla="*/ 0 h 22"/>
                <a:gd name="T10" fmla="*/ 21343409 w 36"/>
                <a:gd name="T11" fmla="*/ 13496492 h 22"/>
                <a:gd name="T12" fmla="*/ 0 w 36"/>
                <a:gd name="T13" fmla="*/ 15183716 h 22"/>
                <a:gd name="T14" fmla="*/ 0 w 36"/>
                <a:gd name="T15" fmla="*/ 15183716 h 2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2"/>
                <a:gd name="T26" fmla="*/ 36 w 3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2">
                  <a:moveTo>
                    <a:pt x="0" y="9"/>
                  </a:moveTo>
                  <a:lnTo>
                    <a:pt x="0" y="9"/>
                  </a:lnTo>
                  <a:lnTo>
                    <a:pt x="10" y="21"/>
                  </a:lnTo>
                  <a:lnTo>
                    <a:pt x="35" y="4"/>
                  </a:lnTo>
                  <a:lnTo>
                    <a:pt x="11" y="0"/>
                  </a:lnTo>
                  <a:lnTo>
                    <a:pt x="14" y="8"/>
                  </a:lnTo>
                  <a:lnTo>
                    <a:pt x="0" y="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5" name="Freeform 44"/>
            <p:cNvSpPr>
              <a:spLocks/>
            </p:cNvSpPr>
            <p:nvPr/>
          </p:nvSpPr>
          <p:spPr bwMode="auto">
            <a:xfrm>
              <a:off x="616726" y="3207937"/>
              <a:ext cx="139699" cy="130176"/>
            </a:xfrm>
            <a:custGeom>
              <a:avLst/>
              <a:gdLst>
                <a:gd name="T0" fmla="*/ 0 w 110"/>
                <a:gd name="T1" fmla="*/ 17289607 h 99"/>
                <a:gd name="T2" fmla="*/ 0 w 110"/>
                <a:gd name="T3" fmla="*/ 17289607 h 99"/>
                <a:gd name="T4" fmla="*/ 6451601 w 110"/>
                <a:gd name="T5" fmla="*/ 41495580 h 99"/>
                <a:gd name="T6" fmla="*/ 30645101 w 110"/>
                <a:gd name="T7" fmla="*/ 51868825 h 99"/>
                <a:gd name="T8" fmla="*/ 41935408 w 110"/>
                <a:gd name="T9" fmla="*/ 43223367 h 99"/>
                <a:gd name="T10" fmla="*/ 20967704 w 110"/>
                <a:gd name="T11" fmla="*/ 31121030 h 99"/>
                <a:gd name="T12" fmla="*/ 41935408 w 110"/>
                <a:gd name="T13" fmla="*/ 31121030 h 99"/>
                <a:gd name="T14" fmla="*/ 59677303 w 110"/>
                <a:gd name="T15" fmla="*/ 51868825 h 99"/>
                <a:gd name="T16" fmla="*/ 54838605 w 110"/>
                <a:gd name="T17" fmla="*/ 15560515 h 99"/>
                <a:gd name="T18" fmla="*/ 69354701 w 110"/>
                <a:gd name="T19" fmla="*/ 48410642 h 99"/>
                <a:gd name="T20" fmla="*/ 106451410 w 110"/>
                <a:gd name="T21" fmla="*/ 67429335 h 99"/>
                <a:gd name="T22" fmla="*/ 99999812 w 110"/>
                <a:gd name="T23" fmla="*/ 89906232 h 99"/>
                <a:gd name="T24" fmla="*/ 141935200 w 110"/>
                <a:gd name="T25" fmla="*/ 119298160 h 99"/>
                <a:gd name="T26" fmla="*/ 130644903 w 110"/>
                <a:gd name="T27" fmla="*/ 143504128 h 99"/>
                <a:gd name="T28" fmla="*/ 153225497 w 110"/>
                <a:gd name="T29" fmla="*/ 124485435 h 99"/>
                <a:gd name="T30" fmla="*/ 156451296 w 110"/>
                <a:gd name="T31" fmla="*/ 169437873 h 99"/>
                <a:gd name="T32" fmla="*/ 174193231 w 110"/>
                <a:gd name="T33" fmla="*/ 160793729 h 99"/>
                <a:gd name="T34" fmla="*/ 175806131 w 110"/>
                <a:gd name="T35" fmla="*/ 127943618 h 99"/>
                <a:gd name="T36" fmla="*/ 133870703 w 110"/>
                <a:gd name="T37" fmla="*/ 108924925 h 99"/>
                <a:gd name="T38" fmla="*/ 56451504 w 110"/>
                <a:gd name="T39" fmla="*/ 0 h 99"/>
                <a:gd name="T40" fmla="*/ 11290302 w 110"/>
                <a:gd name="T41" fmla="*/ 31121030 h 99"/>
                <a:gd name="T42" fmla="*/ 0 w 110"/>
                <a:gd name="T43" fmla="*/ 17289607 h 99"/>
                <a:gd name="T44" fmla="*/ 0 w 110"/>
                <a:gd name="T45" fmla="*/ 1728960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99"/>
                <a:gd name="T71" fmla="*/ 110 w 110"/>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99">
                  <a:moveTo>
                    <a:pt x="0" y="10"/>
                  </a:moveTo>
                  <a:lnTo>
                    <a:pt x="0" y="10"/>
                  </a:lnTo>
                  <a:lnTo>
                    <a:pt x="4" y="24"/>
                  </a:lnTo>
                  <a:lnTo>
                    <a:pt x="19" y="30"/>
                  </a:lnTo>
                  <a:lnTo>
                    <a:pt x="26" y="25"/>
                  </a:lnTo>
                  <a:lnTo>
                    <a:pt x="13" y="18"/>
                  </a:lnTo>
                  <a:lnTo>
                    <a:pt x="26" y="18"/>
                  </a:lnTo>
                  <a:lnTo>
                    <a:pt x="37" y="30"/>
                  </a:lnTo>
                  <a:lnTo>
                    <a:pt x="34" y="9"/>
                  </a:lnTo>
                  <a:lnTo>
                    <a:pt x="43" y="28"/>
                  </a:lnTo>
                  <a:lnTo>
                    <a:pt x="66" y="39"/>
                  </a:lnTo>
                  <a:lnTo>
                    <a:pt x="62" y="52"/>
                  </a:lnTo>
                  <a:lnTo>
                    <a:pt x="88" y="69"/>
                  </a:lnTo>
                  <a:lnTo>
                    <a:pt x="81" y="83"/>
                  </a:lnTo>
                  <a:lnTo>
                    <a:pt x="95" y="72"/>
                  </a:lnTo>
                  <a:lnTo>
                    <a:pt x="97" y="98"/>
                  </a:lnTo>
                  <a:lnTo>
                    <a:pt x="108" y="93"/>
                  </a:lnTo>
                  <a:lnTo>
                    <a:pt x="109" y="74"/>
                  </a:lnTo>
                  <a:lnTo>
                    <a:pt x="83" y="63"/>
                  </a:lnTo>
                  <a:lnTo>
                    <a:pt x="35" y="0"/>
                  </a:lnTo>
                  <a:lnTo>
                    <a:pt x="7" y="18"/>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6" name="Freeform 45"/>
            <p:cNvSpPr>
              <a:spLocks/>
            </p:cNvSpPr>
            <p:nvPr/>
          </p:nvSpPr>
          <p:spPr bwMode="auto">
            <a:xfrm>
              <a:off x="648476" y="3250799"/>
              <a:ext cx="25400" cy="22225"/>
            </a:xfrm>
            <a:custGeom>
              <a:avLst/>
              <a:gdLst>
                <a:gd name="T0" fmla="*/ 0 w 20"/>
                <a:gd name="T1" fmla="*/ 0 h 16"/>
                <a:gd name="T2" fmla="*/ 0 w 20"/>
                <a:gd name="T3" fmla="*/ 0 h 16"/>
                <a:gd name="T4" fmla="*/ 9677399 w 20"/>
                <a:gd name="T5" fmla="*/ 28942503 h 16"/>
                <a:gd name="T6" fmla="*/ 11290301 w 20"/>
                <a:gd name="T7" fmla="*/ 13505854 h 16"/>
                <a:gd name="T8" fmla="*/ 30645098 w 20"/>
                <a:gd name="T9" fmla="*/ 27013096 h 16"/>
                <a:gd name="T10" fmla="*/ 12903200 w 20"/>
                <a:gd name="T11" fmla="*/ 13505854 h 16"/>
                <a:gd name="T12" fmla="*/ 29032199 w 20"/>
                <a:gd name="T13" fmla="*/ 3858815 h 16"/>
                <a:gd name="T14" fmla="*/ 0 w 20"/>
                <a:gd name="T15" fmla="*/ 0 h 16"/>
                <a:gd name="T16" fmla="*/ 0 w 2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6"/>
                <a:gd name="T29" fmla="*/ 20 w 20"/>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6">
                  <a:moveTo>
                    <a:pt x="0" y="0"/>
                  </a:moveTo>
                  <a:lnTo>
                    <a:pt x="0" y="0"/>
                  </a:lnTo>
                  <a:lnTo>
                    <a:pt x="6" y="15"/>
                  </a:lnTo>
                  <a:lnTo>
                    <a:pt x="7" y="7"/>
                  </a:lnTo>
                  <a:lnTo>
                    <a:pt x="19" y="14"/>
                  </a:lnTo>
                  <a:lnTo>
                    <a:pt x="8" y="7"/>
                  </a:lnTo>
                  <a:lnTo>
                    <a:pt x="18" y="2"/>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7" name="Freeform 46"/>
            <p:cNvSpPr>
              <a:spLocks/>
            </p:cNvSpPr>
            <p:nvPr/>
          </p:nvSpPr>
          <p:spPr bwMode="auto">
            <a:xfrm>
              <a:off x="658001" y="3268262"/>
              <a:ext cx="15875" cy="33337"/>
            </a:xfrm>
            <a:custGeom>
              <a:avLst/>
              <a:gdLst>
                <a:gd name="T0" fmla="*/ 0 w 12"/>
                <a:gd name="T1" fmla="*/ 0 h 25"/>
                <a:gd name="T2" fmla="*/ 0 w 12"/>
                <a:gd name="T3" fmla="*/ 0 h 25"/>
                <a:gd name="T4" fmla="*/ 17500864 w 12"/>
                <a:gd name="T5" fmla="*/ 7112783 h 25"/>
                <a:gd name="T6" fmla="*/ 19251082 w 12"/>
                <a:gd name="T7" fmla="*/ 42676691 h 25"/>
                <a:gd name="T8" fmla="*/ 0 w 12"/>
                <a:gd name="T9" fmla="*/ 0 h 25"/>
                <a:gd name="T10" fmla="*/ 0 w 12"/>
                <a:gd name="T11" fmla="*/ 0 h 25"/>
                <a:gd name="T12" fmla="*/ 0 60000 65536"/>
                <a:gd name="T13" fmla="*/ 0 60000 65536"/>
                <a:gd name="T14" fmla="*/ 0 60000 65536"/>
                <a:gd name="T15" fmla="*/ 0 60000 65536"/>
                <a:gd name="T16" fmla="*/ 0 60000 65536"/>
                <a:gd name="T17" fmla="*/ 0 60000 65536"/>
                <a:gd name="T18" fmla="*/ 0 w 12"/>
                <a:gd name="T19" fmla="*/ 0 h 25"/>
                <a:gd name="T20" fmla="*/ 12 w 1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2" h="25">
                  <a:moveTo>
                    <a:pt x="0" y="0"/>
                  </a:moveTo>
                  <a:lnTo>
                    <a:pt x="0" y="0"/>
                  </a:lnTo>
                  <a:lnTo>
                    <a:pt x="10" y="4"/>
                  </a:lnTo>
                  <a:lnTo>
                    <a:pt x="11" y="24"/>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8" name="Freeform 47"/>
            <p:cNvSpPr>
              <a:spLocks/>
            </p:cNvSpPr>
            <p:nvPr/>
          </p:nvSpPr>
          <p:spPr bwMode="auto">
            <a:xfrm>
              <a:off x="673876" y="3252387"/>
              <a:ext cx="20637" cy="22225"/>
            </a:xfrm>
            <a:custGeom>
              <a:avLst/>
              <a:gdLst>
                <a:gd name="T0" fmla="*/ 0 w 15"/>
                <a:gd name="T1" fmla="*/ 0 h 16"/>
                <a:gd name="T2" fmla="*/ 0 w 15"/>
                <a:gd name="T3" fmla="*/ 0 h 16"/>
                <a:gd name="T4" fmla="*/ 5677928 w 15"/>
                <a:gd name="T5" fmla="*/ 28942503 h 16"/>
                <a:gd name="T6" fmla="*/ 20821357 w 15"/>
                <a:gd name="T7" fmla="*/ 28942503 h 16"/>
                <a:gd name="T8" fmla="*/ 13250332 w 15"/>
                <a:gd name="T9" fmla="*/ 3858815 h 16"/>
                <a:gd name="T10" fmla="*/ 26499288 w 15"/>
                <a:gd name="T11" fmla="*/ 21224870 h 16"/>
                <a:gd name="T12" fmla="*/ 15142056 w 15"/>
                <a:gd name="T13" fmla="*/ 0 h 16"/>
                <a:gd name="T14" fmla="*/ 0 w 15"/>
                <a:gd name="T15" fmla="*/ 0 h 16"/>
                <a:gd name="T16" fmla="*/ 0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0"/>
                  </a:moveTo>
                  <a:lnTo>
                    <a:pt x="0" y="0"/>
                  </a:lnTo>
                  <a:lnTo>
                    <a:pt x="3" y="15"/>
                  </a:lnTo>
                  <a:lnTo>
                    <a:pt x="11" y="15"/>
                  </a:lnTo>
                  <a:lnTo>
                    <a:pt x="7" y="2"/>
                  </a:lnTo>
                  <a:lnTo>
                    <a:pt x="14" y="11"/>
                  </a:lnTo>
                  <a:lnTo>
                    <a:pt x="8" y="0"/>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49" name="Freeform 48"/>
            <p:cNvSpPr>
              <a:spLocks/>
            </p:cNvSpPr>
            <p:nvPr/>
          </p:nvSpPr>
          <p:spPr bwMode="auto">
            <a:xfrm>
              <a:off x="689752" y="3280962"/>
              <a:ext cx="14287" cy="14287"/>
            </a:xfrm>
            <a:custGeom>
              <a:avLst/>
              <a:gdLst>
                <a:gd name="T0" fmla="*/ 0 w 13"/>
                <a:gd name="T1" fmla="*/ 0 h 11"/>
                <a:gd name="T2" fmla="*/ 0 w 13"/>
                <a:gd name="T3" fmla="*/ 0 h 11"/>
                <a:gd name="T4" fmla="*/ 14493612 w 13"/>
                <a:gd name="T5" fmla="*/ 16869050 h 11"/>
                <a:gd name="T6" fmla="*/ 14493612 w 13"/>
                <a:gd name="T7" fmla="*/ 1687165 h 11"/>
                <a:gd name="T8" fmla="*/ 0 w 13"/>
                <a:gd name="T9" fmla="*/ 0 h 11"/>
                <a:gd name="T10" fmla="*/ 0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0" y="0"/>
                  </a:moveTo>
                  <a:lnTo>
                    <a:pt x="0" y="0"/>
                  </a:lnTo>
                  <a:lnTo>
                    <a:pt x="12" y="10"/>
                  </a:lnTo>
                  <a:lnTo>
                    <a:pt x="12" y="1"/>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0" name="Freeform 49"/>
            <p:cNvSpPr>
              <a:spLocks/>
            </p:cNvSpPr>
            <p:nvPr/>
          </p:nvSpPr>
          <p:spPr bwMode="auto">
            <a:xfrm>
              <a:off x="694513" y="3298425"/>
              <a:ext cx="22225" cy="34925"/>
            </a:xfrm>
            <a:custGeom>
              <a:avLst/>
              <a:gdLst>
                <a:gd name="T0" fmla="*/ 0 w 19"/>
                <a:gd name="T1" fmla="*/ 0 h 26"/>
                <a:gd name="T2" fmla="*/ 0 w 19"/>
                <a:gd name="T3" fmla="*/ 0 h 26"/>
                <a:gd name="T4" fmla="*/ 19155607 w 19"/>
                <a:gd name="T5" fmla="*/ 14434772 h 26"/>
                <a:gd name="T6" fmla="*/ 24628808 w 19"/>
                <a:gd name="T7" fmla="*/ 45109675 h 26"/>
                <a:gd name="T8" fmla="*/ 0 w 19"/>
                <a:gd name="T9" fmla="*/ 0 h 26"/>
                <a:gd name="T10" fmla="*/ 0 w 19"/>
                <a:gd name="T11" fmla="*/ 0 h 26"/>
                <a:gd name="T12" fmla="*/ 0 60000 65536"/>
                <a:gd name="T13" fmla="*/ 0 60000 65536"/>
                <a:gd name="T14" fmla="*/ 0 60000 65536"/>
                <a:gd name="T15" fmla="*/ 0 60000 65536"/>
                <a:gd name="T16" fmla="*/ 0 60000 65536"/>
                <a:gd name="T17" fmla="*/ 0 60000 65536"/>
                <a:gd name="T18" fmla="*/ 0 w 19"/>
                <a:gd name="T19" fmla="*/ 0 h 26"/>
                <a:gd name="T20" fmla="*/ 19 w 1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9" h="26">
                  <a:moveTo>
                    <a:pt x="0" y="0"/>
                  </a:moveTo>
                  <a:lnTo>
                    <a:pt x="0" y="0"/>
                  </a:lnTo>
                  <a:lnTo>
                    <a:pt x="14" y="8"/>
                  </a:lnTo>
                  <a:lnTo>
                    <a:pt x="18" y="25"/>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1" name="Freeform 50"/>
            <p:cNvSpPr>
              <a:spLocks/>
            </p:cNvSpPr>
            <p:nvPr/>
          </p:nvSpPr>
          <p:spPr bwMode="auto">
            <a:xfrm>
              <a:off x="727851" y="3309538"/>
              <a:ext cx="14287" cy="17462"/>
            </a:xfrm>
            <a:custGeom>
              <a:avLst/>
              <a:gdLst>
                <a:gd name="T0" fmla="*/ 0 w 10"/>
                <a:gd name="T1" fmla="*/ 10841576 h 15"/>
                <a:gd name="T2" fmla="*/ 0 w 10"/>
                <a:gd name="T3" fmla="*/ 10841576 h 15"/>
                <a:gd name="T4" fmla="*/ 8165020 w 10"/>
                <a:gd name="T5" fmla="*/ 0 h 15"/>
                <a:gd name="T6" fmla="*/ 18370223 w 10"/>
                <a:gd name="T7" fmla="*/ 18973045 h 15"/>
                <a:gd name="T8" fmla="*/ 0 w 10"/>
                <a:gd name="T9" fmla="*/ 10841576 h 15"/>
                <a:gd name="T10" fmla="*/ 0 w 10"/>
                <a:gd name="T11" fmla="*/ 10841576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0" y="8"/>
                  </a:moveTo>
                  <a:lnTo>
                    <a:pt x="0" y="8"/>
                  </a:lnTo>
                  <a:lnTo>
                    <a:pt x="4" y="0"/>
                  </a:lnTo>
                  <a:lnTo>
                    <a:pt x="9" y="14"/>
                  </a:lnTo>
                  <a:lnTo>
                    <a:pt x="0" y="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2" name="Freeform 51"/>
            <p:cNvSpPr>
              <a:spLocks/>
            </p:cNvSpPr>
            <p:nvPr/>
          </p:nvSpPr>
          <p:spPr bwMode="auto">
            <a:xfrm>
              <a:off x="846912" y="3463525"/>
              <a:ext cx="982657" cy="500066"/>
            </a:xfrm>
            <a:custGeom>
              <a:avLst/>
              <a:gdLst>
                <a:gd name="T0" fmla="*/ 0 w 787"/>
                <a:gd name="T1" fmla="*/ 35986208 h 382"/>
                <a:gd name="T2" fmla="*/ 31180509 w 787"/>
                <a:gd name="T3" fmla="*/ 94251414 h 382"/>
                <a:gd name="T4" fmla="*/ 6235603 w 787"/>
                <a:gd name="T5" fmla="*/ 260475223 h 382"/>
                <a:gd name="T6" fmla="*/ 57684942 w 787"/>
                <a:gd name="T7" fmla="*/ 322166221 h 382"/>
                <a:gd name="T8" fmla="*/ 88865460 w 787"/>
                <a:gd name="T9" fmla="*/ 414704110 h 382"/>
                <a:gd name="T10" fmla="*/ 162140632 w 787"/>
                <a:gd name="T11" fmla="*/ 469540844 h 382"/>
                <a:gd name="T12" fmla="*/ 291542490 w 787"/>
                <a:gd name="T13" fmla="*/ 500386343 h 382"/>
                <a:gd name="T14" fmla="*/ 445888036 w 787"/>
                <a:gd name="T15" fmla="*/ 555223077 h 382"/>
                <a:gd name="T16" fmla="*/ 544108107 w 787"/>
                <a:gd name="T17" fmla="*/ 622056083 h 382"/>
                <a:gd name="T18" fmla="*/ 581525455 w 787"/>
                <a:gd name="T19" fmla="*/ 589497017 h 382"/>
                <a:gd name="T20" fmla="*/ 629855728 w 787"/>
                <a:gd name="T21" fmla="*/ 538087416 h 382"/>
                <a:gd name="T22" fmla="*/ 748343529 w 787"/>
                <a:gd name="T23" fmla="*/ 555223077 h 382"/>
                <a:gd name="T24" fmla="*/ 728075955 w 787"/>
                <a:gd name="T25" fmla="*/ 524377578 h 382"/>
                <a:gd name="T26" fmla="*/ 776406228 w 787"/>
                <a:gd name="T27" fmla="*/ 508954173 h 382"/>
                <a:gd name="T28" fmla="*/ 866831174 w 787"/>
                <a:gd name="T29" fmla="*/ 531231842 h 382"/>
                <a:gd name="T30" fmla="*/ 893335597 w 787"/>
                <a:gd name="T31" fmla="*/ 596351282 h 382"/>
                <a:gd name="T32" fmla="*/ 938548070 w 787"/>
                <a:gd name="T33" fmla="*/ 651188016 h 382"/>
                <a:gd name="T34" fmla="*/ 916720971 w 787"/>
                <a:gd name="T35" fmla="*/ 508954173 h 382"/>
                <a:gd name="T36" fmla="*/ 1041444217 w 787"/>
                <a:gd name="T37" fmla="*/ 387285743 h 382"/>
                <a:gd name="T38" fmla="*/ 1039885941 w 787"/>
                <a:gd name="T39" fmla="*/ 375289471 h 382"/>
                <a:gd name="T40" fmla="*/ 1028971767 w 787"/>
                <a:gd name="T41" fmla="*/ 325593353 h 382"/>
                <a:gd name="T42" fmla="*/ 1028971767 w 787"/>
                <a:gd name="T43" fmla="*/ 320452655 h 382"/>
                <a:gd name="T44" fmla="*/ 1036768141 w 787"/>
                <a:gd name="T45" fmla="*/ 282752891 h 382"/>
                <a:gd name="T46" fmla="*/ 1055476190 w 787"/>
                <a:gd name="T47" fmla="*/ 308457692 h 382"/>
                <a:gd name="T48" fmla="*/ 1057035715 w 787"/>
                <a:gd name="T49" fmla="*/ 296461420 h 382"/>
                <a:gd name="T50" fmla="*/ 1164609186 w 787"/>
                <a:gd name="T51" fmla="*/ 222775459 h 382"/>
                <a:gd name="T52" fmla="*/ 1158373586 w 787"/>
                <a:gd name="T53" fmla="*/ 167937375 h 382"/>
                <a:gd name="T54" fmla="*/ 1225411908 w 787"/>
                <a:gd name="T55" fmla="*/ 123383347 h 382"/>
                <a:gd name="T56" fmla="*/ 1209821659 w 787"/>
                <a:gd name="T57" fmla="*/ 71973725 h 382"/>
                <a:gd name="T58" fmla="*/ 1147459412 w 787"/>
                <a:gd name="T59" fmla="*/ 121669781 h 382"/>
                <a:gd name="T60" fmla="*/ 1032090816 w 787"/>
                <a:gd name="T61" fmla="*/ 171365816 h 382"/>
                <a:gd name="T62" fmla="*/ 974405894 w 787"/>
                <a:gd name="T63" fmla="*/ 190215085 h 382"/>
                <a:gd name="T64" fmla="*/ 885540472 w 787"/>
                <a:gd name="T65" fmla="*/ 226202591 h 382"/>
                <a:gd name="T66" fmla="*/ 888658272 w 787"/>
                <a:gd name="T67" fmla="*/ 203924923 h 382"/>
                <a:gd name="T68" fmla="*/ 898012922 w 787"/>
                <a:gd name="T69" fmla="*/ 185074386 h 382"/>
                <a:gd name="T70" fmla="*/ 866831174 w 787"/>
                <a:gd name="T71" fmla="*/ 167937375 h 382"/>
                <a:gd name="T72" fmla="*/ 841886275 w 787"/>
                <a:gd name="T73" fmla="*/ 109673509 h 382"/>
                <a:gd name="T74" fmla="*/ 807587976 w 787"/>
                <a:gd name="T75" fmla="*/ 217633452 h 382"/>
                <a:gd name="T76" fmla="*/ 781083553 w 787"/>
                <a:gd name="T77" fmla="*/ 183360820 h 382"/>
                <a:gd name="T78" fmla="*/ 782643077 w 787"/>
                <a:gd name="T79" fmla="*/ 133664744 h 382"/>
                <a:gd name="T80" fmla="*/ 865272898 w 787"/>
                <a:gd name="T81" fmla="*/ 101105678 h 382"/>
                <a:gd name="T82" fmla="*/ 851240924 w 787"/>
                <a:gd name="T83" fmla="*/ 85682254 h 382"/>
                <a:gd name="T84" fmla="*/ 782643077 w 787"/>
                <a:gd name="T85" fmla="*/ 58263887 h 382"/>
                <a:gd name="T86" fmla="*/ 692218131 w 787"/>
                <a:gd name="T87" fmla="*/ 83968688 h 382"/>
                <a:gd name="T88" fmla="*/ 639210377 w 787"/>
                <a:gd name="T89" fmla="*/ 20564108 h 382"/>
                <a:gd name="T90" fmla="*/ 625178404 w 787"/>
                <a:gd name="T91" fmla="*/ 13709843 h 382"/>
                <a:gd name="T92" fmla="*/ 51448093 w 787"/>
                <a:gd name="T93" fmla="*/ 39414649 h 382"/>
                <a:gd name="T94" fmla="*/ 42094692 w 787"/>
                <a:gd name="T95" fmla="*/ 37699774 h 382"/>
                <a:gd name="T96" fmla="*/ 0 w 787"/>
                <a:gd name="T97" fmla="*/ 35986208 h 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7"/>
                <a:gd name="T148" fmla="*/ 0 h 382"/>
                <a:gd name="T149" fmla="*/ 787 w 787"/>
                <a:gd name="T150" fmla="*/ 382 h 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7" h="382">
                  <a:moveTo>
                    <a:pt x="0" y="21"/>
                  </a:moveTo>
                  <a:lnTo>
                    <a:pt x="0" y="21"/>
                  </a:lnTo>
                  <a:lnTo>
                    <a:pt x="9" y="52"/>
                  </a:lnTo>
                  <a:lnTo>
                    <a:pt x="20" y="55"/>
                  </a:lnTo>
                  <a:lnTo>
                    <a:pt x="11" y="57"/>
                  </a:lnTo>
                  <a:lnTo>
                    <a:pt x="4" y="152"/>
                  </a:lnTo>
                  <a:lnTo>
                    <a:pt x="24" y="188"/>
                  </a:lnTo>
                  <a:lnTo>
                    <a:pt x="37" y="188"/>
                  </a:lnTo>
                  <a:lnTo>
                    <a:pt x="32" y="202"/>
                  </a:lnTo>
                  <a:lnTo>
                    <a:pt x="57" y="242"/>
                  </a:lnTo>
                  <a:lnTo>
                    <a:pt x="83" y="251"/>
                  </a:lnTo>
                  <a:lnTo>
                    <a:pt x="104" y="274"/>
                  </a:lnTo>
                  <a:lnTo>
                    <a:pt x="135" y="271"/>
                  </a:lnTo>
                  <a:lnTo>
                    <a:pt x="187" y="292"/>
                  </a:lnTo>
                  <a:lnTo>
                    <a:pt x="249" y="284"/>
                  </a:lnTo>
                  <a:lnTo>
                    <a:pt x="286" y="324"/>
                  </a:lnTo>
                  <a:lnTo>
                    <a:pt x="315" y="314"/>
                  </a:lnTo>
                  <a:lnTo>
                    <a:pt x="349" y="363"/>
                  </a:lnTo>
                  <a:lnTo>
                    <a:pt x="376" y="372"/>
                  </a:lnTo>
                  <a:lnTo>
                    <a:pt x="373" y="344"/>
                  </a:lnTo>
                  <a:lnTo>
                    <a:pt x="401" y="327"/>
                  </a:lnTo>
                  <a:lnTo>
                    <a:pt x="404" y="314"/>
                  </a:lnTo>
                  <a:lnTo>
                    <a:pt x="445" y="314"/>
                  </a:lnTo>
                  <a:lnTo>
                    <a:pt x="480" y="324"/>
                  </a:lnTo>
                  <a:lnTo>
                    <a:pt x="481" y="308"/>
                  </a:lnTo>
                  <a:lnTo>
                    <a:pt x="467" y="306"/>
                  </a:lnTo>
                  <a:lnTo>
                    <a:pt x="497" y="305"/>
                  </a:lnTo>
                  <a:lnTo>
                    <a:pt x="498" y="297"/>
                  </a:lnTo>
                  <a:lnTo>
                    <a:pt x="501" y="307"/>
                  </a:lnTo>
                  <a:lnTo>
                    <a:pt x="556" y="310"/>
                  </a:lnTo>
                  <a:lnTo>
                    <a:pt x="571" y="324"/>
                  </a:lnTo>
                  <a:lnTo>
                    <a:pt x="573" y="348"/>
                  </a:lnTo>
                  <a:lnTo>
                    <a:pt x="591" y="381"/>
                  </a:lnTo>
                  <a:lnTo>
                    <a:pt x="602" y="380"/>
                  </a:lnTo>
                  <a:lnTo>
                    <a:pt x="606" y="355"/>
                  </a:lnTo>
                  <a:lnTo>
                    <a:pt x="588" y="297"/>
                  </a:lnTo>
                  <a:lnTo>
                    <a:pt x="599" y="273"/>
                  </a:lnTo>
                  <a:lnTo>
                    <a:pt x="668" y="226"/>
                  </a:lnTo>
                  <a:lnTo>
                    <a:pt x="655" y="221"/>
                  </a:lnTo>
                  <a:lnTo>
                    <a:pt x="667" y="219"/>
                  </a:lnTo>
                  <a:lnTo>
                    <a:pt x="657" y="204"/>
                  </a:lnTo>
                  <a:lnTo>
                    <a:pt x="660" y="190"/>
                  </a:lnTo>
                  <a:lnTo>
                    <a:pt x="646" y="180"/>
                  </a:lnTo>
                  <a:lnTo>
                    <a:pt x="660" y="187"/>
                  </a:lnTo>
                  <a:lnTo>
                    <a:pt x="655" y="170"/>
                  </a:lnTo>
                  <a:lnTo>
                    <a:pt x="665" y="165"/>
                  </a:lnTo>
                  <a:lnTo>
                    <a:pt x="667" y="202"/>
                  </a:lnTo>
                  <a:lnTo>
                    <a:pt x="677" y="180"/>
                  </a:lnTo>
                  <a:lnTo>
                    <a:pt x="671" y="163"/>
                  </a:lnTo>
                  <a:lnTo>
                    <a:pt x="678" y="173"/>
                  </a:lnTo>
                  <a:lnTo>
                    <a:pt x="692" y="143"/>
                  </a:lnTo>
                  <a:lnTo>
                    <a:pt x="747" y="130"/>
                  </a:lnTo>
                  <a:lnTo>
                    <a:pt x="733" y="121"/>
                  </a:lnTo>
                  <a:lnTo>
                    <a:pt x="743" y="98"/>
                  </a:lnTo>
                  <a:lnTo>
                    <a:pt x="785" y="81"/>
                  </a:lnTo>
                  <a:lnTo>
                    <a:pt x="786" y="72"/>
                  </a:lnTo>
                  <a:lnTo>
                    <a:pt x="776" y="64"/>
                  </a:lnTo>
                  <a:lnTo>
                    <a:pt x="776" y="42"/>
                  </a:lnTo>
                  <a:lnTo>
                    <a:pt x="753" y="35"/>
                  </a:lnTo>
                  <a:lnTo>
                    <a:pt x="736" y="71"/>
                  </a:lnTo>
                  <a:lnTo>
                    <a:pt x="667" y="84"/>
                  </a:lnTo>
                  <a:lnTo>
                    <a:pt x="662" y="100"/>
                  </a:lnTo>
                  <a:lnTo>
                    <a:pt x="622" y="106"/>
                  </a:lnTo>
                  <a:lnTo>
                    <a:pt x="625" y="111"/>
                  </a:lnTo>
                  <a:lnTo>
                    <a:pt x="585" y="133"/>
                  </a:lnTo>
                  <a:lnTo>
                    <a:pt x="568" y="132"/>
                  </a:lnTo>
                  <a:lnTo>
                    <a:pt x="567" y="126"/>
                  </a:lnTo>
                  <a:lnTo>
                    <a:pt x="570" y="119"/>
                  </a:lnTo>
                  <a:lnTo>
                    <a:pt x="574" y="114"/>
                  </a:lnTo>
                  <a:lnTo>
                    <a:pt x="576" y="108"/>
                  </a:lnTo>
                  <a:lnTo>
                    <a:pt x="570" y="91"/>
                  </a:lnTo>
                  <a:lnTo>
                    <a:pt x="556" y="98"/>
                  </a:lnTo>
                  <a:lnTo>
                    <a:pt x="561" y="71"/>
                  </a:lnTo>
                  <a:lnTo>
                    <a:pt x="540" y="64"/>
                  </a:lnTo>
                  <a:lnTo>
                    <a:pt x="524" y="81"/>
                  </a:lnTo>
                  <a:lnTo>
                    <a:pt x="518" y="127"/>
                  </a:lnTo>
                  <a:lnTo>
                    <a:pt x="505" y="128"/>
                  </a:lnTo>
                  <a:lnTo>
                    <a:pt x="501" y="107"/>
                  </a:lnTo>
                  <a:lnTo>
                    <a:pt x="511" y="72"/>
                  </a:lnTo>
                  <a:lnTo>
                    <a:pt x="502" y="78"/>
                  </a:lnTo>
                  <a:lnTo>
                    <a:pt x="519" y="60"/>
                  </a:lnTo>
                  <a:lnTo>
                    <a:pt x="555" y="59"/>
                  </a:lnTo>
                  <a:lnTo>
                    <a:pt x="549" y="50"/>
                  </a:lnTo>
                  <a:lnTo>
                    <a:pt x="546" y="50"/>
                  </a:lnTo>
                  <a:lnTo>
                    <a:pt x="493" y="45"/>
                  </a:lnTo>
                  <a:lnTo>
                    <a:pt x="502" y="34"/>
                  </a:lnTo>
                  <a:lnTo>
                    <a:pt x="469" y="49"/>
                  </a:lnTo>
                  <a:lnTo>
                    <a:pt x="444" y="49"/>
                  </a:lnTo>
                  <a:lnTo>
                    <a:pt x="475" y="25"/>
                  </a:lnTo>
                  <a:lnTo>
                    <a:pt x="410" y="12"/>
                  </a:lnTo>
                  <a:lnTo>
                    <a:pt x="402" y="0"/>
                  </a:lnTo>
                  <a:lnTo>
                    <a:pt x="401" y="8"/>
                  </a:lnTo>
                  <a:lnTo>
                    <a:pt x="25" y="8"/>
                  </a:lnTo>
                  <a:lnTo>
                    <a:pt x="33" y="23"/>
                  </a:lnTo>
                  <a:lnTo>
                    <a:pt x="24" y="35"/>
                  </a:lnTo>
                  <a:lnTo>
                    <a:pt x="27" y="22"/>
                  </a:lnTo>
                  <a:lnTo>
                    <a:pt x="0" y="2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3" name="Freeform 52"/>
            <p:cNvSpPr>
              <a:spLocks/>
            </p:cNvSpPr>
            <p:nvPr/>
          </p:nvSpPr>
          <p:spPr bwMode="auto">
            <a:xfrm>
              <a:off x="6165001" y="3104748"/>
              <a:ext cx="55563" cy="19050"/>
            </a:xfrm>
            <a:custGeom>
              <a:avLst/>
              <a:gdLst>
                <a:gd name="T0" fmla="*/ 0 w 43"/>
                <a:gd name="T1" fmla="*/ 7406368 h 14"/>
                <a:gd name="T2" fmla="*/ 0 w 43"/>
                <a:gd name="T3" fmla="*/ 7406368 h 14"/>
                <a:gd name="T4" fmla="*/ 41742022 w 43"/>
                <a:gd name="T5" fmla="*/ 0 h 14"/>
                <a:gd name="T6" fmla="*/ 70126962 w 43"/>
                <a:gd name="T7" fmla="*/ 11108871 h 14"/>
                <a:gd name="T8" fmla="*/ 55099114 w 43"/>
                <a:gd name="T9" fmla="*/ 24069679 h 14"/>
                <a:gd name="T10" fmla="*/ 0 w 43"/>
                <a:gd name="T11" fmla="*/ 7406368 h 14"/>
                <a:gd name="T12" fmla="*/ 0 w 43"/>
                <a:gd name="T13" fmla="*/ 7406368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0" y="4"/>
                  </a:moveTo>
                  <a:lnTo>
                    <a:pt x="0" y="4"/>
                  </a:lnTo>
                  <a:lnTo>
                    <a:pt x="25" y="0"/>
                  </a:lnTo>
                  <a:lnTo>
                    <a:pt x="42" y="6"/>
                  </a:lnTo>
                  <a:lnTo>
                    <a:pt x="33" y="13"/>
                  </a:lnTo>
                  <a:lnTo>
                    <a:pt x="0" y="4"/>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35" name="Group 115"/>
            <p:cNvGrpSpPr>
              <a:grpSpLocks/>
            </p:cNvGrpSpPr>
            <p:nvPr/>
          </p:nvGrpSpPr>
          <p:grpSpPr bwMode="auto">
            <a:xfrm>
              <a:off x="1396169" y="3999900"/>
              <a:ext cx="981064" cy="1519169"/>
              <a:chOff x="1821" y="3111"/>
              <a:chExt cx="785" cy="1163"/>
            </a:xfrm>
            <a:grpFill/>
          </p:grpSpPr>
          <p:sp>
            <p:nvSpPr>
              <p:cNvPr id="180" name="Freeform 179"/>
              <p:cNvSpPr>
                <a:spLocks/>
              </p:cNvSpPr>
              <p:nvPr/>
            </p:nvSpPr>
            <p:spPr bwMode="auto">
              <a:xfrm>
                <a:off x="2163" y="3176"/>
                <a:ext cx="21" cy="8"/>
              </a:xfrm>
              <a:custGeom>
                <a:avLst/>
                <a:gdLst>
                  <a:gd name="T0" fmla="*/ 0 w 21"/>
                  <a:gd name="T1" fmla="*/ 0 h 8"/>
                  <a:gd name="T2" fmla="*/ 0 w 21"/>
                  <a:gd name="T3" fmla="*/ 0 h 8"/>
                  <a:gd name="T4" fmla="*/ 2 w 21"/>
                  <a:gd name="T5" fmla="*/ 7 h 8"/>
                  <a:gd name="T6" fmla="*/ 20 w 21"/>
                  <a:gd name="T7" fmla="*/ 4 h 8"/>
                  <a:gd name="T8" fmla="*/ 0 w 21"/>
                  <a:gd name="T9" fmla="*/ 0 h 8"/>
                  <a:gd name="T10" fmla="*/ 0 w 21"/>
                  <a:gd name="T11" fmla="*/ 0 h 8"/>
                  <a:gd name="T12" fmla="*/ 0 60000 65536"/>
                  <a:gd name="T13" fmla="*/ 0 60000 65536"/>
                  <a:gd name="T14" fmla="*/ 0 60000 65536"/>
                  <a:gd name="T15" fmla="*/ 0 60000 65536"/>
                  <a:gd name="T16" fmla="*/ 0 60000 65536"/>
                  <a:gd name="T17" fmla="*/ 0 60000 65536"/>
                  <a:gd name="T18" fmla="*/ 0 w 21"/>
                  <a:gd name="T19" fmla="*/ 0 h 8"/>
                  <a:gd name="T20" fmla="*/ 21 w 2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1" h="8">
                    <a:moveTo>
                      <a:pt x="0" y="0"/>
                    </a:moveTo>
                    <a:lnTo>
                      <a:pt x="0" y="0"/>
                    </a:lnTo>
                    <a:lnTo>
                      <a:pt x="2" y="7"/>
                    </a:lnTo>
                    <a:lnTo>
                      <a:pt x="20" y="4"/>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1" name="Freeform 180"/>
              <p:cNvSpPr>
                <a:spLocks/>
              </p:cNvSpPr>
              <p:nvPr/>
            </p:nvSpPr>
            <p:spPr bwMode="auto">
              <a:xfrm>
                <a:off x="2079" y="3729"/>
                <a:ext cx="270" cy="481"/>
              </a:xfrm>
              <a:custGeom>
                <a:avLst/>
                <a:gdLst>
                  <a:gd name="T0" fmla="*/ 0 w 270"/>
                  <a:gd name="T1" fmla="*/ 444 h 481"/>
                  <a:gd name="T2" fmla="*/ 0 w 270"/>
                  <a:gd name="T3" fmla="*/ 444 h 481"/>
                  <a:gd name="T4" fmla="*/ 3 w 270"/>
                  <a:gd name="T5" fmla="*/ 455 h 481"/>
                  <a:gd name="T6" fmla="*/ 14 w 270"/>
                  <a:gd name="T7" fmla="*/ 451 h 481"/>
                  <a:gd name="T8" fmla="*/ 18 w 270"/>
                  <a:gd name="T9" fmla="*/ 475 h 481"/>
                  <a:gd name="T10" fmla="*/ 68 w 270"/>
                  <a:gd name="T11" fmla="*/ 480 h 481"/>
                  <a:gd name="T12" fmla="*/ 54 w 270"/>
                  <a:gd name="T13" fmla="*/ 468 h 481"/>
                  <a:gd name="T14" fmla="*/ 64 w 270"/>
                  <a:gd name="T15" fmla="*/ 435 h 481"/>
                  <a:gd name="T16" fmla="*/ 74 w 270"/>
                  <a:gd name="T17" fmla="*/ 442 h 481"/>
                  <a:gd name="T18" fmla="*/ 105 w 270"/>
                  <a:gd name="T19" fmla="*/ 396 h 481"/>
                  <a:gd name="T20" fmla="*/ 81 w 270"/>
                  <a:gd name="T21" fmla="*/ 370 h 481"/>
                  <a:gd name="T22" fmla="*/ 108 w 270"/>
                  <a:gd name="T23" fmla="*/ 354 h 481"/>
                  <a:gd name="T24" fmla="*/ 112 w 270"/>
                  <a:gd name="T25" fmla="*/ 331 h 481"/>
                  <a:gd name="T26" fmla="*/ 124 w 270"/>
                  <a:gd name="T27" fmla="*/ 320 h 481"/>
                  <a:gd name="T28" fmla="*/ 113 w 270"/>
                  <a:gd name="T29" fmla="*/ 316 h 481"/>
                  <a:gd name="T30" fmla="*/ 134 w 270"/>
                  <a:gd name="T31" fmla="*/ 316 h 481"/>
                  <a:gd name="T32" fmla="*/ 131 w 270"/>
                  <a:gd name="T33" fmla="*/ 305 h 481"/>
                  <a:gd name="T34" fmla="*/ 122 w 270"/>
                  <a:gd name="T35" fmla="*/ 312 h 481"/>
                  <a:gd name="T36" fmla="*/ 113 w 270"/>
                  <a:gd name="T37" fmla="*/ 304 h 481"/>
                  <a:gd name="T38" fmla="*/ 112 w 270"/>
                  <a:gd name="T39" fmla="*/ 287 h 481"/>
                  <a:gd name="T40" fmla="*/ 149 w 270"/>
                  <a:gd name="T41" fmla="*/ 288 h 481"/>
                  <a:gd name="T42" fmla="*/ 152 w 270"/>
                  <a:gd name="T43" fmla="*/ 253 h 481"/>
                  <a:gd name="T44" fmla="*/ 210 w 270"/>
                  <a:gd name="T45" fmla="*/ 247 h 481"/>
                  <a:gd name="T46" fmla="*/ 227 w 270"/>
                  <a:gd name="T47" fmla="*/ 223 h 481"/>
                  <a:gd name="T48" fmla="*/ 204 w 270"/>
                  <a:gd name="T49" fmla="*/ 178 h 481"/>
                  <a:gd name="T50" fmla="*/ 216 w 270"/>
                  <a:gd name="T51" fmla="*/ 122 h 481"/>
                  <a:gd name="T52" fmla="*/ 269 w 270"/>
                  <a:gd name="T53" fmla="*/ 76 h 481"/>
                  <a:gd name="T54" fmla="*/ 267 w 270"/>
                  <a:gd name="T55" fmla="*/ 55 h 481"/>
                  <a:gd name="T56" fmla="*/ 256 w 270"/>
                  <a:gd name="T57" fmla="*/ 55 h 481"/>
                  <a:gd name="T58" fmla="*/ 242 w 270"/>
                  <a:gd name="T59" fmla="*/ 79 h 481"/>
                  <a:gd name="T60" fmla="*/ 205 w 270"/>
                  <a:gd name="T61" fmla="*/ 78 h 481"/>
                  <a:gd name="T62" fmla="*/ 213 w 270"/>
                  <a:gd name="T63" fmla="*/ 50 h 481"/>
                  <a:gd name="T64" fmla="*/ 147 w 270"/>
                  <a:gd name="T65" fmla="*/ 7 h 481"/>
                  <a:gd name="T66" fmla="*/ 125 w 270"/>
                  <a:gd name="T67" fmla="*/ 3 h 481"/>
                  <a:gd name="T68" fmla="*/ 123 w 270"/>
                  <a:gd name="T69" fmla="*/ 12 h 481"/>
                  <a:gd name="T70" fmla="*/ 98 w 270"/>
                  <a:gd name="T71" fmla="*/ 0 h 481"/>
                  <a:gd name="T72" fmla="*/ 84 w 270"/>
                  <a:gd name="T73" fmla="*/ 15 h 481"/>
                  <a:gd name="T74" fmla="*/ 82 w 270"/>
                  <a:gd name="T75" fmla="*/ 32 h 481"/>
                  <a:gd name="T76" fmla="*/ 67 w 270"/>
                  <a:gd name="T77" fmla="*/ 39 h 481"/>
                  <a:gd name="T78" fmla="*/ 68 w 270"/>
                  <a:gd name="T79" fmla="*/ 73 h 481"/>
                  <a:gd name="T80" fmla="*/ 51 w 270"/>
                  <a:gd name="T81" fmla="*/ 91 h 481"/>
                  <a:gd name="T82" fmla="*/ 39 w 270"/>
                  <a:gd name="T83" fmla="*/ 138 h 481"/>
                  <a:gd name="T84" fmla="*/ 48 w 270"/>
                  <a:gd name="T85" fmla="*/ 182 h 481"/>
                  <a:gd name="T86" fmla="*/ 31 w 270"/>
                  <a:gd name="T87" fmla="*/ 220 h 481"/>
                  <a:gd name="T88" fmla="*/ 18 w 270"/>
                  <a:gd name="T89" fmla="*/ 313 h 481"/>
                  <a:gd name="T90" fmla="*/ 28 w 270"/>
                  <a:gd name="T91" fmla="*/ 348 h 481"/>
                  <a:gd name="T92" fmla="*/ 19 w 270"/>
                  <a:gd name="T93" fmla="*/ 351 h 481"/>
                  <a:gd name="T94" fmla="*/ 23 w 270"/>
                  <a:gd name="T95" fmla="*/ 381 h 481"/>
                  <a:gd name="T96" fmla="*/ 0 w 270"/>
                  <a:gd name="T97" fmla="*/ 444 h 481"/>
                  <a:gd name="T98" fmla="*/ 0 w 270"/>
                  <a:gd name="T99" fmla="*/ 444 h 4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0"/>
                  <a:gd name="T151" fmla="*/ 0 h 481"/>
                  <a:gd name="T152" fmla="*/ 270 w 270"/>
                  <a:gd name="T153" fmla="*/ 481 h 4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0" h="481">
                    <a:moveTo>
                      <a:pt x="0" y="444"/>
                    </a:moveTo>
                    <a:lnTo>
                      <a:pt x="0" y="444"/>
                    </a:lnTo>
                    <a:lnTo>
                      <a:pt x="3" y="455"/>
                    </a:lnTo>
                    <a:lnTo>
                      <a:pt x="14" y="451"/>
                    </a:lnTo>
                    <a:lnTo>
                      <a:pt x="18" y="475"/>
                    </a:lnTo>
                    <a:lnTo>
                      <a:pt x="68" y="480"/>
                    </a:lnTo>
                    <a:lnTo>
                      <a:pt x="54" y="468"/>
                    </a:lnTo>
                    <a:lnTo>
                      <a:pt x="64" y="435"/>
                    </a:lnTo>
                    <a:lnTo>
                      <a:pt x="74" y="442"/>
                    </a:lnTo>
                    <a:lnTo>
                      <a:pt x="105" y="396"/>
                    </a:lnTo>
                    <a:lnTo>
                      <a:pt x="81" y="370"/>
                    </a:lnTo>
                    <a:lnTo>
                      <a:pt x="108" y="354"/>
                    </a:lnTo>
                    <a:lnTo>
                      <a:pt x="112" y="331"/>
                    </a:lnTo>
                    <a:lnTo>
                      <a:pt x="124" y="320"/>
                    </a:lnTo>
                    <a:lnTo>
                      <a:pt x="113" y="316"/>
                    </a:lnTo>
                    <a:lnTo>
                      <a:pt x="134" y="316"/>
                    </a:lnTo>
                    <a:lnTo>
                      <a:pt x="131" y="305"/>
                    </a:lnTo>
                    <a:lnTo>
                      <a:pt x="122" y="312"/>
                    </a:lnTo>
                    <a:lnTo>
                      <a:pt x="113" y="304"/>
                    </a:lnTo>
                    <a:lnTo>
                      <a:pt x="112" y="287"/>
                    </a:lnTo>
                    <a:lnTo>
                      <a:pt x="149" y="288"/>
                    </a:lnTo>
                    <a:lnTo>
                      <a:pt x="152" y="253"/>
                    </a:lnTo>
                    <a:lnTo>
                      <a:pt x="210" y="247"/>
                    </a:lnTo>
                    <a:lnTo>
                      <a:pt x="227" y="223"/>
                    </a:lnTo>
                    <a:lnTo>
                      <a:pt x="204" y="178"/>
                    </a:lnTo>
                    <a:lnTo>
                      <a:pt x="216" y="122"/>
                    </a:lnTo>
                    <a:lnTo>
                      <a:pt x="269" y="76"/>
                    </a:lnTo>
                    <a:lnTo>
                      <a:pt x="267" y="55"/>
                    </a:lnTo>
                    <a:lnTo>
                      <a:pt x="256" y="55"/>
                    </a:lnTo>
                    <a:lnTo>
                      <a:pt x="242" y="79"/>
                    </a:lnTo>
                    <a:lnTo>
                      <a:pt x="205" y="78"/>
                    </a:lnTo>
                    <a:lnTo>
                      <a:pt x="213" y="50"/>
                    </a:lnTo>
                    <a:lnTo>
                      <a:pt x="147" y="7"/>
                    </a:lnTo>
                    <a:lnTo>
                      <a:pt x="125" y="3"/>
                    </a:lnTo>
                    <a:lnTo>
                      <a:pt x="123" y="12"/>
                    </a:lnTo>
                    <a:lnTo>
                      <a:pt x="98" y="0"/>
                    </a:lnTo>
                    <a:lnTo>
                      <a:pt x="84" y="15"/>
                    </a:lnTo>
                    <a:lnTo>
                      <a:pt x="82" y="32"/>
                    </a:lnTo>
                    <a:lnTo>
                      <a:pt x="67" y="39"/>
                    </a:lnTo>
                    <a:lnTo>
                      <a:pt x="68" y="73"/>
                    </a:lnTo>
                    <a:lnTo>
                      <a:pt x="51" y="91"/>
                    </a:lnTo>
                    <a:lnTo>
                      <a:pt x="39" y="138"/>
                    </a:lnTo>
                    <a:lnTo>
                      <a:pt x="48" y="182"/>
                    </a:lnTo>
                    <a:lnTo>
                      <a:pt x="31" y="220"/>
                    </a:lnTo>
                    <a:lnTo>
                      <a:pt x="18" y="313"/>
                    </a:lnTo>
                    <a:lnTo>
                      <a:pt x="28" y="348"/>
                    </a:lnTo>
                    <a:lnTo>
                      <a:pt x="19" y="351"/>
                    </a:lnTo>
                    <a:lnTo>
                      <a:pt x="23" y="381"/>
                    </a:lnTo>
                    <a:lnTo>
                      <a:pt x="0" y="44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2" name="Freeform 181"/>
              <p:cNvSpPr>
                <a:spLocks/>
              </p:cNvSpPr>
              <p:nvPr/>
            </p:nvSpPr>
            <p:spPr bwMode="auto">
              <a:xfrm>
                <a:off x="2143" y="4217"/>
                <a:ext cx="49" cy="42"/>
              </a:xfrm>
              <a:custGeom>
                <a:avLst/>
                <a:gdLst>
                  <a:gd name="T0" fmla="*/ 0 w 49"/>
                  <a:gd name="T1" fmla="*/ 0 h 42"/>
                  <a:gd name="T2" fmla="*/ 0 w 49"/>
                  <a:gd name="T3" fmla="*/ 0 h 42"/>
                  <a:gd name="T4" fmla="*/ 2 w 49"/>
                  <a:gd name="T5" fmla="*/ 41 h 42"/>
                  <a:gd name="T6" fmla="*/ 48 w 49"/>
                  <a:gd name="T7" fmla="*/ 37 h 42"/>
                  <a:gd name="T8" fmla="*/ 11 w 49"/>
                  <a:gd name="T9" fmla="*/ 20 h 42"/>
                  <a:gd name="T10" fmla="*/ 0 w 49"/>
                  <a:gd name="T11" fmla="*/ 0 h 42"/>
                  <a:gd name="T12" fmla="*/ 0 w 49"/>
                  <a:gd name="T13" fmla="*/ 0 h 42"/>
                  <a:gd name="T14" fmla="*/ 0 60000 65536"/>
                  <a:gd name="T15" fmla="*/ 0 60000 65536"/>
                  <a:gd name="T16" fmla="*/ 0 60000 65536"/>
                  <a:gd name="T17" fmla="*/ 0 60000 65536"/>
                  <a:gd name="T18" fmla="*/ 0 60000 65536"/>
                  <a:gd name="T19" fmla="*/ 0 60000 65536"/>
                  <a:gd name="T20" fmla="*/ 0 60000 65536"/>
                  <a:gd name="T21" fmla="*/ 0 w 49"/>
                  <a:gd name="T22" fmla="*/ 0 h 42"/>
                  <a:gd name="T23" fmla="*/ 49 w 4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2">
                    <a:moveTo>
                      <a:pt x="0" y="0"/>
                    </a:moveTo>
                    <a:lnTo>
                      <a:pt x="0" y="0"/>
                    </a:lnTo>
                    <a:lnTo>
                      <a:pt x="2" y="41"/>
                    </a:lnTo>
                    <a:lnTo>
                      <a:pt x="48" y="37"/>
                    </a:lnTo>
                    <a:lnTo>
                      <a:pt x="11" y="20"/>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3" name="Freeform 182"/>
              <p:cNvSpPr>
                <a:spLocks/>
              </p:cNvSpPr>
              <p:nvPr/>
            </p:nvSpPr>
            <p:spPr bwMode="auto">
              <a:xfrm>
                <a:off x="2129" y="3560"/>
                <a:ext cx="165" cy="185"/>
              </a:xfrm>
              <a:custGeom>
                <a:avLst/>
                <a:gdLst>
                  <a:gd name="T0" fmla="*/ 0 w 165"/>
                  <a:gd name="T1" fmla="*/ 18 h 185"/>
                  <a:gd name="T2" fmla="*/ 0 w 165"/>
                  <a:gd name="T3" fmla="*/ 18 h 185"/>
                  <a:gd name="T4" fmla="*/ 13 w 165"/>
                  <a:gd name="T5" fmla="*/ 38 h 185"/>
                  <a:gd name="T6" fmla="*/ 4 w 165"/>
                  <a:gd name="T7" fmla="*/ 80 h 185"/>
                  <a:gd name="T8" fmla="*/ 13 w 165"/>
                  <a:gd name="T9" fmla="*/ 84 h 185"/>
                  <a:gd name="T10" fmla="*/ 9 w 165"/>
                  <a:gd name="T11" fmla="*/ 91 h 185"/>
                  <a:gd name="T12" fmla="*/ 1 w 165"/>
                  <a:gd name="T13" fmla="*/ 108 h 185"/>
                  <a:gd name="T14" fmla="*/ 16 w 165"/>
                  <a:gd name="T15" fmla="*/ 133 h 185"/>
                  <a:gd name="T16" fmla="*/ 24 w 165"/>
                  <a:gd name="T17" fmla="*/ 183 h 185"/>
                  <a:gd name="T18" fmla="*/ 34 w 165"/>
                  <a:gd name="T19" fmla="*/ 184 h 185"/>
                  <a:gd name="T20" fmla="*/ 48 w 165"/>
                  <a:gd name="T21" fmla="*/ 169 h 185"/>
                  <a:gd name="T22" fmla="*/ 73 w 165"/>
                  <a:gd name="T23" fmla="*/ 181 h 185"/>
                  <a:gd name="T24" fmla="*/ 75 w 165"/>
                  <a:gd name="T25" fmla="*/ 172 h 185"/>
                  <a:gd name="T26" fmla="*/ 97 w 165"/>
                  <a:gd name="T27" fmla="*/ 176 h 185"/>
                  <a:gd name="T28" fmla="*/ 106 w 165"/>
                  <a:gd name="T29" fmla="*/ 139 h 185"/>
                  <a:gd name="T30" fmla="*/ 145 w 165"/>
                  <a:gd name="T31" fmla="*/ 133 h 185"/>
                  <a:gd name="T32" fmla="*/ 159 w 165"/>
                  <a:gd name="T33" fmla="*/ 145 h 185"/>
                  <a:gd name="T34" fmla="*/ 164 w 165"/>
                  <a:gd name="T35" fmla="*/ 117 h 185"/>
                  <a:gd name="T36" fmla="*/ 155 w 165"/>
                  <a:gd name="T37" fmla="*/ 93 h 185"/>
                  <a:gd name="T38" fmla="*/ 132 w 165"/>
                  <a:gd name="T39" fmla="*/ 91 h 185"/>
                  <a:gd name="T40" fmla="*/ 122 w 165"/>
                  <a:gd name="T41" fmla="*/ 55 h 185"/>
                  <a:gd name="T42" fmla="*/ 62 w 165"/>
                  <a:gd name="T43" fmla="*/ 31 h 185"/>
                  <a:gd name="T44" fmla="*/ 58 w 165"/>
                  <a:gd name="T45" fmla="*/ 0 h 185"/>
                  <a:gd name="T46" fmla="*/ 17 w 165"/>
                  <a:gd name="T47" fmla="*/ 19 h 185"/>
                  <a:gd name="T48" fmla="*/ 0 w 165"/>
                  <a:gd name="T49" fmla="*/ 18 h 185"/>
                  <a:gd name="T50" fmla="*/ 0 w 165"/>
                  <a:gd name="T51" fmla="*/ 18 h 1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185"/>
                  <a:gd name="T80" fmla="*/ 165 w 165"/>
                  <a:gd name="T81" fmla="*/ 185 h 1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185">
                    <a:moveTo>
                      <a:pt x="0" y="18"/>
                    </a:moveTo>
                    <a:lnTo>
                      <a:pt x="0" y="18"/>
                    </a:lnTo>
                    <a:lnTo>
                      <a:pt x="13" y="38"/>
                    </a:lnTo>
                    <a:lnTo>
                      <a:pt x="4" y="80"/>
                    </a:lnTo>
                    <a:lnTo>
                      <a:pt x="13" y="84"/>
                    </a:lnTo>
                    <a:lnTo>
                      <a:pt x="9" y="91"/>
                    </a:lnTo>
                    <a:lnTo>
                      <a:pt x="1" y="108"/>
                    </a:lnTo>
                    <a:lnTo>
                      <a:pt x="16" y="133"/>
                    </a:lnTo>
                    <a:lnTo>
                      <a:pt x="24" y="183"/>
                    </a:lnTo>
                    <a:lnTo>
                      <a:pt x="34" y="184"/>
                    </a:lnTo>
                    <a:lnTo>
                      <a:pt x="48" y="169"/>
                    </a:lnTo>
                    <a:lnTo>
                      <a:pt x="73" y="181"/>
                    </a:lnTo>
                    <a:lnTo>
                      <a:pt x="75" y="172"/>
                    </a:lnTo>
                    <a:lnTo>
                      <a:pt x="97" y="176"/>
                    </a:lnTo>
                    <a:lnTo>
                      <a:pt x="106" y="139"/>
                    </a:lnTo>
                    <a:lnTo>
                      <a:pt x="145" y="133"/>
                    </a:lnTo>
                    <a:lnTo>
                      <a:pt x="159" y="145"/>
                    </a:lnTo>
                    <a:lnTo>
                      <a:pt x="164" y="117"/>
                    </a:lnTo>
                    <a:lnTo>
                      <a:pt x="155" y="93"/>
                    </a:lnTo>
                    <a:lnTo>
                      <a:pt x="132" y="91"/>
                    </a:lnTo>
                    <a:lnTo>
                      <a:pt x="122" y="55"/>
                    </a:lnTo>
                    <a:lnTo>
                      <a:pt x="62" y="31"/>
                    </a:lnTo>
                    <a:lnTo>
                      <a:pt x="58" y="0"/>
                    </a:lnTo>
                    <a:lnTo>
                      <a:pt x="17" y="19"/>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4" name="Freeform 183"/>
              <p:cNvSpPr>
                <a:spLocks/>
              </p:cNvSpPr>
              <p:nvPr/>
            </p:nvSpPr>
            <p:spPr bwMode="auto">
              <a:xfrm>
                <a:off x="2073" y="3360"/>
                <a:ext cx="533" cy="544"/>
              </a:xfrm>
              <a:custGeom>
                <a:avLst/>
                <a:gdLst>
                  <a:gd name="T0" fmla="*/ 0 w 533"/>
                  <a:gd name="T1" fmla="*/ 172 h 544"/>
                  <a:gd name="T2" fmla="*/ 30 w 533"/>
                  <a:gd name="T3" fmla="*/ 205 h 544"/>
                  <a:gd name="T4" fmla="*/ 45 w 533"/>
                  <a:gd name="T5" fmla="*/ 218 h 544"/>
                  <a:gd name="T6" fmla="*/ 73 w 533"/>
                  <a:gd name="T7" fmla="*/ 219 h 544"/>
                  <a:gd name="T8" fmla="*/ 118 w 533"/>
                  <a:gd name="T9" fmla="*/ 231 h 544"/>
                  <a:gd name="T10" fmla="*/ 188 w 533"/>
                  <a:gd name="T11" fmla="*/ 291 h 544"/>
                  <a:gd name="T12" fmla="*/ 220 w 533"/>
                  <a:gd name="T13" fmla="*/ 317 h 544"/>
                  <a:gd name="T14" fmla="*/ 218 w 533"/>
                  <a:gd name="T15" fmla="*/ 372 h 544"/>
                  <a:gd name="T16" fmla="*/ 250 w 533"/>
                  <a:gd name="T17" fmla="*/ 396 h 544"/>
                  <a:gd name="T18" fmla="*/ 262 w 533"/>
                  <a:gd name="T19" fmla="*/ 424 h 544"/>
                  <a:gd name="T20" fmla="*/ 275 w 533"/>
                  <a:gd name="T21" fmla="*/ 445 h 544"/>
                  <a:gd name="T22" fmla="*/ 232 w 533"/>
                  <a:gd name="T23" fmla="*/ 488 h 544"/>
                  <a:gd name="T24" fmla="*/ 281 w 533"/>
                  <a:gd name="T25" fmla="*/ 529 h 544"/>
                  <a:gd name="T26" fmla="*/ 343 w 533"/>
                  <a:gd name="T27" fmla="*/ 462 h 544"/>
                  <a:gd name="T28" fmla="*/ 399 w 533"/>
                  <a:gd name="T29" fmla="*/ 384 h 544"/>
                  <a:gd name="T30" fmla="*/ 445 w 533"/>
                  <a:gd name="T31" fmla="*/ 371 h 544"/>
                  <a:gd name="T32" fmla="*/ 475 w 533"/>
                  <a:gd name="T33" fmla="*/ 249 h 544"/>
                  <a:gd name="T34" fmla="*/ 532 w 533"/>
                  <a:gd name="T35" fmla="*/ 166 h 544"/>
                  <a:gd name="T36" fmla="*/ 502 w 533"/>
                  <a:gd name="T37" fmla="*/ 137 h 544"/>
                  <a:gd name="T38" fmla="*/ 401 w 533"/>
                  <a:gd name="T39" fmla="*/ 106 h 544"/>
                  <a:gd name="T40" fmla="*/ 365 w 533"/>
                  <a:gd name="T41" fmla="*/ 78 h 544"/>
                  <a:gd name="T42" fmla="*/ 334 w 533"/>
                  <a:gd name="T43" fmla="*/ 102 h 544"/>
                  <a:gd name="T44" fmla="*/ 305 w 533"/>
                  <a:gd name="T45" fmla="*/ 98 h 544"/>
                  <a:gd name="T46" fmla="*/ 306 w 533"/>
                  <a:gd name="T47" fmla="*/ 75 h 544"/>
                  <a:gd name="T48" fmla="*/ 305 w 533"/>
                  <a:gd name="T49" fmla="*/ 15 h 544"/>
                  <a:gd name="T50" fmla="*/ 265 w 533"/>
                  <a:gd name="T51" fmla="*/ 39 h 544"/>
                  <a:gd name="T52" fmla="*/ 198 w 533"/>
                  <a:gd name="T53" fmla="*/ 49 h 544"/>
                  <a:gd name="T54" fmla="*/ 194 w 533"/>
                  <a:gd name="T55" fmla="*/ 9 h 544"/>
                  <a:gd name="T56" fmla="*/ 147 w 533"/>
                  <a:gd name="T57" fmla="*/ 16 h 544"/>
                  <a:gd name="T58" fmla="*/ 131 w 533"/>
                  <a:gd name="T59" fmla="*/ 37 h 544"/>
                  <a:gd name="T60" fmla="*/ 111 w 533"/>
                  <a:gd name="T61" fmla="*/ 59 h 544"/>
                  <a:gd name="T62" fmla="*/ 87 w 533"/>
                  <a:gd name="T63" fmla="*/ 42 h 544"/>
                  <a:gd name="T64" fmla="*/ 65 w 533"/>
                  <a:gd name="T65" fmla="*/ 61 h 544"/>
                  <a:gd name="T66" fmla="*/ 59 w 533"/>
                  <a:gd name="T67" fmla="*/ 87 h 544"/>
                  <a:gd name="T68" fmla="*/ 19 w 533"/>
                  <a:gd name="T69" fmla="*/ 140 h 544"/>
                  <a:gd name="T70" fmla="*/ 0 w 533"/>
                  <a:gd name="T71" fmla="*/ 172 h 5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544"/>
                  <a:gd name="T110" fmla="*/ 533 w 533"/>
                  <a:gd name="T111" fmla="*/ 544 h 5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544">
                    <a:moveTo>
                      <a:pt x="0" y="172"/>
                    </a:moveTo>
                    <a:lnTo>
                      <a:pt x="0" y="172"/>
                    </a:lnTo>
                    <a:lnTo>
                      <a:pt x="11" y="197"/>
                    </a:lnTo>
                    <a:lnTo>
                      <a:pt x="30" y="205"/>
                    </a:lnTo>
                    <a:lnTo>
                      <a:pt x="45" y="196"/>
                    </a:lnTo>
                    <a:lnTo>
                      <a:pt x="45" y="218"/>
                    </a:lnTo>
                    <a:lnTo>
                      <a:pt x="56" y="218"/>
                    </a:lnTo>
                    <a:lnTo>
                      <a:pt x="73" y="219"/>
                    </a:lnTo>
                    <a:lnTo>
                      <a:pt x="114" y="200"/>
                    </a:lnTo>
                    <a:lnTo>
                      <a:pt x="118" y="231"/>
                    </a:lnTo>
                    <a:lnTo>
                      <a:pt x="178" y="255"/>
                    </a:lnTo>
                    <a:lnTo>
                      <a:pt x="188" y="291"/>
                    </a:lnTo>
                    <a:lnTo>
                      <a:pt x="211" y="293"/>
                    </a:lnTo>
                    <a:lnTo>
                      <a:pt x="220" y="317"/>
                    </a:lnTo>
                    <a:lnTo>
                      <a:pt x="215" y="345"/>
                    </a:lnTo>
                    <a:lnTo>
                      <a:pt x="218" y="372"/>
                    </a:lnTo>
                    <a:lnTo>
                      <a:pt x="246" y="377"/>
                    </a:lnTo>
                    <a:lnTo>
                      <a:pt x="250" y="396"/>
                    </a:lnTo>
                    <a:lnTo>
                      <a:pt x="264" y="399"/>
                    </a:lnTo>
                    <a:lnTo>
                      <a:pt x="262" y="424"/>
                    </a:lnTo>
                    <a:lnTo>
                      <a:pt x="273" y="424"/>
                    </a:lnTo>
                    <a:lnTo>
                      <a:pt x="275" y="445"/>
                    </a:lnTo>
                    <a:lnTo>
                      <a:pt x="222" y="491"/>
                    </a:lnTo>
                    <a:lnTo>
                      <a:pt x="232" y="488"/>
                    </a:lnTo>
                    <a:lnTo>
                      <a:pt x="273" y="517"/>
                    </a:lnTo>
                    <a:lnTo>
                      <a:pt x="281" y="529"/>
                    </a:lnTo>
                    <a:lnTo>
                      <a:pt x="278" y="543"/>
                    </a:lnTo>
                    <a:lnTo>
                      <a:pt x="343" y="462"/>
                    </a:lnTo>
                    <a:lnTo>
                      <a:pt x="347" y="421"/>
                    </a:lnTo>
                    <a:lnTo>
                      <a:pt x="399" y="384"/>
                    </a:lnTo>
                    <a:lnTo>
                      <a:pt x="432" y="384"/>
                    </a:lnTo>
                    <a:lnTo>
                      <a:pt x="445" y="371"/>
                    </a:lnTo>
                    <a:lnTo>
                      <a:pt x="472" y="310"/>
                    </a:lnTo>
                    <a:lnTo>
                      <a:pt x="475" y="249"/>
                    </a:lnTo>
                    <a:lnTo>
                      <a:pt x="527" y="191"/>
                    </a:lnTo>
                    <a:lnTo>
                      <a:pt x="532" y="166"/>
                    </a:lnTo>
                    <a:lnTo>
                      <a:pt x="524" y="141"/>
                    </a:lnTo>
                    <a:lnTo>
                      <a:pt x="502" y="137"/>
                    </a:lnTo>
                    <a:lnTo>
                      <a:pt x="468" y="111"/>
                    </a:lnTo>
                    <a:lnTo>
                      <a:pt x="401" y="106"/>
                    </a:lnTo>
                    <a:lnTo>
                      <a:pt x="395" y="90"/>
                    </a:lnTo>
                    <a:lnTo>
                      <a:pt x="365" y="78"/>
                    </a:lnTo>
                    <a:lnTo>
                      <a:pt x="352" y="79"/>
                    </a:lnTo>
                    <a:lnTo>
                      <a:pt x="334" y="102"/>
                    </a:lnTo>
                    <a:lnTo>
                      <a:pt x="334" y="94"/>
                    </a:lnTo>
                    <a:lnTo>
                      <a:pt x="305" y="98"/>
                    </a:lnTo>
                    <a:lnTo>
                      <a:pt x="317" y="93"/>
                    </a:lnTo>
                    <a:lnTo>
                      <a:pt x="306" y="75"/>
                    </a:lnTo>
                    <a:lnTo>
                      <a:pt x="327" y="48"/>
                    </a:lnTo>
                    <a:lnTo>
                      <a:pt x="305" y="15"/>
                    </a:lnTo>
                    <a:lnTo>
                      <a:pt x="285" y="41"/>
                    </a:lnTo>
                    <a:lnTo>
                      <a:pt x="265" y="39"/>
                    </a:lnTo>
                    <a:lnTo>
                      <a:pt x="237" y="43"/>
                    </a:lnTo>
                    <a:lnTo>
                      <a:pt x="198" y="49"/>
                    </a:lnTo>
                    <a:lnTo>
                      <a:pt x="191" y="35"/>
                    </a:lnTo>
                    <a:lnTo>
                      <a:pt x="194" y="9"/>
                    </a:lnTo>
                    <a:lnTo>
                      <a:pt x="181" y="0"/>
                    </a:lnTo>
                    <a:lnTo>
                      <a:pt x="147" y="16"/>
                    </a:lnTo>
                    <a:lnTo>
                      <a:pt x="124" y="11"/>
                    </a:lnTo>
                    <a:lnTo>
                      <a:pt x="131" y="37"/>
                    </a:lnTo>
                    <a:lnTo>
                      <a:pt x="144" y="40"/>
                    </a:lnTo>
                    <a:lnTo>
                      <a:pt x="111" y="59"/>
                    </a:lnTo>
                    <a:lnTo>
                      <a:pt x="95" y="52"/>
                    </a:lnTo>
                    <a:lnTo>
                      <a:pt x="87" y="42"/>
                    </a:lnTo>
                    <a:lnTo>
                      <a:pt x="55" y="47"/>
                    </a:lnTo>
                    <a:lnTo>
                      <a:pt x="65" y="61"/>
                    </a:lnTo>
                    <a:lnTo>
                      <a:pt x="52" y="63"/>
                    </a:lnTo>
                    <a:lnTo>
                      <a:pt x="59" y="87"/>
                    </a:lnTo>
                    <a:lnTo>
                      <a:pt x="53" y="126"/>
                    </a:lnTo>
                    <a:lnTo>
                      <a:pt x="19" y="140"/>
                    </a:lnTo>
                    <a:lnTo>
                      <a:pt x="0" y="17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5" name="Freeform 184"/>
              <p:cNvSpPr>
                <a:spLocks/>
              </p:cNvSpPr>
              <p:nvPr/>
            </p:nvSpPr>
            <p:spPr bwMode="auto">
              <a:xfrm>
                <a:off x="1863" y="3176"/>
                <a:ext cx="13" cy="37"/>
              </a:xfrm>
              <a:custGeom>
                <a:avLst/>
                <a:gdLst>
                  <a:gd name="T0" fmla="*/ 0 w 13"/>
                  <a:gd name="T1" fmla="*/ 8 h 37"/>
                  <a:gd name="T2" fmla="*/ 0 w 13"/>
                  <a:gd name="T3" fmla="*/ 8 h 37"/>
                  <a:gd name="T4" fmla="*/ 5 w 13"/>
                  <a:gd name="T5" fmla="*/ 36 h 37"/>
                  <a:gd name="T6" fmla="*/ 12 w 13"/>
                  <a:gd name="T7" fmla="*/ 0 h 37"/>
                  <a:gd name="T8" fmla="*/ 0 w 13"/>
                  <a:gd name="T9" fmla="*/ 8 h 37"/>
                  <a:gd name="T10" fmla="*/ 0 w 13"/>
                  <a:gd name="T11" fmla="*/ 8 h 37"/>
                  <a:gd name="T12" fmla="*/ 0 60000 65536"/>
                  <a:gd name="T13" fmla="*/ 0 60000 65536"/>
                  <a:gd name="T14" fmla="*/ 0 60000 65536"/>
                  <a:gd name="T15" fmla="*/ 0 60000 65536"/>
                  <a:gd name="T16" fmla="*/ 0 60000 65536"/>
                  <a:gd name="T17" fmla="*/ 0 60000 65536"/>
                  <a:gd name="T18" fmla="*/ 0 w 13"/>
                  <a:gd name="T19" fmla="*/ 0 h 37"/>
                  <a:gd name="T20" fmla="*/ 13 w 1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 h="37">
                    <a:moveTo>
                      <a:pt x="0" y="8"/>
                    </a:moveTo>
                    <a:lnTo>
                      <a:pt x="0" y="8"/>
                    </a:lnTo>
                    <a:lnTo>
                      <a:pt x="5" y="36"/>
                    </a:lnTo>
                    <a:lnTo>
                      <a:pt x="12" y="0"/>
                    </a:lnTo>
                    <a:lnTo>
                      <a:pt x="0" y="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6" name="Freeform 185"/>
              <p:cNvSpPr>
                <a:spLocks/>
              </p:cNvSpPr>
              <p:nvPr/>
            </p:nvSpPr>
            <p:spPr bwMode="auto">
              <a:xfrm>
                <a:off x="2049" y="3668"/>
                <a:ext cx="115" cy="571"/>
              </a:xfrm>
              <a:custGeom>
                <a:avLst/>
                <a:gdLst>
                  <a:gd name="T0" fmla="*/ 0 w 115"/>
                  <a:gd name="T1" fmla="*/ 445 h 571"/>
                  <a:gd name="T2" fmla="*/ 0 w 115"/>
                  <a:gd name="T3" fmla="*/ 445 h 571"/>
                  <a:gd name="T4" fmla="*/ 9 w 115"/>
                  <a:gd name="T5" fmla="*/ 430 h 571"/>
                  <a:gd name="T6" fmla="*/ 24 w 115"/>
                  <a:gd name="T7" fmla="*/ 441 h 571"/>
                  <a:gd name="T8" fmla="*/ 39 w 115"/>
                  <a:gd name="T9" fmla="*/ 412 h 571"/>
                  <a:gd name="T10" fmla="*/ 33 w 115"/>
                  <a:gd name="T11" fmla="*/ 400 h 571"/>
                  <a:gd name="T12" fmla="*/ 45 w 115"/>
                  <a:gd name="T13" fmla="*/ 360 h 571"/>
                  <a:gd name="T14" fmla="*/ 24 w 115"/>
                  <a:gd name="T15" fmla="*/ 357 h 571"/>
                  <a:gd name="T16" fmla="*/ 27 w 115"/>
                  <a:gd name="T17" fmla="*/ 292 h 571"/>
                  <a:gd name="T18" fmla="*/ 55 w 115"/>
                  <a:gd name="T19" fmla="*/ 224 h 571"/>
                  <a:gd name="T20" fmla="*/ 54 w 115"/>
                  <a:gd name="T21" fmla="*/ 166 h 571"/>
                  <a:gd name="T22" fmla="*/ 74 w 115"/>
                  <a:gd name="T23" fmla="*/ 58 h 571"/>
                  <a:gd name="T24" fmla="*/ 68 w 115"/>
                  <a:gd name="T25" fmla="*/ 9 h 571"/>
                  <a:gd name="T26" fmla="*/ 81 w 115"/>
                  <a:gd name="T27" fmla="*/ 0 h 571"/>
                  <a:gd name="T28" fmla="*/ 96 w 115"/>
                  <a:gd name="T29" fmla="*/ 25 h 571"/>
                  <a:gd name="T30" fmla="*/ 104 w 115"/>
                  <a:gd name="T31" fmla="*/ 75 h 571"/>
                  <a:gd name="T32" fmla="*/ 114 w 115"/>
                  <a:gd name="T33" fmla="*/ 76 h 571"/>
                  <a:gd name="T34" fmla="*/ 112 w 115"/>
                  <a:gd name="T35" fmla="*/ 93 h 571"/>
                  <a:gd name="T36" fmla="*/ 97 w 115"/>
                  <a:gd name="T37" fmla="*/ 100 h 571"/>
                  <a:gd name="T38" fmla="*/ 98 w 115"/>
                  <a:gd name="T39" fmla="*/ 134 h 571"/>
                  <a:gd name="T40" fmla="*/ 81 w 115"/>
                  <a:gd name="T41" fmla="*/ 152 h 571"/>
                  <a:gd name="T42" fmla="*/ 69 w 115"/>
                  <a:gd name="T43" fmla="*/ 199 h 571"/>
                  <a:gd name="T44" fmla="*/ 78 w 115"/>
                  <a:gd name="T45" fmla="*/ 243 h 571"/>
                  <a:gd name="T46" fmla="*/ 61 w 115"/>
                  <a:gd name="T47" fmla="*/ 281 h 571"/>
                  <a:gd name="T48" fmla="*/ 48 w 115"/>
                  <a:gd name="T49" fmla="*/ 374 h 571"/>
                  <a:gd name="T50" fmla="*/ 58 w 115"/>
                  <a:gd name="T51" fmla="*/ 409 h 571"/>
                  <a:gd name="T52" fmla="*/ 49 w 115"/>
                  <a:gd name="T53" fmla="*/ 412 h 571"/>
                  <a:gd name="T54" fmla="*/ 53 w 115"/>
                  <a:gd name="T55" fmla="*/ 442 h 571"/>
                  <a:gd name="T56" fmla="*/ 30 w 115"/>
                  <a:gd name="T57" fmla="*/ 505 h 571"/>
                  <a:gd name="T58" fmla="*/ 33 w 115"/>
                  <a:gd name="T59" fmla="*/ 516 h 571"/>
                  <a:gd name="T60" fmla="*/ 44 w 115"/>
                  <a:gd name="T61" fmla="*/ 512 h 571"/>
                  <a:gd name="T62" fmla="*/ 48 w 115"/>
                  <a:gd name="T63" fmla="*/ 536 h 571"/>
                  <a:gd name="T64" fmla="*/ 98 w 115"/>
                  <a:gd name="T65" fmla="*/ 541 h 571"/>
                  <a:gd name="T66" fmla="*/ 65 w 115"/>
                  <a:gd name="T67" fmla="*/ 551 h 571"/>
                  <a:gd name="T68" fmla="*/ 61 w 115"/>
                  <a:gd name="T69" fmla="*/ 570 h 571"/>
                  <a:gd name="T70" fmla="*/ 46 w 115"/>
                  <a:gd name="T71" fmla="*/ 565 h 571"/>
                  <a:gd name="T72" fmla="*/ 62 w 115"/>
                  <a:gd name="T73" fmla="*/ 553 h 571"/>
                  <a:gd name="T74" fmla="*/ 38 w 115"/>
                  <a:gd name="T75" fmla="*/ 548 h 571"/>
                  <a:gd name="T76" fmla="*/ 35 w 115"/>
                  <a:gd name="T77" fmla="*/ 527 h 571"/>
                  <a:gd name="T78" fmla="*/ 29 w 115"/>
                  <a:gd name="T79" fmla="*/ 537 h 571"/>
                  <a:gd name="T80" fmla="*/ 20 w 115"/>
                  <a:gd name="T81" fmla="*/ 518 h 571"/>
                  <a:gd name="T82" fmla="*/ 25 w 115"/>
                  <a:gd name="T83" fmla="*/ 513 h 571"/>
                  <a:gd name="T84" fmla="*/ 14 w 115"/>
                  <a:gd name="T85" fmla="*/ 504 h 571"/>
                  <a:gd name="T86" fmla="*/ 24 w 115"/>
                  <a:gd name="T87" fmla="*/ 494 h 571"/>
                  <a:gd name="T88" fmla="*/ 15 w 115"/>
                  <a:gd name="T89" fmla="*/ 466 h 571"/>
                  <a:gd name="T90" fmla="*/ 32 w 115"/>
                  <a:gd name="T91" fmla="*/ 469 h 571"/>
                  <a:gd name="T92" fmla="*/ 15 w 115"/>
                  <a:gd name="T93" fmla="*/ 455 h 571"/>
                  <a:gd name="T94" fmla="*/ 19 w 115"/>
                  <a:gd name="T95" fmla="*/ 444 h 571"/>
                  <a:gd name="T96" fmla="*/ 0 w 115"/>
                  <a:gd name="T97" fmla="*/ 445 h 571"/>
                  <a:gd name="T98" fmla="*/ 0 w 115"/>
                  <a:gd name="T99" fmla="*/ 44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571"/>
                  <a:gd name="T152" fmla="*/ 115 w 115"/>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571">
                    <a:moveTo>
                      <a:pt x="0" y="445"/>
                    </a:moveTo>
                    <a:lnTo>
                      <a:pt x="0" y="445"/>
                    </a:lnTo>
                    <a:lnTo>
                      <a:pt x="9" y="430"/>
                    </a:lnTo>
                    <a:lnTo>
                      <a:pt x="24" y="441"/>
                    </a:lnTo>
                    <a:lnTo>
                      <a:pt x="39" y="412"/>
                    </a:lnTo>
                    <a:lnTo>
                      <a:pt x="33" y="400"/>
                    </a:lnTo>
                    <a:lnTo>
                      <a:pt x="45" y="360"/>
                    </a:lnTo>
                    <a:lnTo>
                      <a:pt x="24" y="357"/>
                    </a:lnTo>
                    <a:lnTo>
                      <a:pt x="27" y="292"/>
                    </a:lnTo>
                    <a:lnTo>
                      <a:pt x="55" y="224"/>
                    </a:lnTo>
                    <a:lnTo>
                      <a:pt x="54" y="166"/>
                    </a:lnTo>
                    <a:lnTo>
                      <a:pt x="74" y="58"/>
                    </a:lnTo>
                    <a:lnTo>
                      <a:pt x="68" y="9"/>
                    </a:lnTo>
                    <a:lnTo>
                      <a:pt x="81" y="0"/>
                    </a:lnTo>
                    <a:lnTo>
                      <a:pt x="96" y="25"/>
                    </a:lnTo>
                    <a:lnTo>
                      <a:pt x="104" y="75"/>
                    </a:lnTo>
                    <a:lnTo>
                      <a:pt x="114" y="76"/>
                    </a:lnTo>
                    <a:lnTo>
                      <a:pt x="112" y="93"/>
                    </a:lnTo>
                    <a:lnTo>
                      <a:pt x="97" y="100"/>
                    </a:lnTo>
                    <a:lnTo>
                      <a:pt x="98" y="134"/>
                    </a:lnTo>
                    <a:lnTo>
                      <a:pt x="81" y="152"/>
                    </a:lnTo>
                    <a:lnTo>
                      <a:pt x="69" y="199"/>
                    </a:lnTo>
                    <a:lnTo>
                      <a:pt x="78" y="243"/>
                    </a:lnTo>
                    <a:lnTo>
                      <a:pt x="61" y="281"/>
                    </a:lnTo>
                    <a:lnTo>
                      <a:pt x="48" y="374"/>
                    </a:lnTo>
                    <a:lnTo>
                      <a:pt x="58" y="409"/>
                    </a:lnTo>
                    <a:lnTo>
                      <a:pt x="49" y="412"/>
                    </a:lnTo>
                    <a:lnTo>
                      <a:pt x="53" y="442"/>
                    </a:lnTo>
                    <a:lnTo>
                      <a:pt x="30" y="505"/>
                    </a:lnTo>
                    <a:lnTo>
                      <a:pt x="33" y="516"/>
                    </a:lnTo>
                    <a:lnTo>
                      <a:pt x="44" y="512"/>
                    </a:lnTo>
                    <a:lnTo>
                      <a:pt x="48" y="536"/>
                    </a:lnTo>
                    <a:lnTo>
                      <a:pt x="98" y="541"/>
                    </a:lnTo>
                    <a:lnTo>
                      <a:pt x="65" y="551"/>
                    </a:lnTo>
                    <a:lnTo>
                      <a:pt x="61" y="570"/>
                    </a:lnTo>
                    <a:lnTo>
                      <a:pt x="46" y="565"/>
                    </a:lnTo>
                    <a:lnTo>
                      <a:pt x="62" y="553"/>
                    </a:lnTo>
                    <a:lnTo>
                      <a:pt x="38" y="548"/>
                    </a:lnTo>
                    <a:lnTo>
                      <a:pt x="35" y="527"/>
                    </a:lnTo>
                    <a:lnTo>
                      <a:pt x="29" y="537"/>
                    </a:lnTo>
                    <a:lnTo>
                      <a:pt x="20" y="518"/>
                    </a:lnTo>
                    <a:lnTo>
                      <a:pt x="25" y="513"/>
                    </a:lnTo>
                    <a:lnTo>
                      <a:pt x="14" y="504"/>
                    </a:lnTo>
                    <a:lnTo>
                      <a:pt x="24" y="494"/>
                    </a:lnTo>
                    <a:lnTo>
                      <a:pt x="15" y="466"/>
                    </a:lnTo>
                    <a:lnTo>
                      <a:pt x="32" y="469"/>
                    </a:lnTo>
                    <a:lnTo>
                      <a:pt x="15" y="455"/>
                    </a:lnTo>
                    <a:lnTo>
                      <a:pt x="19" y="444"/>
                    </a:lnTo>
                    <a:lnTo>
                      <a:pt x="0" y="44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7" name="Freeform 186"/>
              <p:cNvSpPr>
                <a:spLocks/>
              </p:cNvSpPr>
              <p:nvPr/>
            </p:nvSpPr>
            <p:spPr bwMode="auto">
              <a:xfrm>
                <a:off x="2055" y="4146"/>
                <a:ext cx="10" cy="22"/>
              </a:xfrm>
              <a:custGeom>
                <a:avLst/>
                <a:gdLst>
                  <a:gd name="T0" fmla="*/ 0 w 10"/>
                  <a:gd name="T1" fmla="*/ 9 h 22"/>
                  <a:gd name="T2" fmla="*/ 0 w 10"/>
                  <a:gd name="T3" fmla="*/ 9 h 22"/>
                  <a:gd name="T4" fmla="*/ 4 w 10"/>
                  <a:gd name="T5" fmla="*/ 0 h 22"/>
                  <a:gd name="T6" fmla="*/ 9 w 10"/>
                  <a:gd name="T7" fmla="*/ 21 h 22"/>
                  <a:gd name="T8" fmla="*/ 0 w 10"/>
                  <a:gd name="T9" fmla="*/ 9 h 22"/>
                  <a:gd name="T10" fmla="*/ 0 w 10"/>
                  <a:gd name="T11" fmla="*/ 9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0" y="9"/>
                    </a:moveTo>
                    <a:lnTo>
                      <a:pt x="0" y="9"/>
                    </a:lnTo>
                    <a:lnTo>
                      <a:pt x="4" y="0"/>
                    </a:lnTo>
                    <a:lnTo>
                      <a:pt x="9" y="21"/>
                    </a:lnTo>
                    <a:lnTo>
                      <a:pt x="0" y="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8" name="Freeform 187"/>
              <p:cNvSpPr>
                <a:spLocks/>
              </p:cNvSpPr>
              <p:nvPr/>
            </p:nvSpPr>
            <p:spPr bwMode="auto">
              <a:xfrm>
                <a:off x="2065" y="4030"/>
                <a:ext cx="9" cy="28"/>
              </a:xfrm>
              <a:custGeom>
                <a:avLst/>
                <a:gdLst>
                  <a:gd name="T0" fmla="*/ 0 w 9"/>
                  <a:gd name="T1" fmla="*/ 23 h 28"/>
                  <a:gd name="T2" fmla="*/ 0 w 9"/>
                  <a:gd name="T3" fmla="*/ 23 h 28"/>
                  <a:gd name="T4" fmla="*/ 8 w 9"/>
                  <a:gd name="T5" fmla="*/ 0 h 28"/>
                  <a:gd name="T6" fmla="*/ 8 w 9"/>
                  <a:gd name="T7" fmla="*/ 27 h 28"/>
                  <a:gd name="T8" fmla="*/ 0 w 9"/>
                  <a:gd name="T9" fmla="*/ 23 h 28"/>
                  <a:gd name="T10" fmla="*/ 0 w 9"/>
                  <a:gd name="T11" fmla="*/ 23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23"/>
                    </a:moveTo>
                    <a:lnTo>
                      <a:pt x="0" y="23"/>
                    </a:lnTo>
                    <a:lnTo>
                      <a:pt x="8" y="0"/>
                    </a:lnTo>
                    <a:lnTo>
                      <a:pt x="8" y="27"/>
                    </a:lnTo>
                    <a:lnTo>
                      <a:pt x="0" y="2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89" name="Freeform 188"/>
              <p:cNvSpPr>
                <a:spLocks/>
              </p:cNvSpPr>
              <p:nvPr/>
            </p:nvSpPr>
            <p:spPr bwMode="auto">
              <a:xfrm>
                <a:off x="2074" y="4231"/>
                <a:ext cx="19" cy="13"/>
              </a:xfrm>
              <a:custGeom>
                <a:avLst/>
                <a:gdLst>
                  <a:gd name="T0" fmla="*/ 0 w 19"/>
                  <a:gd name="T1" fmla="*/ 0 h 13"/>
                  <a:gd name="T2" fmla="*/ 0 w 19"/>
                  <a:gd name="T3" fmla="*/ 0 h 13"/>
                  <a:gd name="T4" fmla="*/ 18 w 19"/>
                  <a:gd name="T5" fmla="*/ 3 h 13"/>
                  <a:gd name="T6" fmla="*/ 18 w 19"/>
                  <a:gd name="T7" fmla="*/ 12 h 13"/>
                  <a:gd name="T8" fmla="*/ 0 w 19"/>
                  <a:gd name="T9" fmla="*/ 0 h 13"/>
                  <a:gd name="T10" fmla="*/ 0 w 19"/>
                  <a:gd name="T11" fmla="*/ 0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0" y="0"/>
                    </a:moveTo>
                    <a:lnTo>
                      <a:pt x="0" y="0"/>
                    </a:lnTo>
                    <a:lnTo>
                      <a:pt x="18" y="3"/>
                    </a:lnTo>
                    <a:lnTo>
                      <a:pt x="18" y="12"/>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0" name="Freeform 189"/>
              <p:cNvSpPr>
                <a:spLocks/>
              </p:cNvSpPr>
              <p:nvPr/>
            </p:nvSpPr>
            <p:spPr bwMode="auto">
              <a:xfrm>
                <a:off x="2078" y="4204"/>
                <a:ext cx="28" cy="28"/>
              </a:xfrm>
              <a:custGeom>
                <a:avLst/>
                <a:gdLst>
                  <a:gd name="T0" fmla="*/ 0 w 28"/>
                  <a:gd name="T1" fmla="*/ 5 h 28"/>
                  <a:gd name="T2" fmla="*/ 0 w 28"/>
                  <a:gd name="T3" fmla="*/ 5 h 28"/>
                  <a:gd name="T4" fmla="*/ 7 w 28"/>
                  <a:gd name="T5" fmla="*/ 0 h 28"/>
                  <a:gd name="T6" fmla="*/ 6 w 28"/>
                  <a:gd name="T7" fmla="*/ 13 h 28"/>
                  <a:gd name="T8" fmla="*/ 27 w 28"/>
                  <a:gd name="T9" fmla="*/ 17 h 28"/>
                  <a:gd name="T10" fmla="*/ 14 w 28"/>
                  <a:gd name="T11" fmla="*/ 27 h 28"/>
                  <a:gd name="T12" fmla="*/ 0 w 28"/>
                  <a:gd name="T13" fmla="*/ 5 h 28"/>
                  <a:gd name="T14" fmla="*/ 0 w 2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8"/>
                  <a:gd name="T26" fmla="*/ 28 w 2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8">
                    <a:moveTo>
                      <a:pt x="0" y="5"/>
                    </a:moveTo>
                    <a:lnTo>
                      <a:pt x="0" y="5"/>
                    </a:lnTo>
                    <a:lnTo>
                      <a:pt x="7" y="0"/>
                    </a:lnTo>
                    <a:lnTo>
                      <a:pt x="6" y="13"/>
                    </a:lnTo>
                    <a:lnTo>
                      <a:pt x="27" y="17"/>
                    </a:lnTo>
                    <a:lnTo>
                      <a:pt x="14" y="27"/>
                    </a:lnTo>
                    <a:lnTo>
                      <a:pt x="0" y="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1" name="Freeform 190"/>
              <p:cNvSpPr>
                <a:spLocks/>
              </p:cNvSpPr>
              <p:nvPr/>
            </p:nvSpPr>
            <p:spPr bwMode="auto">
              <a:xfrm>
                <a:off x="2097" y="4240"/>
                <a:ext cx="16" cy="8"/>
              </a:xfrm>
              <a:custGeom>
                <a:avLst/>
                <a:gdLst>
                  <a:gd name="T0" fmla="*/ 0 w 16"/>
                  <a:gd name="T1" fmla="*/ 5 h 8"/>
                  <a:gd name="T2" fmla="*/ 0 w 16"/>
                  <a:gd name="T3" fmla="*/ 5 h 8"/>
                  <a:gd name="T4" fmla="*/ 4 w 16"/>
                  <a:gd name="T5" fmla="*/ 0 h 8"/>
                  <a:gd name="T6" fmla="*/ 15 w 16"/>
                  <a:gd name="T7" fmla="*/ 7 h 8"/>
                  <a:gd name="T8" fmla="*/ 0 w 16"/>
                  <a:gd name="T9" fmla="*/ 5 h 8"/>
                  <a:gd name="T10" fmla="*/ 0 w 16"/>
                  <a:gd name="T11" fmla="*/ 5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5"/>
                    </a:moveTo>
                    <a:lnTo>
                      <a:pt x="0" y="5"/>
                    </a:lnTo>
                    <a:lnTo>
                      <a:pt x="4" y="0"/>
                    </a:lnTo>
                    <a:lnTo>
                      <a:pt x="15" y="7"/>
                    </a:lnTo>
                    <a:lnTo>
                      <a:pt x="0" y="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2" name="Freeform 191"/>
              <p:cNvSpPr>
                <a:spLocks/>
              </p:cNvSpPr>
              <p:nvPr/>
            </p:nvSpPr>
            <p:spPr bwMode="auto">
              <a:xfrm>
                <a:off x="2107" y="4217"/>
                <a:ext cx="39" cy="42"/>
              </a:xfrm>
              <a:custGeom>
                <a:avLst/>
                <a:gdLst>
                  <a:gd name="T0" fmla="*/ 0 w 39"/>
                  <a:gd name="T1" fmla="*/ 34 h 42"/>
                  <a:gd name="T2" fmla="*/ 0 w 39"/>
                  <a:gd name="T3" fmla="*/ 34 h 42"/>
                  <a:gd name="T4" fmla="*/ 6 w 39"/>
                  <a:gd name="T5" fmla="*/ 27 h 42"/>
                  <a:gd name="T6" fmla="*/ 26 w 39"/>
                  <a:gd name="T7" fmla="*/ 31 h 42"/>
                  <a:gd name="T8" fmla="*/ 17 w 39"/>
                  <a:gd name="T9" fmla="*/ 21 h 42"/>
                  <a:gd name="T10" fmla="*/ 27 w 39"/>
                  <a:gd name="T11" fmla="*/ 14 h 42"/>
                  <a:gd name="T12" fmla="*/ 12 w 39"/>
                  <a:gd name="T13" fmla="*/ 12 h 42"/>
                  <a:gd name="T14" fmla="*/ 12 w 39"/>
                  <a:gd name="T15" fmla="*/ 2 h 42"/>
                  <a:gd name="T16" fmla="*/ 36 w 39"/>
                  <a:gd name="T17" fmla="*/ 0 h 42"/>
                  <a:gd name="T18" fmla="*/ 38 w 39"/>
                  <a:gd name="T19" fmla="*/ 41 h 42"/>
                  <a:gd name="T20" fmla="*/ 0 w 39"/>
                  <a:gd name="T21" fmla="*/ 34 h 42"/>
                  <a:gd name="T22" fmla="*/ 0 w 39"/>
                  <a:gd name="T23" fmla="*/ 34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42"/>
                  <a:gd name="T38" fmla="*/ 39 w 3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42">
                    <a:moveTo>
                      <a:pt x="0" y="34"/>
                    </a:moveTo>
                    <a:lnTo>
                      <a:pt x="0" y="34"/>
                    </a:lnTo>
                    <a:lnTo>
                      <a:pt x="6" y="27"/>
                    </a:lnTo>
                    <a:lnTo>
                      <a:pt x="26" y="31"/>
                    </a:lnTo>
                    <a:lnTo>
                      <a:pt x="17" y="21"/>
                    </a:lnTo>
                    <a:lnTo>
                      <a:pt x="27" y="14"/>
                    </a:lnTo>
                    <a:lnTo>
                      <a:pt x="12" y="12"/>
                    </a:lnTo>
                    <a:lnTo>
                      <a:pt x="12" y="2"/>
                    </a:lnTo>
                    <a:lnTo>
                      <a:pt x="36" y="0"/>
                    </a:lnTo>
                    <a:lnTo>
                      <a:pt x="38" y="41"/>
                    </a:lnTo>
                    <a:lnTo>
                      <a:pt x="0" y="3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3" name="Freeform 192"/>
              <p:cNvSpPr>
                <a:spLocks/>
              </p:cNvSpPr>
              <p:nvPr/>
            </p:nvSpPr>
            <p:spPr bwMode="auto">
              <a:xfrm>
                <a:off x="2126" y="4265"/>
                <a:ext cx="29" cy="9"/>
              </a:xfrm>
              <a:custGeom>
                <a:avLst/>
                <a:gdLst>
                  <a:gd name="T0" fmla="*/ 0 w 29"/>
                  <a:gd name="T1" fmla="*/ 0 h 9"/>
                  <a:gd name="T2" fmla="*/ 0 w 29"/>
                  <a:gd name="T3" fmla="*/ 0 h 9"/>
                  <a:gd name="T4" fmla="*/ 25 w 29"/>
                  <a:gd name="T5" fmla="*/ 2 h 9"/>
                  <a:gd name="T6" fmla="*/ 28 w 29"/>
                  <a:gd name="T7" fmla="*/ 8 h 9"/>
                  <a:gd name="T8" fmla="*/ 0 w 29"/>
                  <a:gd name="T9" fmla="*/ 0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0" y="0"/>
                    </a:moveTo>
                    <a:lnTo>
                      <a:pt x="0" y="0"/>
                    </a:lnTo>
                    <a:lnTo>
                      <a:pt x="25" y="2"/>
                    </a:lnTo>
                    <a:lnTo>
                      <a:pt x="28" y="8"/>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4" name="Freeform 193"/>
              <p:cNvSpPr>
                <a:spLocks/>
              </p:cNvSpPr>
              <p:nvPr/>
            </p:nvSpPr>
            <p:spPr bwMode="auto">
              <a:xfrm>
                <a:off x="2153" y="4259"/>
                <a:ext cx="14" cy="7"/>
              </a:xfrm>
              <a:custGeom>
                <a:avLst/>
                <a:gdLst>
                  <a:gd name="T0" fmla="*/ 0 w 14"/>
                  <a:gd name="T1" fmla="*/ 6 h 7"/>
                  <a:gd name="T2" fmla="*/ 0 w 14"/>
                  <a:gd name="T3" fmla="*/ 6 h 7"/>
                  <a:gd name="T4" fmla="*/ 3 w 14"/>
                  <a:gd name="T5" fmla="*/ 0 h 7"/>
                  <a:gd name="T6" fmla="*/ 13 w 14"/>
                  <a:gd name="T7" fmla="*/ 6 h 7"/>
                  <a:gd name="T8" fmla="*/ 0 w 14"/>
                  <a:gd name="T9" fmla="*/ 6 h 7"/>
                  <a:gd name="T10" fmla="*/ 0 w 14"/>
                  <a:gd name="T11" fmla="*/ 6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0" y="6"/>
                    </a:moveTo>
                    <a:lnTo>
                      <a:pt x="0" y="6"/>
                    </a:lnTo>
                    <a:lnTo>
                      <a:pt x="3" y="0"/>
                    </a:lnTo>
                    <a:lnTo>
                      <a:pt x="13" y="6"/>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5" name="Freeform 194"/>
              <p:cNvSpPr>
                <a:spLocks/>
              </p:cNvSpPr>
              <p:nvPr/>
            </p:nvSpPr>
            <p:spPr bwMode="auto">
              <a:xfrm>
                <a:off x="2005" y="3261"/>
                <a:ext cx="164" cy="226"/>
              </a:xfrm>
              <a:custGeom>
                <a:avLst/>
                <a:gdLst>
                  <a:gd name="T0" fmla="*/ 0 w 164"/>
                  <a:gd name="T1" fmla="*/ 150 h 226"/>
                  <a:gd name="T2" fmla="*/ 0 w 164"/>
                  <a:gd name="T3" fmla="*/ 150 h 226"/>
                  <a:gd name="T4" fmla="*/ 20 w 164"/>
                  <a:gd name="T5" fmla="*/ 166 h 226"/>
                  <a:gd name="T6" fmla="*/ 49 w 164"/>
                  <a:gd name="T7" fmla="*/ 170 h 226"/>
                  <a:gd name="T8" fmla="*/ 78 w 164"/>
                  <a:gd name="T9" fmla="*/ 200 h 226"/>
                  <a:gd name="T10" fmla="*/ 117 w 164"/>
                  <a:gd name="T11" fmla="*/ 203 h 226"/>
                  <a:gd name="T12" fmla="*/ 111 w 164"/>
                  <a:gd name="T13" fmla="*/ 219 h 226"/>
                  <a:gd name="T14" fmla="*/ 121 w 164"/>
                  <a:gd name="T15" fmla="*/ 225 h 226"/>
                  <a:gd name="T16" fmla="*/ 127 w 164"/>
                  <a:gd name="T17" fmla="*/ 186 h 226"/>
                  <a:gd name="T18" fmla="*/ 120 w 164"/>
                  <a:gd name="T19" fmla="*/ 162 h 226"/>
                  <a:gd name="T20" fmla="*/ 133 w 164"/>
                  <a:gd name="T21" fmla="*/ 160 h 226"/>
                  <a:gd name="T22" fmla="*/ 123 w 164"/>
                  <a:gd name="T23" fmla="*/ 146 h 226"/>
                  <a:gd name="T24" fmla="*/ 155 w 164"/>
                  <a:gd name="T25" fmla="*/ 141 h 226"/>
                  <a:gd name="T26" fmla="*/ 163 w 164"/>
                  <a:gd name="T27" fmla="*/ 151 h 226"/>
                  <a:gd name="T28" fmla="*/ 151 w 164"/>
                  <a:gd name="T29" fmla="*/ 131 h 226"/>
                  <a:gd name="T30" fmla="*/ 155 w 164"/>
                  <a:gd name="T31" fmla="*/ 84 h 226"/>
                  <a:gd name="T32" fmla="*/ 128 w 164"/>
                  <a:gd name="T33" fmla="*/ 86 h 226"/>
                  <a:gd name="T34" fmla="*/ 120 w 164"/>
                  <a:gd name="T35" fmla="*/ 74 h 226"/>
                  <a:gd name="T36" fmla="*/ 93 w 164"/>
                  <a:gd name="T37" fmla="*/ 71 h 226"/>
                  <a:gd name="T38" fmla="*/ 76 w 164"/>
                  <a:gd name="T39" fmla="*/ 44 h 226"/>
                  <a:gd name="T40" fmla="*/ 102 w 164"/>
                  <a:gd name="T41" fmla="*/ 8 h 226"/>
                  <a:gd name="T42" fmla="*/ 98 w 164"/>
                  <a:gd name="T43" fmla="*/ 0 h 226"/>
                  <a:gd name="T44" fmla="*/ 52 w 164"/>
                  <a:gd name="T45" fmla="*/ 20 h 226"/>
                  <a:gd name="T46" fmla="*/ 27 w 164"/>
                  <a:gd name="T47" fmla="*/ 60 h 226"/>
                  <a:gd name="T48" fmla="*/ 19 w 164"/>
                  <a:gd name="T49" fmla="*/ 50 h 226"/>
                  <a:gd name="T50" fmla="*/ 13 w 164"/>
                  <a:gd name="T51" fmla="*/ 70 h 226"/>
                  <a:gd name="T52" fmla="*/ 19 w 164"/>
                  <a:gd name="T53" fmla="*/ 115 h 226"/>
                  <a:gd name="T54" fmla="*/ 25 w 164"/>
                  <a:gd name="T55" fmla="*/ 115 h 226"/>
                  <a:gd name="T56" fmla="*/ 0 w 164"/>
                  <a:gd name="T57" fmla="*/ 150 h 226"/>
                  <a:gd name="T58" fmla="*/ 0 w 164"/>
                  <a:gd name="T59" fmla="*/ 150 h 2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226"/>
                  <a:gd name="T92" fmla="*/ 164 w 164"/>
                  <a:gd name="T93" fmla="*/ 226 h 2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226">
                    <a:moveTo>
                      <a:pt x="0" y="150"/>
                    </a:moveTo>
                    <a:lnTo>
                      <a:pt x="0" y="150"/>
                    </a:lnTo>
                    <a:lnTo>
                      <a:pt x="20" y="166"/>
                    </a:lnTo>
                    <a:lnTo>
                      <a:pt x="49" y="170"/>
                    </a:lnTo>
                    <a:lnTo>
                      <a:pt x="78" y="200"/>
                    </a:lnTo>
                    <a:lnTo>
                      <a:pt x="117" y="203"/>
                    </a:lnTo>
                    <a:lnTo>
                      <a:pt x="111" y="219"/>
                    </a:lnTo>
                    <a:lnTo>
                      <a:pt x="121" y="225"/>
                    </a:lnTo>
                    <a:lnTo>
                      <a:pt x="127" y="186"/>
                    </a:lnTo>
                    <a:lnTo>
                      <a:pt x="120" y="162"/>
                    </a:lnTo>
                    <a:lnTo>
                      <a:pt x="133" y="160"/>
                    </a:lnTo>
                    <a:lnTo>
                      <a:pt x="123" y="146"/>
                    </a:lnTo>
                    <a:lnTo>
                      <a:pt x="155" y="141"/>
                    </a:lnTo>
                    <a:lnTo>
                      <a:pt x="163" y="151"/>
                    </a:lnTo>
                    <a:lnTo>
                      <a:pt x="151" y="131"/>
                    </a:lnTo>
                    <a:lnTo>
                      <a:pt x="155" y="84"/>
                    </a:lnTo>
                    <a:lnTo>
                      <a:pt x="128" y="86"/>
                    </a:lnTo>
                    <a:lnTo>
                      <a:pt x="120" y="74"/>
                    </a:lnTo>
                    <a:lnTo>
                      <a:pt x="93" y="71"/>
                    </a:lnTo>
                    <a:lnTo>
                      <a:pt x="76" y="44"/>
                    </a:lnTo>
                    <a:lnTo>
                      <a:pt x="102" y="8"/>
                    </a:lnTo>
                    <a:lnTo>
                      <a:pt x="98" y="0"/>
                    </a:lnTo>
                    <a:lnTo>
                      <a:pt x="52" y="20"/>
                    </a:lnTo>
                    <a:lnTo>
                      <a:pt x="27" y="60"/>
                    </a:lnTo>
                    <a:lnTo>
                      <a:pt x="19" y="50"/>
                    </a:lnTo>
                    <a:lnTo>
                      <a:pt x="13" y="70"/>
                    </a:lnTo>
                    <a:lnTo>
                      <a:pt x="19" y="115"/>
                    </a:lnTo>
                    <a:lnTo>
                      <a:pt x="25" y="115"/>
                    </a:lnTo>
                    <a:lnTo>
                      <a:pt x="0" y="15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6" name="Freeform 195"/>
              <p:cNvSpPr>
                <a:spLocks/>
              </p:cNvSpPr>
              <p:nvPr/>
            </p:nvSpPr>
            <p:spPr bwMode="auto">
              <a:xfrm>
                <a:off x="1911" y="3280"/>
                <a:ext cx="44" cy="37"/>
              </a:xfrm>
              <a:custGeom>
                <a:avLst/>
                <a:gdLst>
                  <a:gd name="T0" fmla="*/ 0 w 44"/>
                  <a:gd name="T1" fmla="*/ 0 h 37"/>
                  <a:gd name="T2" fmla="*/ 0 w 44"/>
                  <a:gd name="T3" fmla="*/ 0 h 37"/>
                  <a:gd name="T4" fmla="*/ 1 w 44"/>
                  <a:gd name="T5" fmla="*/ 14 h 37"/>
                  <a:gd name="T6" fmla="*/ 10 w 44"/>
                  <a:gd name="T7" fmla="*/ 12 h 37"/>
                  <a:gd name="T8" fmla="*/ 37 w 44"/>
                  <a:gd name="T9" fmla="*/ 36 h 37"/>
                  <a:gd name="T10" fmla="*/ 43 w 44"/>
                  <a:gd name="T11" fmla="*/ 18 h 37"/>
                  <a:gd name="T12" fmla="*/ 28 w 44"/>
                  <a:gd name="T13" fmla="*/ 1 h 37"/>
                  <a:gd name="T14" fmla="*/ 0 w 44"/>
                  <a:gd name="T15" fmla="*/ 0 h 37"/>
                  <a:gd name="T16" fmla="*/ 0 w 4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0"/>
                    </a:moveTo>
                    <a:lnTo>
                      <a:pt x="0" y="0"/>
                    </a:lnTo>
                    <a:lnTo>
                      <a:pt x="1" y="14"/>
                    </a:lnTo>
                    <a:lnTo>
                      <a:pt x="10" y="12"/>
                    </a:lnTo>
                    <a:lnTo>
                      <a:pt x="37" y="36"/>
                    </a:lnTo>
                    <a:lnTo>
                      <a:pt x="43" y="18"/>
                    </a:lnTo>
                    <a:lnTo>
                      <a:pt x="28" y="1"/>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7" name="Freeform 196"/>
              <p:cNvSpPr>
                <a:spLocks/>
              </p:cNvSpPr>
              <p:nvPr/>
            </p:nvSpPr>
            <p:spPr bwMode="auto">
              <a:xfrm>
                <a:off x="1921" y="3111"/>
                <a:ext cx="148" cy="47"/>
              </a:xfrm>
              <a:custGeom>
                <a:avLst/>
                <a:gdLst>
                  <a:gd name="T0" fmla="*/ 0 w 148"/>
                  <a:gd name="T1" fmla="*/ 18 h 47"/>
                  <a:gd name="T2" fmla="*/ 0 w 148"/>
                  <a:gd name="T3" fmla="*/ 18 h 47"/>
                  <a:gd name="T4" fmla="*/ 20 w 148"/>
                  <a:gd name="T5" fmla="*/ 2 h 47"/>
                  <a:gd name="T6" fmla="*/ 58 w 148"/>
                  <a:gd name="T7" fmla="*/ 0 h 47"/>
                  <a:gd name="T8" fmla="*/ 147 w 148"/>
                  <a:gd name="T9" fmla="*/ 39 h 47"/>
                  <a:gd name="T10" fmla="*/ 99 w 148"/>
                  <a:gd name="T11" fmla="*/ 46 h 47"/>
                  <a:gd name="T12" fmla="*/ 107 w 148"/>
                  <a:gd name="T13" fmla="*/ 37 h 47"/>
                  <a:gd name="T14" fmla="*/ 84 w 148"/>
                  <a:gd name="T15" fmla="*/ 22 h 47"/>
                  <a:gd name="T16" fmla="*/ 40 w 148"/>
                  <a:gd name="T17" fmla="*/ 14 h 47"/>
                  <a:gd name="T18" fmla="*/ 42 w 148"/>
                  <a:gd name="T19" fmla="*/ 7 h 47"/>
                  <a:gd name="T20" fmla="*/ 0 w 148"/>
                  <a:gd name="T21" fmla="*/ 18 h 47"/>
                  <a:gd name="T22" fmla="*/ 0 w 148"/>
                  <a:gd name="T23" fmla="*/ 18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47"/>
                  <a:gd name="T38" fmla="*/ 148 w 14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47">
                    <a:moveTo>
                      <a:pt x="0" y="18"/>
                    </a:moveTo>
                    <a:lnTo>
                      <a:pt x="0" y="18"/>
                    </a:lnTo>
                    <a:lnTo>
                      <a:pt x="20" y="2"/>
                    </a:lnTo>
                    <a:lnTo>
                      <a:pt x="58" y="0"/>
                    </a:lnTo>
                    <a:lnTo>
                      <a:pt x="147" y="39"/>
                    </a:lnTo>
                    <a:lnTo>
                      <a:pt x="99" y="46"/>
                    </a:lnTo>
                    <a:lnTo>
                      <a:pt x="107" y="37"/>
                    </a:lnTo>
                    <a:lnTo>
                      <a:pt x="84" y="22"/>
                    </a:lnTo>
                    <a:lnTo>
                      <a:pt x="40" y="14"/>
                    </a:lnTo>
                    <a:lnTo>
                      <a:pt x="42" y="7"/>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8" name="Freeform 197"/>
              <p:cNvSpPr>
                <a:spLocks/>
              </p:cNvSpPr>
              <p:nvPr/>
            </p:nvSpPr>
            <p:spPr bwMode="auto">
              <a:xfrm>
                <a:off x="2100" y="3157"/>
                <a:ext cx="47" cy="27"/>
              </a:xfrm>
              <a:custGeom>
                <a:avLst/>
                <a:gdLst>
                  <a:gd name="T0" fmla="*/ 0 w 47"/>
                  <a:gd name="T1" fmla="*/ 0 h 27"/>
                  <a:gd name="T2" fmla="*/ 0 w 47"/>
                  <a:gd name="T3" fmla="*/ 0 h 27"/>
                  <a:gd name="T4" fmla="*/ 0 w 47"/>
                  <a:gd name="T5" fmla="*/ 26 h 27"/>
                  <a:gd name="T6" fmla="*/ 46 w 47"/>
                  <a:gd name="T7" fmla="*/ 17 h 27"/>
                  <a:gd name="T8" fmla="*/ 26 w 47"/>
                  <a:gd name="T9" fmla="*/ 3 h 27"/>
                  <a:gd name="T10" fmla="*/ 0 w 47"/>
                  <a:gd name="T11" fmla="*/ 0 h 27"/>
                  <a:gd name="T12" fmla="*/ 0 w 47"/>
                  <a:gd name="T13" fmla="*/ 0 h 27"/>
                  <a:gd name="T14" fmla="*/ 0 60000 65536"/>
                  <a:gd name="T15" fmla="*/ 0 60000 65536"/>
                  <a:gd name="T16" fmla="*/ 0 60000 65536"/>
                  <a:gd name="T17" fmla="*/ 0 60000 65536"/>
                  <a:gd name="T18" fmla="*/ 0 60000 65536"/>
                  <a:gd name="T19" fmla="*/ 0 60000 65536"/>
                  <a:gd name="T20" fmla="*/ 0 60000 65536"/>
                  <a:gd name="T21" fmla="*/ 0 w 47"/>
                  <a:gd name="T22" fmla="*/ 0 h 27"/>
                  <a:gd name="T23" fmla="*/ 47 w 4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7">
                    <a:moveTo>
                      <a:pt x="0" y="0"/>
                    </a:moveTo>
                    <a:lnTo>
                      <a:pt x="0" y="0"/>
                    </a:lnTo>
                    <a:lnTo>
                      <a:pt x="0" y="26"/>
                    </a:lnTo>
                    <a:lnTo>
                      <a:pt x="46" y="17"/>
                    </a:lnTo>
                    <a:lnTo>
                      <a:pt x="26" y="3"/>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99" name="Freeform 198"/>
              <p:cNvSpPr>
                <a:spLocks/>
              </p:cNvSpPr>
              <p:nvPr/>
            </p:nvSpPr>
            <p:spPr bwMode="auto">
              <a:xfrm>
                <a:off x="1978" y="3411"/>
                <a:ext cx="77" cy="86"/>
              </a:xfrm>
              <a:custGeom>
                <a:avLst/>
                <a:gdLst>
                  <a:gd name="T0" fmla="*/ 0 w 77"/>
                  <a:gd name="T1" fmla="*/ 32 h 86"/>
                  <a:gd name="T2" fmla="*/ 0 w 77"/>
                  <a:gd name="T3" fmla="*/ 32 h 86"/>
                  <a:gd name="T4" fmla="*/ 1 w 77"/>
                  <a:gd name="T5" fmla="*/ 49 h 86"/>
                  <a:gd name="T6" fmla="*/ 14 w 77"/>
                  <a:gd name="T7" fmla="*/ 53 h 86"/>
                  <a:gd name="T8" fmla="*/ 7 w 77"/>
                  <a:gd name="T9" fmla="*/ 67 h 86"/>
                  <a:gd name="T10" fmla="*/ 4 w 77"/>
                  <a:gd name="T11" fmla="*/ 81 h 86"/>
                  <a:gd name="T12" fmla="*/ 22 w 77"/>
                  <a:gd name="T13" fmla="*/ 85 h 86"/>
                  <a:gd name="T14" fmla="*/ 38 w 77"/>
                  <a:gd name="T15" fmla="*/ 61 h 86"/>
                  <a:gd name="T16" fmla="*/ 69 w 77"/>
                  <a:gd name="T17" fmla="*/ 42 h 86"/>
                  <a:gd name="T18" fmla="*/ 76 w 77"/>
                  <a:gd name="T19" fmla="*/ 20 h 86"/>
                  <a:gd name="T20" fmla="*/ 47 w 77"/>
                  <a:gd name="T21" fmla="*/ 16 h 86"/>
                  <a:gd name="T22" fmla="*/ 27 w 77"/>
                  <a:gd name="T23" fmla="*/ 0 h 86"/>
                  <a:gd name="T24" fmla="*/ 9 w 77"/>
                  <a:gd name="T25" fmla="*/ 8 h 86"/>
                  <a:gd name="T26" fmla="*/ 0 w 77"/>
                  <a:gd name="T27" fmla="*/ 32 h 86"/>
                  <a:gd name="T28" fmla="*/ 0 w 77"/>
                  <a:gd name="T29" fmla="*/ 3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6"/>
                  <a:gd name="T47" fmla="*/ 77 w 77"/>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6">
                    <a:moveTo>
                      <a:pt x="0" y="32"/>
                    </a:moveTo>
                    <a:lnTo>
                      <a:pt x="0" y="32"/>
                    </a:lnTo>
                    <a:lnTo>
                      <a:pt x="1" y="49"/>
                    </a:lnTo>
                    <a:lnTo>
                      <a:pt x="14" y="53"/>
                    </a:lnTo>
                    <a:lnTo>
                      <a:pt x="7" y="67"/>
                    </a:lnTo>
                    <a:lnTo>
                      <a:pt x="4" y="81"/>
                    </a:lnTo>
                    <a:lnTo>
                      <a:pt x="22" y="85"/>
                    </a:lnTo>
                    <a:lnTo>
                      <a:pt x="38" y="61"/>
                    </a:lnTo>
                    <a:lnTo>
                      <a:pt x="69" y="42"/>
                    </a:lnTo>
                    <a:lnTo>
                      <a:pt x="76" y="20"/>
                    </a:lnTo>
                    <a:lnTo>
                      <a:pt x="47" y="16"/>
                    </a:lnTo>
                    <a:lnTo>
                      <a:pt x="27" y="0"/>
                    </a:lnTo>
                    <a:lnTo>
                      <a:pt x="9" y="8"/>
                    </a:lnTo>
                    <a:lnTo>
                      <a:pt x="0" y="3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0" name="Freeform 199"/>
              <p:cNvSpPr>
                <a:spLocks/>
              </p:cNvSpPr>
              <p:nvPr/>
            </p:nvSpPr>
            <p:spPr bwMode="auto">
              <a:xfrm>
                <a:off x="1851" y="3232"/>
                <a:ext cx="33" cy="15"/>
              </a:xfrm>
              <a:custGeom>
                <a:avLst/>
                <a:gdLst>
                  <a:gd name="T0" fmla="*/ 0 w 33"/>
                  <a:gd name="T1" fmla="*/ 11 h 15"/>
                  <a:gd name="T2" fmla="*/ 0 w 33"/>
                  <a:gd name="T3" fmla="*/ 11 h 15"/>
                  <a:gd name="T4" fmla="*/ 9 w 33"/>
                  <a:gd name="T5" fmla="*/ 0 h 15"/>
                  <a:gd name="T6" fmla="*/ 32 w 33"/>
                  <a:gd name="T7" fmla="*/ 14 h 15"/>
                  <a:gd name="T8" fmla="*/ 0 w 33"/>
                  <a:gd name="T9" fmla="*/ 11 h 15"/>
                  <a:gd name="T10" fmla="*/ 0 w 33"/>
                  <a:gd name="T11" fmla="*/ 11 h 15"/>
                  <a:gd name="T12" fmla="*/ 0 60000 65536"/>
                  <a:gd name="T13" fmla="*/ 0 60000 65536"/>
                  <a:gd name="T14" fmla="*/ 0 60000 65536"/>
                  <a:gd name="T15" fmla="*/ 0 60000 65536"/>
                  <a:gd name="T16" fmla="*/ 0 60000 65536"/>
                  <a:gd name="T17" fmla="*/ 0 60000 65536"/>
                  <a:gd name="T18" fmla="*/ 0 w 33"/>
                  <a:gd name="T19" fmla="*/ 0 h 15"/>
                  <a:gd name="T20" fmla="*/ 33 w 3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3" h="15">
                    <a:moveTo>
                      <a:pt x="0" y="11"/>
                    </a:moveTo>
                    <a:lnTo>
                      <a:pt x="0" y="11"/>
                    </a:lnTo>
                    <a:lnTo>
                      <a:pt x="9" y="0"/>
                    </a:lnTo>
                    <a:lnTo>
                      <a:pt x="32" y="14"/>
                    </a:lnTo>
                    <a:lnTo>
                      <a:pt x="0" y="1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1" name="Freeform 200"/>
              <p:cNvSpPr>
                <a:spLocks/>
              </p:cNvSpPr>
              <p:nvPr/>
            </p:nvSpPr>
            <p:spPr bwMode="auto">
              <a:xfrm>
                <a:off x="2250" y="4194"/>
                <a:ext cx="22" cy="13"/>
              </a:xfrm>
              <a:custGeom>
                <a:avLst/>
                <a:gdLst>
                  <a:gd name="T0" fmla="*/ 0 w 22"/>
                  <a:gd name="T1" fmla="*/ 12 h 13"/>
                  <a:gd name="T2" fmla="*/ 0 w 22"/>
                  <a:gd name="T3" fmla="*/ 12 h 13"/>
                  <a:gd name="T4" fmla="*/ 12 w 22"/>
                  <a:gd name="T5" fmla="*/ 5 h 13"/>
                  <a:gd name="T6" fmla="*/ 6 w 22"/>
                  <a:gd name="T7" fmla="*/ 0 h 13"/>
                  <a:gd name="T8" fmla="*/ 21 w 22"/>
                  <a:gd name="T9" fmla="*/ 1 h 13"/>
                  <a:gd name="T10" fmla="*/ 0 w 22"/>
                  <a:gd name="T11" fmla="*/ 12 h 13"/>
                  <a:gd name="T12" fmla="*/ 0 w 22"/>
                  <a:gd name="T13" fmla="*/ 12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0" y="12"/>
                    </a:moveTo>
                    <a:lnTo>
                      <a:pt x="0" y="12"/>
                    </a:lnTo>
                    <a:lnTo>
                      <a:pt x="12" y="5"/>
                    </a:lnTo>
                    <a:lnTo>
                      <a:pt x="6" y="0"/>
                    </a:lnTo>
                    <a:lnTo>
                      <a:pt x="21" y="1"/>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2" name="Freeform 201"/>
              <p:cNvSpPr>
                <a:spLocks/>
              </p:cNvSpPr>
              <p:nvPr/>
            </p:nvSpPr>
            <p:spPr bwMode="auto">
              <a:xfrm>
                <a:off x="2267" y="4192"/>
                <a:ext cx="25" cy="16"/>
              </a:xfrm>
              <a:custGeom>
                <a:avLst/>
                <a:gdLst>
                  <a:gd name="T0" fmla="*/ 0 w 25"/>
                  <a:gd name="T1" fmla="*/ 15 h 16"/>
                  <a:gd name="T2" fmla="*/ 0 w 25"/>
                  <a:gd name="T3" fmla="*/ 15 h 16"/>
                  <a:gd name="T4" fmla="*/ 11 w 25"/>
                  <a:gd name="T5" fmla="*/ 0 h 16"/>
                  <a:gd name="T6" fmla="*/ 24 w 25"/>
                  <a:gd name="T7" fmla="*/ 5 h 16"/>
                  <a:gd name="T8" fmla="*/ 0 w 25"/>
                  <a:gd name="T9" fmla="*/ 15 h 16"/>
                  <a:gd name="T10" fmla="*/ 0 w 25"/>
                  <a:gd name="T11" fmla="*/ 15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0" y="15"/>
                    </a:moveTo>
                    <a:lnTo>
                      <a:pt x="0" y="15"/>
                    </a:lnTo>
                    <a:lnTo>
                      <a:pt x="11" y="0"/>
                    </a:lnTo>
                    <a:lnTo>
                      <a:pt x="24" y="5"/>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3" name="Freeform 202"/>
              <p:cNvSpPr>
                <a:spLocks/>
              </p:cNvSpPr>
              <p:nvPr/>
            </p:nvSpPr>
            <p:spPr bwMode="auto">
              <a:xfrm>
                <a:off x="2338" y="3354"/>
                <a:ext cx="41" cy="48"/>
              </a:xfrm>
              <a:custGeom>
                <a:avLst/>
                <a:gdLst>
                  <a:gd name="T0" fmla="*/ 0 w 41"/>
                  <a:gd name="T1" fmla="*/ 45 h 48"/>
                  <a:gd name="T2" fmla="*/ 0 w 41"/>
                  <a:gd name="T3" fmla="*/ 45 h 48"/>
                  <a:gd name="T4" fmla="*/ 6 w 41"/>
                  <a:gd name="T5" fmla="*/ 0 h 48"/>
                  <a:gd name="T6" fmla="*/ 40 w 41"/>
                  <a:gd name="T7" fmla="*/ 21 h 48"/>
                  <a:gd name="T8" fmla="*/ 20 w 41"/>
                  <a:gd name="T9" fmla="*/ 47 h 48"/>
                  <a:gd name="T10" fmla="*/ 0 w 41"/>
                  <a:gd name="T11" fmla="*/ 45 h 48"/>
                  <a:gd name="T12" fmla="*/ 0 w 41"/>
                  <a:gd name="T13" fmla="*/ 45 h 48"/>
                  <a:gd name="T14" fmla="*/ 0 60000 65536"/>
                  <a:gd name="T15" fmla="*/ 0 60000 65536"/>
                  <a:gd name="T16" fmla="*/ 0 60000 65536"/>
                  <a:gd name="T17" fmla="*/ 0 60000 65536"/>
                  <a:gd name="T18" fmla="*/ 0 60000 65536"/>
                  <a:gd name="T19" fmla="*/ 0 60000 65536"/>
                  <a:gd name="T20" fmla="*/ 0 60000 65536"/>
                  <a:gd name="T21" fmla="*/ 0 w 41"/>
                  <a:gd name="T22" fmla="*/ 0 h 48"/>
                  <a:gd name="T23" fmla="*/ 41 w 4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8">
                    <a:moveTo>
                      <a:pt x="0" y="45"/>
                    </a:moveTo>
                    <a:lnTo>
                      <a:pt x="0" y="45"/>
                    </a:lnTo>
                    <a:lnTo>
                      <a:pt x="6" y="0"/>
                    </a:lnTo>
                    <a:lnTo>
                      <a:pt x="40" y="21"/>
                    </a:lnTo>
                    <a:lnTo>
                      <a:pt x="20" y="47"/>
                    </a:lnTo>
                    <a:lnTo>
                      <a:pt x="0" y="4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4" name="Freeform 203"/>
              <p:cNvSpPr>
                <a:spLocks/>
              </p:cNvSpPr>
              <p:nvPr/>
            </p:nvSpPr>
            <p:spPr bwMode="auto">
              <a:xfrm>
                <a:off x="1821" y="3184"/>
                <a:ext cx="55" cy="60"/>
              </a:xfrm>
              <a:custGeom>
                <a:avLst/>
                <a:gdLst>
                  <a:gd name="T0" fmla="*/ 0 w 55"/>
                  <a:gd name="T1" fmla="*/ 47 h 60"/>
                  <a:gd name="T2" fmla="*/ 0 w 55"/>
                  <a:gd name="T3" fmla="*/ 47 h 60"/>
                  <a:gd name="T4" fmla="*/ 11 w 55"/>
                  <a:gd name="T5" fmla="*/ 26 h 60"/>
                  <a:gd name="T6" fmla="*/ 25 w 55"/>
                  <a:gd name="T7" fmla="*/ 25 h 60"/>
                  <a:gd name="T8" fmla="*/ 11 w 55"/>
                  <a:gd name="T9" fmla="*/ 7 h 60"/>
                  <a:gd name="T10" fmla="*/ 42 w 55"/>
                  <a:gd name="T11" fmla="*/ 0 h 60"/>
                  <a:gd name="T12" fmla="*/ 47 w 55"/>
                  <a:gd name="T13" fmla="*/ 28 h 60"/>
                  <a:gd name="T14" fmla="*/ 54 w 55"/>
                  <a:gd name="T15" fmla="*/ 30 h 60"/>
                  <a:gd name="T16" fmla="*/ 39 w 55"/>
                  <a:gd name="T17" fmla="*/ 48 h 60"/>
                  <a:gd name="T18" fmla="*/ 30 w 55"/>
                  <a:gd name="T19" fmla="*/ 59 h 60"/>
                  <a:gd name="T20" fmla="*/ 0 w 55"/>
                  <a:gd name="T21" fmla="*/ 47 h 60"/>
                  <a:gd name="T22" fmla="*/ 0 w 55"/>
                  <a:gd name="T23" fmla="*/ 47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60"/>
                  <a:gd name="T38" fmla="*/ 55 w 55"/>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60">
                    <a:moveTo>
                      <a:pt x="0" y="47"/>
                    </a:moveTo>
                    <a:lnTo>
                      <a:pt x="0" y="47"/>
                    </a:lnTo>
                    <a:lnTo>
                      <a:pt x="11" y="26"/>
                    </a:lnTo>
                    <a:lnTo>
                      <a:pt x="25" y="25"/>
                    </a:lnTo>
                    <a:lnTo>
                      <a:pt x="11" y="7"/>
                    </a:lnTo>
                    <a:lnTo>
                      <a:pt x="42" y="0"/>
                    </a:lnTo>
                    <a:lnTo>
                      <a:pt x="47" y="28"/>
                    </a:lnTo>
                    <a:lnTo>
                      <a:pt x="54" y="30"/>
                    </a:lnTo>
                    <a:lnTo>
                      <a:pt x="39" y="48"/>
                    </a:lnTo>
                    <a:lnTo>
                      <a:pt x="30" y="59"/>
                    </a:lnTo>
                    <a:lnTo>
                      <a:pt x="0" y="4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5" name="Freeform 204"/>
              <p:cNvSpPr>
                <a:spLocks/>
              </p:cNvSpPr>
              <p:nvPr/>
            </p:nvSpPr>
            <p:spPr bwMode="auto">
              <a:xfrm>
                <a:off x="2245" y="3316"/>
                <a:ext cx="66" cy="94"/>
              </a:xfrm>
              <a:custGeom>
                <a:avLst/>
                <a:gdLst>
                  <a:gd name="T0" fmla="*/ 0 w 66"/>
                  <a:gd name="T1" fmla="*/ 31 h 94"/>
                  <a:gd name="T2" fmla="*/ 0 w 66"/>
                  <a:gd name="T3" fmla="*/ 31 h 94"/>
                  <a:gd name="T4" fmla="*/ 9 w 66"/>
                  <a:gd name="T5" fmla="*/ 44 h 94"/>
                  <a:gd name="T6" fmla="*/ 22 w 66"/>
                  <a:gd name="T7" fmla="*/ 53 h 94"/>
                  <a:gd name="T8" fmla="*/ 19 w 66"/>
                  <a:gd name="T9" fmla="*/ 79 h 94"/>
                  <a:gd name="T10" fmla="*/ 26 w 66"/>
                  <a:gd name="T11" fmla="*/ 93 h 94"/>
                  <a:gd name="T12" fmla="*/ 65 w 66"/>
                  <a:gd name="T13" fmla="*/ 87 h 94"/>
                  <a:gd name="T14" fmla="*/ 43 w 66"/>
                  <a:gd name="T15" fmla="*/ 59 h 94"/>
                  <a:gd name="T16" fmla="*/ 58 w 66"/>
                  <a:gd name="T17" fmla="*/ 34 h 94"/>
                  <a:gd name="T18" fmla="*/ 19 w 66"/>
                  <a:gd name="T19" fmla="*/ 0 h 94"/>
                  <a:gd name="T20" fmla="*/ 6 w 66"/>
                  <a:gd name="T21" fmla="*/ 10 h 94"/>
                  <a:gd name="T22" fmla="*/ 11 w 66"/>
                  <a:gd name="T23" fmla="*/ 19 h 94"/>
                  <a:gd name="T24" fmla="*/ 0 w 66"/>
                  <a:gd name="T25" fmla="*/ 31 h 94"/>
                  <a:gd name="T26" fmla="*/ 0 w 66"/>
                  <a:gd name="T27" fmla="*/ 31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94"/>
                  <a:gd name="T44" fmla="*/ 66 w 66"/>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94">
                    <a:moveTo>
                      <a:pt x="0" y="31"/>
                    </a:moveTo>
                    <a:lnTo>
                      <a:pt x="0" y="31"/>
                    </a:lnTo>
                    <a:lnTo>
                      <a:pt x="9" y="44"/>
                    </a:lnTo>
                    <a:lnTo>
                      <a:pt x="22" y="53"/>
                    </a:lnTo>
                    <a:lnTo>
                      <a:pt x="19" y="79"/>
                    </a:lnTo>
                    <a:lnTo>
                      <a:pt x="26" y="93"/>
                    </a:lnTo>
                    <a:lnTo>
                      <a:pt x="65" y="87"/>
                    </a:lnTo>
                    <a:lnTo>
                      <a:pt x="43" y="59"/>
                    </a:lnTo>
                    <a:lnTo>
                      <a:pt x="58" y="34"/>
                    </a:lnTo>
                    <a:lnTo>
                      <a:pt x="19" y="0"/>
                    </a:lnTo>
                    <a:lnTo>
                      <a:pt x="6" y="10"/>
                    </a:lnTo>
                    <a:lnTo>
                      <a:pt x="11" y="19"/>
                    </a:lnTo>
                    <a:lnTo>
                      <a:pt x="0" y="3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6" name="Freeform 205"/>
              <p:cNvSpPr>
                <a:spLocks/>
              </p:cNvSpPr>
              <p:nvPr/>
            </p:nvSpPr>
            <p:spPr bwMode="auto">
              <a:xfrm>
                <a:off x="2065" y="3157"/>
                <a:ext cx="36" cy="27"/>
              </a:xfrm>
              <a:custGeom>
                <a:avLst/>
                <a:gdLst>
                  <a:gd name="T0" fmla="*/ 0 w 36"/>
                  <a:gd name="T1" fmla="*/ 19 h 27"/>
                  <a:gd name="T2" fmla="*/ 0 w 36"/>
                  <a:gd name="T3" fmla="*/ 19 h 27"/>
                  <a:gd name="T4" fmla="*/ 27 w 36"/>
                  <a:gd name="T5" fmla="*/ 19 h 27"/>
                  <a:gd name="T6" fmla="*/ 14 w 36"/>
                  <a:gd name="T7" fmla="*/ 2 h 27"/>
                  <a:gd name="T8" fmla="*/ 35 w 36"/>
                  <a:gd name="T9" fmla="*/ 0 h 27"/>
                  <a:gd name="T10" fmla="*/ 35 w 36"/>
                  <a:gd name="T11" fmla="*/ 26 h 27"/>
                  <a:gd name="T12" fmla="*/ 0 w 36"/>
                  <a:gd name="T13" fmla="*/ 19 h 27"/>
                  <a:gd name="T14" fmla="*/ 0 w 36"/>
                  <a:gd name="T15" fmla="*/ 19 h 2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7"/>
                  <a:gd name="T26" fmla="*/ 36 w 3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7">
                    <a:moveTo>
                      <a:pt x="0" y="19"/>
                    </a:moveTo>
                    <a:lnTo>
                      <a:pt x="0" y="19"/>
                    </a:lnTo>
                    <a:lnTo>
                      <a:pt x="27" y="19"/>
                    </a:lnTo>
                    <a:lnTo>
                      <a:pt x="14" y="2"/>
                    </a:lnTo>
                    <a:lnTo>
                      <a:pt x="35" y="0"/>
                    </a:lnTo>
                    <a:lnTo>
                      <a:pt x="35" y="26"/>
                    </a:lnTo>
                    <a:lnTo>
                      <a:pt x="0" y="1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7" name="Freeform 206"/>
              <p:cNvSpPr>
                <a:spLocks/>
              </p:cNvSpPr>
              <p:nvPr/>
            </p:nvSpPr>
            <p:spPr bwMode="auto">
              <a:xfrm>
                <a:off x="1860" y="3212"/>
                <a:ext cx="85" cy="42"/>
              </a:xfrm>
              <a:custGeom>
                <a:avLst/>
                <a:gdLst>
                  <a:gd name="T0" fmla="*/ 0 w 85"/>
                  <a:gd name="T1" fmla="*/ 20 h 42"/>
                  <a:gd name="T2" fmla="*/ 0 w 85"/>
                  <a:gd name="T3" fmla="*/ 20 h 42"/>
                  <a:gd name="T4" fmla="*/ 15 w 85"/>
                  <a:gd name="T5" fmla="*/ 2 h 42"/>
                  <a:gd name="T6" fmla="*/ 60 w 85"/>
                  <a:gd name="T7" fmla="*/ 0 h 42"/>
                  <a:gd name="T8" fmla="*/ 84 w 85"/>
                  <a:gd name="T9" fmla="*/ 13 h 42"/>
                  <a:gd name="T10" fmla="*/ 64 w 85"/>
                  <a:gd name="T11" fmla="*/ 15 h 42"/>
                  <a:gd name="T12" fmla="*/ 29 w 85"/>
                  <a:gd name="T13" fmla="*/ 41 h 42"/>
                  <a:gd name="T14" fmla="*/ 23 w 85"/>
                  <a:gd name="T15" fmla="*/ 34 h 42"/>
                  <a:gd name="T16" fmla="*/ 0 w 85"/>
                  <a:gd name="T17" fmla="*/ 20 h 42"/>
                  <a:gd name="T18" fmla="*/ 0 w 85"/>
                  <a:gd name="T19" fmla="*/ 2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0"/>
                    </a:moveTo>
                    <a:lnTo>
                      <a:pt x="0" y="20"/>
                    </a:lnTo>
                    <a:lnTo>
                      <a:pt x="15" y="2"/>
                    </a:lnTo>
                    <a:lnTo>
                      <a:pt x="60" y="0"/>
                    </a:lnTo>
                    <a:lnTo>
                      <a:pt x="84" y="13"/>
                    </a:lnTo>
                    <a:lnTo>
                      <a:pt x="64" y="15"/>
                    </a:lnTo>
                    <a:lnTo>
                      <a:pt x="29" y="41"/>
                    </a:lnTo>
                    <a:lnTo>
                      <a:pt x="23" y="34"/>
                    </a:lnTo>
                    <a:lnTo>
                      <a:pt x="0" y="2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8" name="Freeform 207"/>
              <p:cNvSpPr>
                <a:spLocks/>
              </p:cNvSpPr>
              <p:nvPr/>
            </p:nvSpPr>
            <p:spPr bwMode="auto">
              <a:xfrm>
                <a:off x="1889" y="3225"/>
                <a:ext cx="56" cy="57"/>
              </a:xfrm>
              <a:custGeom>
                <a:avLst/>
                <a:gdLst>
                  <a:gd name="T0" fmla="*/ 0 w 56"/>
                  <a:gd name="T1" fmla="*/ 28 h 57"/>
                  <a:gd name="T2" fmla="*/ 0 w 56"/>
                  <a:gd name="T3" fmla="*/ 28 h 57"/>
                  <a:gd name="T4" fmla="*/ 22 w 56"/>
                  <a:gd name="T5" fmla="*/ 55 h 57"/>
                  <a:gd name="T6" fmla="*/ 50 w 56"/>
                  <a:gd name="T7" fmla="*/ 56 h 57"/>
                  <a:gd name="T8" fmla="*/ 55 w 56"/>
                  <a:gd name="T9" fmla="*/ 0 h 57"/>
                  <a:gd name="T10" fmla="*/ 35 w 56"/>
                  <a:gd name="T11" fmla="*/ 2 h 57"/>
                  <a:gd name="T12" fmla="*/ 0 w 56"/>
                  <a:gd name="T13" fmla="*/ 28 h 57"/>
                  <a:gd name="T14" fmla="*/ 0 w 56"/>
                  <a:gd name="T15" fmla="*/ 28 h 5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7"/>
                  <a:gd name="T26" fmla="*/ 56 w 5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7">
                    <a:moveTo>
                      <a:pt x="0" y="28"/>
                    </a:moveTo>
                    <a:lnTo>
                      <a:pt x="0" y="28"/>
                    </a:lnTo>
                    <a:lnTo>
                      <a:pt x="22" y="55"/>
                    </a:lnTo>
                    <a:lnTo>
                      <a:pt x="50" y="56"/>
                    </a:lnTo>
                    <a:lnTo>
                      <a:pt x="55" y="0"/>
                    </a:lnTo>
                    <a:lnTo>
                      <a:pt x="35" y="2"/>
                    </a:lnTo>
                    <a:lnTo>
                      <a:pt x="0" y="2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09" name="Freeform 208"/>
              <p:cNvSpPr>
                <a:spLocks/>
              </p:cNvSpPr>
              <p:nvPr/>
            </p:nvSpPr>
            <p:spPr bwMode="auto">
              <a:xfrm>
                <a:off x="1948" y="3298"/>
                <a:ext cx="77" cy="35"/>
              </a:xfrm>
              <a:custGeom>
                <a:avLst/>
                <a:gdLst>
                  <a:gd name="T0" fmla="*/ 0 w 77"/>
                  <a:gd name="T1" fmla="*/ 18 h 35"/>
                  <a:gd name="T2" fmla="*/ 0 w 77"/>
                  <a:gd name="T3" fmla="*/ 18 h 35"/>
                  <a:gd name="T4" fmla="*/ 6 w 77"/>
                  <a:gd name="T5" fmla="*/ 0 h 35"/>
                  <a:gd name="T6" fmla="*/ 22 w 77"/>
                  <a:gd name="T7" fmla="*/ 11 h 35"/>
                  <a:gd name="T8" fmla="*/ 51 w 77"/>
                  <a:gd name="T9" fmla="*/ 0 h 35"/>
                  <a:gd name="T10" fmla="*/ 76 w 77"/>
                  <a:gd name="T11" fmla="*/ 13 h 35"/>
                  <a:gd name="T12" fmla="*/ 70 w 77"/>
                  <a:gd name="T13" fmla="*/ 33 h 35"/>
                  <a:gd name="T14" fmla="*/ 67 w 77"/>
                  <a:gd name="T15" fmla="*/ 17 h 35"/>
                  <a:gd name="T16" fmla="*/ 51 w 77"/>
                  <a:gd name="T17" fmla="*/ 11 h 35"/>
                  <a:gd name="T18" fmla="*/ 36 w 77"/>
                  <a:gd name="T19" fmla="*/ 21 h 35"/>
                  <a:gd name="T20" fmla="*/ 39 w 77"/>
                  <a:gd name="T21" fmla="*/ 30 h 35"/>
                  <a:gd name="T22" fmla="*/ 33 w 77"/>
                  <a:gd name="T23" fmla="*/ 34 h 35"/>
                  <a:gd name="T24" fmla="*/ 0 w 77"/>
                  <a:gd name="T25" fmla="*/ 18 h 35"/>
                  <a:gd name="T26" fmla="*/ 0 w 77"/>
                  <a:gd name="T27" fmla="*/ 18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35"/>
                  <a:gd name="T44" fmla="*/ 77 w 7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35">
                    <a:moveTo>
                      <a:pt x="0" y="18"/>
                    </a:moveTo>
                    <a:lnTo>
                      <a:pt x="0" y="18"/>
                    </a:lnTo>
                    <a:lnTo>
                      <a:pt x="6" y="0"/>
                    </a:lnTo>
                    <a:lnTo>
                      <a:pt x="22" y="11"/>
                    </a:lnTo>
                    <a:lnTo>
                      <a:pt x="51" y="0"/>
                    </a:lnTo>
                    <a:lnTo>
                      <a:pt x="76" y="13"/>
                    </a:lnTo>
                    <a:lnTo>
                      <a:pt x="70" y="33"/>
                    </a:lnTo>
                    <a:lnTo>
                      <a:pt x="67" y="17"/>
                    </a:lnTo>
                    <a:lnTo>
                      <a:pt x="51" y="11"/>
                    </a:lnTo>
                    <a:lnTo>
                      <a:pt x="36" y="21"/>
                    </a:lnTo>
                    <a:lnTo>
                      <a:pt x="39" y="30"/>
                    </a:lnTo>
                    <a:lnTo>
                      <a:pt x="33" y="34"/>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0" name="Freeform 209"/>
              <p:cNvSpPr>
                <a:spLocks/>
              </p:cNvSpPr>
              <p:nvPr/>
            </p:nvSpPr>
            <p:spPr bwMode="auto">
              <a:xfrm>
                <a:off x="2226" y="3693"/>
                <a:ext cx="112" cy="116"/>
              </a:xfrm>
              <a:custGeom>
                <a:avLst/>
                <a:gdLst>
                  <a:gd name="T0" fmla="*/ 0 w 112"/>
                  <a:gd name="T1" fmla="*/ 43 h 116"/>
                  <a:gd name="T2" fmla="*/ 0 w 112"/>
                  <a:gd name="T3" fmla="*/ 43 h 116"/>
                  <a:gd name="T4" fmla="*/ 9 w 112"/>
                  <a:gd name="T5" fmla="*/ 6 h 116"/>
                  <a:gd name="T6" fmla="*/ 48 w 112"/>
                  <a:gd name="T7" fmla="*/ 0 h 116"/>
                  <a:gd name="T8" fmla="*/ 62 w 112"/>
                  <a:gd name="T9" fmla="*/ 12 h 116"/>
                  <a:gd name="T10" fmla="*/ 65 w 112"/>
                  <a:gd name="T11" fmla="*/ 39 h 116"/>
                  <a:gd name="T12" fmla="*/ 93 w 112"/>
                  <a:gd name="T13" fmla="*/ 44 h 116"/>
                  <a:gd name="T14" fmla="*/ 97 w 112"/>
                  <a:gd name="T15" fmla="*/ 63 h 116"/>
                  <a:gd name="T16" fmla="*/ 111 w 112"/>
                  <a:gd name="T17" fmla="*/ 66 h 116"/>
                  <a:gd name="T18" fmla="*/ 109 w 112"/>
                  <a:gd name="T19" fmla="*/ 91 h 116"/>
                  <a:gd name="T20" fmla="*/ 95 w 112"/>
                  <a:gd name="T21" fmla="*/ 115 h 116"/>
                  <a:gd name="T22" fmla="*/ 58 w 112"/>
                  <a:gd name="T23" fmla="*/ 114 h 116"/>
                  <a:gd name="T24" fmla="*/ 66 w 112"/>
                  <a:gd name="T25" fmla="*/ 86 h 116"/>
                  <a:gd name="T26" fmla="*/ 0 w 112"/>
                  <a:gd name="T27" fmla="*/ 43 h 116"/>
                  <a:gd name="T28" fmla="*/ 0 w 112"/>
                  <a:gd name="T29" fmla="*/ 43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16"/>
                  <a:gd name="T47" fmla="*/ 112 w 112"/>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16">
                    <a:moveTo>
                      <a:pt x="0" y="43"/>
                    </a:moveTo>
                    <a:lnTo>
                      <a:pt x="0" y="43"/>
                    </a:lnTo>
                    <a:lnTo>
                      <a:pt x="9" y="6"/>
                    </a:lnTo>
                    <a:lnTo>
                      <a:pt x="48" y="0"/>
                    </a:lnTo>
                    <a:lnTo>
                      <a:pt x="62" y="12"/>
                    </a:lnTo>
                    <a:lnTo>
                      <a:pt x="65" y="39"/>
                    </a:lnTo>
                    <a:lnTo>
                      <a:pt x="93" y="44"/>
                    </a:lnTo>
                    <a:lnTo>
                      <a:pt x="97" y="63"/>
                    </a:lnTo>
                    <a:lnTo>
                      <a:pt x="111" y="66"/>
                    </a:lnTo>
                    <a:lnTo>
                      <a:pt x="109" y="91"/>
                    </a:lnTo>
                    <a:lnTo>
                      <a:pt x="95" y="115"/>
                    </a:lnTo>
                    <a:lnTo>
                      <a:pt x="58" y="114"/>
                    </a:lnTo>
                    <a:lnTo>
                      <a:pt x="66" y="86"/>
                    </a:lnTo>
                    <a:lnTo>
                      <a:pt x="0" y="4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1" name="Freeform 210"/>
              <p:cNvSpPr>
                <a:spLocks/>
              </p:cNvSpPr>
              <p:nvPr/>
            </p:nvSpPr>
            <p:spPr bwMode="auto">
              <a:xfrm>
                <a:off x="1971" y="3431"/>
                <a:ext cx="172" cy="247"/>
              </a:xfrm>
              <a:custGeom>
                <a:avLst/>
                <a:gdLst>
                  <a:gd name="T0" fmla="*/ 0 w 172"/>
                  <a:gd name="T1" fmla="*/ 58 h 247"/>
                  <a:gd name="T2" fmla="*/ 0 w 172"/>
                  <a:gd name="T3" fmla="*/ 58 h 247"/>
                  <a:gd name="T4" fmla="*/ 3 w 172"/>
                  <a:gd name="T5" fmla="*/ 78 h 247"/>
                  <a:gd name="T6" fmla="*/ 34 w 172"/>
                  <a:gd name="T7" fmla="*/ 112 h 247"/>
                  <a:gd name="T8" fmla="*/ 68 w 172"/>
                  <a:gd name="T9" fmla="*/ 193 h 247"/>
                  <a:gd name="T10" fmla="*/ 146 w 172"/>
                  <a:gd name="T11" fmla="*/ 246 h 247"/>
                  <a:gd name="T12" fmla="*/ 159 w 172"/>
                  <a:gd name="T13" fmla="*/ 237 h 247"/>
                  <a:gd name="T14" fmla="*/ 167 w 172"/>
                  <a:gd name="T15" fmla="*/ 220 h 247"/>
                  <a:gd name="T16" fmla="*/ 155 w 172"/>
                  <a:gd name="T17" fmla="*/ 213 h 247"/>
                  <a:gd name="T18" fmla="*/ 162 w 172"/>
                  <a:gd name="T19" fmla="*/ 209 h 247"/>
                  <a:gd name="T20" fmla="*/ 171 w 172"/>
                  <a:gd name="T21" fmla="*/ 167 h 247"/>
                  <a:gd name="T22" fmla="*/ 158 w 172"/>
                  <a:gd name="T23" fmla="*/ 147 h 247"/>
                  <a:gd name="T24" fmla="*/ 147 w 172"/>
                  <a:gd name="T25" fmla="*/ 147 h 247"/>
                  <a:gd name="T26" fmla="*/ 147 w 172"/>
                  <a:gd name="T27" fmla="*/ 125 h 247"/>
                  <a:gd name="T28" fmla="*/ 132 w 172"/>
                  <a:gd name="T29" fmla="*/ 134 h 247"/>
                  <a:gd name="T30" fmla="*/ 113 w 172"/>
                  <a:gd name="T31" fmla="*/ 126 h 247"/>
                  <a:gd name="T32" fmla="*/ 102 w 172"/>
                  <a:gd name="T33" fmla="*/ 101 h 247"/>
                  <a:gd name="T34" fmla="*/ 121 w 172"/>
                  <a:gd name="T35" fmla="*/ 69 h 247"/>
                  <a:gd name="T36" fmla="*/ 155 w 172"/>
                  <a:gd name="T37" fmla="*/ 55 h 247"/>
                  <a:gd name="T38" fmla="*/ 145 w 172"/>
                  <a:gd name="T39" fmla="*/ 49 h 247"/>
                  <a:gd name="T40" fmla="*/ 151 w 172"/>
                  <a:gd name="T41" fmla="*/ 33 h 247"/>
                  <a:gd name="T42" fmla="*/ 112 w 172"/>
                  <a:gd name="T43" fmla="*/ 30 h 247"/>
                  <a:gd name="T44" fmla="*/ 83 w 172"/>
                  <a:gd name="T45" fmla="*/ 0 h 247"/>
                  <a:gd name="T46" fmla="*/ 76 w 172"/>
                  <a:gd name="T47" fmla="*/ 22 h 247"/>
                  <a:gd name="T48" fmla="*/ 45 w 172"/>
                  <a:gd name="T49" fmla="*/ 41 h 247"/>
                  <a:gd name="T50" fmla="*/ 29 w 172"/>
                  <a:gd name="T51" fmla="*/ 65 h 247"/>
                  <a:gd name="T52" fmla="*/ 11 w 172"/>
                  <a:gd name="T53" fmla="*/ 61 h 247"/>
                  <a:gd name="T54" fmla="*/ 14 w 172"/>
                  <a:gd name="T55" fmla="*/ 47 h 247"/>
                  <a:gd name="T56" fmla="*/ 0 w 172"/>
                  <a:gd name="T57" fmla="*/ 58 h 247"/>
                  <a:gd name="T58" fmla="*/ 0 w 172"/>
                  <a:gd name="T59" fmla="*/ 58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47"/>
                  <a:gd name="T92" fmla="*/ 172 w 172"/>
                  <a:gd name="T93" fmla="*/ 247 h 2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47">
                    <a:moveTo>
                      <a:pt x="0" y="58"/>
                    </a:moveTo>
                    <a:lnTo>
                      <a:pt x="0" y="58"/>
                    </a:lnTo>
                    <a:lnTo>
                      <a:pt x="3" y="78"/>
                    </a:lnTo>
                    <a:lnTo>
                      <a:pt x="34" y="112"/>
                    </a:lnTo>
                    <a:lnTo>
                      <a:pt x="68" y="193"/>
                    </a:lnTo>
                    <a:lnTo>
                      <a:pt x="146" y="246"/>
                    </a:lnTo>
                    <a:lnTo>
                      <a:pt x="159" y="237"/>
                    </a:lnTo>
                    <a:lnTo>
                      <a:pt x="167" y="220"/>
                    </a:lnTo>
                    <a:lnTo>
                      <a:pt x="155" y="213"/>
                    </a:lnTo>
                    <a:lnTo>
                      <a:pt x="162" y="209"/>
                    </a:lnTo>
                    <a:lnTo>
                      <a:pt x="171" y="167"/>
                    </a:lnTo>
                    <a:lnTo>
                      <a:pt x="158" y="147"/>
                    </a:lnTo>
                    <a:lnTo>
                      <a:pt x="147" y="147"/>
                    </a:lnTo>
                    <a:lnTo>
                      <a:pt x="147" y="125"/>
                    </a:lnTo>
                    <a:lnTo>
                      <a:pt x="132" y="134"/>
                    </a:lnTo>
                    <a:lnTo>
                      <a:pt x="113" y="126"/>
                    </a:lnTo>
                    <a:lnTo>
                      <a:pt x="102" y="101"/>
                    </a:lnTo>
                    <a:lnTo>
                      <a:pt x="121" y="69"/>
                    </a:lnTo>
                    <a:lnTo>
                      <a:pt x="155" y="55"/>
                    </a:lnTo>
                    <a:lnTo>
                      <a:pt x="145" y="49"/>
                    </a:lnTo>
                    <a:lnTo>
                      <a:pt x="151" y="33"/>
                    </a:lnTo>
                    <a:lnTo>
                      <a:pt x="112" y="30"/>
                    </a:lnTo>
                    <a:lnTo>
                      <a:pt x="83" y="0"/>
                    </a:lnTo>
                    <a:lnTo>
                      <a:pt x="76" y="22"/>
                    </a:lnTo>
                    <a:lnTo>
                      <a:pt x="45" y="41"/>
                    </a:lnTo>
                    <a:lnTo>
                      <a:pt x="29" y="65"/>
                    </a:lnTo>
                    <a:lnTo>
                      <a:pt x="11" y="61"/>
                    </a:lnTo>
                    <a:lnTo>
                      <a:pt x="14" y="47"/>
                    </a:lnTo>
                    <a:lnTo>
                      <a:pt x="0" y="5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2" name="Freeform 211"/>
              <p:cNvSpPr>
                <a:spLocks/>
              </p:cNvSpPr>
              <p:nvPr/>
            </p:nvSpPr>
            <p:spPr bwMode="auto">
              <a:xfrm>
                <a:off x="2288" y="3350"/>
                <a:ext cx="57" cy="54"/>
              </a:xfrm>
              <a:custGeom>
                <a:avLst/>
                <a:gdLst>
                  <a:gd name="T0" fmla="*/ 0 w 57"/>
                  <a:gd name="T1" fmla="*/ 25 h 54"/>
                  <a:gd name="T2" fmla="*/ 0 w 57"/>
                  <a:gd name="T3" fmla="*/ 25 h 54"/>
                  <a:gd name="T4" fmla="*/ 15 w 57"/>
                  <a:gd name="T5" fmla="*/ 0 h 54"/>
                  <a:gd name="T6" fmla="*/ 56 w 57"/>
                  <a:gd name="T7" fmla="*/ 4 h 54"/>
                  <a:gd name="T8" fmla="*/ 50 w 57"/>
                  <a:gd name="T9" fmla="*/ 49 h 54"/>
                  <a:gd name="T10" fmla="*/ 22 w 57"/>
                  <a:gd name="T11" fmla="*/ 53 h 54"/>
                  <a:gd name="T12" fmla="*/ 0 w 57"/>
                  <a:gd name="T13" fmla="*/ 25 h 54"/>
                  <a:gd name="T14" fmla="*/ 0 w 57"/>
                  <a:gd name="T15" fmla="*/ 25 h 5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54"/>
                  <a:gd name="T26" fmla="*/ 57 w 57"/>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54">
                    <a:moveTo>
                      <a:pt x="0" y="25"/>
                    </a:moveTo>
                    <a:lnTo>
                      <a:pt x="0" y="25"/>
                    </a:lnTo>
                    <a:lnTo>
                      <a:pt x="15" y="0"/>
                    </a:lnTo>
                    <a:lnTo>
                      <a:pt x="56" y="4"/>
                    </a:lnTo>
                    <a:lnTo>
                      <a:pt x="50" y="49"/>
                    </a:lnTo>
                    <a:lnTo>
                      <a:pt x="22" y="53"/>
                    </a:lnTo>
                    <a:lnTo>
                      <a:pt x="0" y="2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3" name="Freeform 212"/>
              <p:cNvSpPr>
                <a:spLocks/>
              </p:cNvSpPr>
              <p:nvPr/>
            </p:nvSpPr>
            <p:spPr bwMode="auto">
              <a:xfrm>
                <a:off x="2235" y="3283"/>
                <a:ext cx="14" cy="11"/>
              </a:xfrm>
              <a:custGeom>
                <a:avLst/>
                <a:gdLst>
                  <a:gd name="T0" fmla="*/ 0 w 14"/>
                  <a:gd name="T1" fmla="*/ 10 h 11"/>
                  <a:gd name="T2" fmla="*/ 0 w 14"/>
                  <a:gd name="T3" fmla="*/ 10 h 11"/>
                  <a:gd name="T4" fmla="*/ 12 w 14"/>
                  <a:gd name="T5" fmla="*/ 8 h 11"/>
                  <a:gd name="T6" fmla="*/ 13 w 14"/>
                  <a:gd name="T7" fmla="*/ 0 h 11"/>
                  <a:gd name="T8" fmla="*/ 0 w 14"/>
                  <a:gd name="T9" fmla="*/ 10 h 11"/>
                  <a:gd name="T10" fmla="*/ 0 w 14"/>
                  <a:gd name="T11" fmla="*/ 1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0"/>
                    </a:moveTo>
                    <a:lnTo>
                      <a:pt x="0" y="10"/>
                    </a:lnTo>
                    <a:lnTo>
                      <a:pt x="12" y="8"/>
                    </a:lnTo>
                    <a:lnTo>
                      <a:pt x="13" y="0"/>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4" name="Freeform 213"/>
              <p:cNvSpPr>
                <a:spLocks/>
              </p:cNvSpPr>
              <p:nvPr/>
            </p:nvSpPr>
            <p:spPr bwMode="auto">
              <a:xfrm>
                <a:off x="2283" y="3848"/>
                <a:ext cx="72" cy="74"/>
              </a:xfrm>
              <a:custGeom>
                <a:avLst/>
                <a:gdLst>
                  <a:gd name="T0" fmla="*/ 0 w 72"/>
                  <a:gd name="T1" fmla="*/ 59 h 74"/>
                  <a:gd name="T2" fmla="*/ 0 w 72"/>
                  <a:gd name="T3" fmla="*/ 59 h 74"/>
                  <a:gd name="T4" fmla="*/ 12 w 72"/>
                  <a:gd name="T5" fmla="*/ 3 h 74"/>
                  <a:gd name="T6" fmla="*/ 22 w 72"/>
                  <a:gd name="T7" fmla="*/ 0 h 74"/>
                  <a:gd name="T8" fmla="*/ 63 w 72"/>
                  <a:gd name="T9" fmla="*/ 29 h 74"/>
                  <a:gd name="T10" fmla="*/ 71 w 72"/>
                  <a:gd name="T11" fmla="*/ 41 h 74"/>
                  <a:gd name="T12" fmla="*/ 68 w 72"/>
                  <a:gd name="T13" fmla="*/ 55 h 74"/>
                  <a:gd name="T14" fmla="*/ 49 w 72"/>
                  <a:gd name="T15" fmla="*/ 73 h 74"/>
                  <a:gd name="T16" fmla="*/ 0 w 72"/>
                  <a:gd name="T17" fmla="*/ 59 h 74"/>
                  <a:gd name="T18" fmla="*/ 0 w 72"/>
                  <a:gd name="T19" fmla="*/ 59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4"/>
                  <a:gd name="T32" fmla="*/ 72 w 72"/>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4">
                    <a:moveTo>
                      <a:pt x="0" y="59"/>
                    </a:moveTo>
                    <a:lnTo>
                      <a:pt x="0" y="59"/>
                    </a:lnTo>
                    <a:lnTo>
                      <a:pt x="12" y="3"/>
                    </a:lnTo>
                    <a:lnTo>
                      <a:pt x="22" y="0"/>
                    </a:lnTo>
                    <a:lnTo>
                      <a:pt x="63" y="29"/>
                    </a:lnTo>
                    <a:lnTo>
                      <a:pt x="71" y="41"/>
                    </a:lnTo>
                    <a:lnTo>
                      <a:pt x="68" y="55"/>
                    </a:lnTo>
                    <a:lnTo>
                      <a:pt x="49" y="73"/>
                    </a:lnTo>
                    <a:lnTo>
                      <a:pt x="0" y="5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215" name="Freeform 214"/>
              <p:cNvSpPr>
                <a:spLocks/>
              </p:cNvSpPr>
              <p:nvPr/>
            </p:nvSpPr>
            <p:spPr bwMode="auto">
              <a:xfrm>
                <a:off x="2081" y="3263"/>
                <a:ext cx="184" cy="157"/>
              </a:xfrm>
              <a:custGeom>
                <a:avLst/>
                <a:gdLst>
                  <a:gd name="T0" fmla="*/ 0 w 184"/>
                  <a:gd name="T1" fmla="*/ 42 h 157"/>
                  <a:gd name="T2" fmla="*/ 0 w 184"/>
                  <a:gd name="T3" fmla="*/ 42 h 157"/>
                  <a:gd name="T4" fmla="*/ 17 w 184"/>
                  <a:gd name="T5" fmla="*/ 69 h 157"/>
                  <a:gd name="T6" fmla="*/ 44 w 184"/>
                  <a:gd name="T7" fmla="*/ 72 h 157"/>
                  <a:gd name="T8" fmla="*/ 52 w 184"/>
                  <a:gd name="T9" fmla="*/ 84 h 157"/>
                  <a:gd name="T10" fmla="*/ 79 w 184"/>
                  <a:gd name="T11" fmla="*/ 82 h 157"/>
                  <a:gd name="T12" fmla="*/ 75 w 184"/>
                  <a:gd name="T13" fmla="*/ 129 h 157"/>
                  <a:gd name="T14" fmla="*/ 87 w 184"/>
                  <a:gd name="T15" fmla="*/ 149 h 157"/>
                  <a:gd name="T16" fmla="*/ 103 w 184"/>
                  <a:gd name="T17" fmla="*/ 156 h 157"/>
                  <a:gd name="T18" fmla="*/ 136 w 184"/>
                  <a:gd name="T19" fmla="*/ 137 h 157"/>
                  <a:gd name="T20" fmla="*/ 123 w 184"/>
                  <a:gd name="T21" fmla="*/ 134 h 157"/>
                  <a:gd name="T22" fmla="*/ 116 w 184"/>
                  <a:gd name="T23" fmla="*/ 108 h 157"/>
                  <a:gd name="T24" fmla="*/ 139 w 184"/>
                  <a:gd name="T25" fmla="*/ 113 h 157"/>
                  <a:gd name="T26" fmla="*/ 173 w 184"/>
                  <a:gd name="T27" fmla="*/ 97 h 157"/>
                  <a:gd name="T28" fmla="*/ 164 w 184"/>
                  <a:gd name="T29" fmla="*/ 84 h 157"/>
                  <a:gd name="T30" fmla="*/ 175 w 184"/>
                  <a:gd name="T31" fmla="*/ 72 h 157"/>
                  <a:gd name="T32" fmla="*/ 170 w 184"/>
                  <a:gd name="T33" fmla="*/ 63 h 157"/>
                  <a:gd name="T34" fmla="*/ 183 w 184"/>
                  <a:gd name="T35" fmla="*/ 53 h 157"/>
                  <a:gd name="T36" fmla="*/ 167 w 184"/>
                  <a:gd name="T37" fmla="*/ 51 h 157"/>
                  <a:gd name="T38" fmla="*/ 167 w 184"/>
                  <a:gd name="T39" fmla="*/ 39 h 157"/>
                  <a:gd name="T40" fmla="*/ 141 w 184"/>
                  <a:gd name="T41" fmla="*/ 25 h 157"/>
                  <a:gd name="T42" fmla="*/ 152 w 184"/>
                  <a:gd name="T43" fmla="*/ 21 h 157"/>
                  <a:gd name="T44" fmla="*/ 72 w 184"/>
                  <a:gd name="T45" fmla="*/ 24 h 157"/>
                  <a:gd name="T46" fmla="*/ 46 w 184"/>
                  <a:gd name="T47" fmla="*/ 0 h 157"/>
                  <a:gd name="T48" fmla="*/ 47 w 184"/>
                  <a:gd name="T49" fmla="*/ 11 h 157"/>
                  <a:gd name="T50" fmla="*/ 24 w 184"/>
                  <a:gd name="T51" fmla="*/ 20 h 157"/>
                  <a:gd name="T52" fmla="*/ 31 w 184"/>
                  <a:gd name="T53" fmla="*/ 39 h 157"/>
                  <a:gd name="T54" fmla="*/ 22 w 184"/>
                  <a:gd name="T55" fmla="*/ 46 h 157"/>
                  <a:gd name="T56" fmla="*/ 17 w 184"/>
                  <a:gd name="T57" fmla="*/ 29 h 157"/>
                  <a:gd name="T58" fmla="*/ 26 w 184"/>
                  <a:gd name="T59" fmla="*/ 6 h 157"/>
                  <a:gd name="T60" fmla="*/ 0 w 184"/>
                  <a:gd name="T61" fmla="*/ 42 h 157"/>
                  <a:gd name="T62" fmla="*/ 0 w 184"/>
                  <a:gd name="T63" fmla="*/ 42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57"/>
                  <a:gd name="T98" fmla="*/ 184 w 18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57">
                    <a:moveTo>
                      <a:pt x="0" y="42"/>
                    </a:moveTo>
                    <a:lnTo>
                      <a:pt x="0" y="42"/>
                    </a:lnTo>
                    <a:lnTo>
                      <a:pt x="17" y="69"/>
                    </a:lnTo>
                    <a:lnTo>
                      <a:pt x="44" y="72"/>
                    </a:lnTo>
                    <a:lnTo>
                      <a:pt x="52" y="84"/>
                    </a:lnTo>
                    <a:lnTo>
                      <a:pt x="79" y="82"/>
                    </a:lnTo>
                    <a:lnTo>
                      <a:pt x="75" y="129"/>
                    </a:lnTo>
                    <a:lnTo>
                      <a:pt x="87" y="149"/>
                    </a:lnTo>
                    <a:lnTo>
                      <a:pt x="103" y="156"/>
                    </a:lnTo>
                    <a:lnTo>
                      <a:pt x="136" y="137"/>
                    </a:lnTo>
                    <a:lnTo>
                      <a:pt x="123" y="134"/>
                    </a:lnTo>
                    <a:lnTo>
                      <a:pt x="116" y="108"/>
                    </a:lnTo>
                    <a:lnTo>
                      <a:pt x="139" y="113"/>
                    </a:lnTo>
                    <a:lnTo>
                      <a:pt x="173" y="97"/>
                    </a:lnTo>
                    <a:lnTo>
                      <a:pt x="164" y="84"/>
                    </a:lnTo>
                    <a:lnTo>
                      <a:pt x="175" y="72"/>
                    </a:lnTo>
                    <a:lnTo>
                      <a:pt x="170" y="63"/>
                    </a:lnTo>
                    <a:lnTo>
                      <a:pt x="183" y="53"/>
                    </a:lnTo>
                    <a:lnTo>
                      <a:pt x="167" y="51"/>
                    </a:lnTo>
                    <a:lnTo>
                      <a:pt x="167" y="39"/>
                    </a:lnTo>
                    <a:lnTo>
                      <a:pt x="141" y="25"/>
                    </a:lnTo>
                    <a:lnTo>
                      <a:pt x="152" y="21"/>
                    </a:lnTo>
                    <a:lnTo>
                      <a:pt x="72" y="24"/>
                    </a:lnTo>
                    <a:lnTo>
                      <a:pt x="46" y="0"/>
                    </a:lnTo>
                    <a:lnTo>
                      <a:pt x="47" y="11"/>
                    </a:lnTo>
                    <a:lnTo>
                      <a:pt x="24" y="20"/>
                    </a:lnTo>
                    <a:lnTo>
                      <a:pt x="31" y="39"/>
                    </a:lnTo>
                    <a:lnTo>
                      <a:pt x="22" y="46"/>
                    </a:lnTo>
                    <a:lnTo>
                      <a:pt x="17" y="29"/>
                    </a:lnTo>
                    <a:lnTo>
                      <a:pt x="26" y="6"/>
                    </a:lnTo>
                    <a:lnTo>
                      <a:pt x="0" y="42"/>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55" name="Freeform 54"/>
            <p:cNvSpPr>
              <a:spLocks/>
            </p:cNvSpPr>
            <p:nvPr/>
          </p:nvSpPr>
          <p:spPr bwMode="auto">
            <a:xfrm>
              <a:off x="4706099" y="4000103"/>
              <a:ext cx="119061" cy="265115"/>
            </a:xfrm>
            <a:custGeom>
              <a:avLst/>
              <a:gdLst>
                <a:gd name="T0" fmla="*/ 0 w 95"/>
                <a:gd name="T1" fmla="*/ 17056038 h 203"/>
                <a:gd name="T2" fmla="*/ 0 w 95"/>
                <a:gd name="T3" fmla="*/ 17056038 h 203"/>
                <a:gd name="T4" fmla="*/ 21990127 w 95"/>
                <a:gd name="T5" fmla="*/ 52872417 h 203"/>
                <a:gd name="T6" fmla="*/ 50262967 w 95"/>
                <a:gd name="T7" fmla="*/ 68222847 h 203"/>
                <a:gd name="T8" fmla="*/ 36127169 w 95"/>
                <a:gd name="T9" fmla="*/ 93806917 h 203"/>
                <a:gd name="T10" fmla="*/ 87960510 w 95"/>
                <a:gd name="T11" fmla="*/ 139856901 h 203"/>
                <a:gd name="T12" fmla="*/ 111520992 w 95"/>
                <a:gd name="T13" fmla="*/ 202962959 h 203"/>
                <a:gd name="T14" fmla="*/ 114662975 w 95"/>
                <a:gd name="T15" fmla="*/ 255835356 h 203"/>
                <a:gd name="T16" fmla="*/ 50262967 w 95"/>
                <a:gd name="T17" fmla="*/ 301886645 h 203"/>
                <a:gd name="T18" fmla="*/ 59687661 w 95"/>
                <a:gd name="T19" fmla="*/ 344525504 h 203"/>
                <a:gd name="T20" fmla="*/ 80106161 w 95"/>
                <a:gd name="T21" fmla="*/ 315530166 h 203"/>
                <a:gd name="T22" fmla="*/ 92672857 w 95"/>
                <a:gd name="T23" fmla="*/ 324058182 h 203"/>
                <a:gd name="T24" fmla="*/ 97385204 w 95"/>
                <a:gd name="T25" fmla="*/ 303592249 h 203"/>
                <a:gd name="T26" fmla="*/ 147648151 w 95"/>
                <a:gd name="T27" fmla="*/ 272891389 h 203"/>
                <a:gd name="T28" fmla="*/ 141365440 w 95"/>
                <a:gd name="T29" fmla="*/ 185906926 h 203"/>
                <a:gd name="T30" fmla="*/ 72253084 w 95"/>
                <a:gd name="T31" fmla="*/ 105744835 h 203"/>
                <a:gd name="T32" fmla="*/ 80106161 w 95"/>
                <a:gd name="T33" fmla="*/ 78456467 h 203"/>
                <a:gd name="T34" fmla="*/ 120945686 w 95"/>
                <a:gd name="T35" fmla="*/ 39227581 h 203"/>
                <a:gd name="T36" fmla="*/ 62828390 w 95"/>
                <a:gd name="T37" fmla="*/ 0 h 203"/>
                <a:gd name="T38" fmla="*/ 0 w 95"/>
                <a:gd name="T39" fmla="*/ 17056038 h 203"/>
                <a:gd name="T40" fmla="*/ 0 w 95"/>
                <a:gd name="T41" fmla="*/ 1705603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6" name="Freeform 55"/>
            <p:cNvSpPr>
              <a:spLocks/>
            </p:cNvSpPr>
            <p:nvPr/>
          </p:nvSpPr>
          <p:spPr bwMode="auto">
            <a:xfrm>
              <a:off x="3628193" y="3576239"/>
              <a:ext cx="126999" cy="60325"/>
            </a:xfrm>
            <a:custGeom>
              <a:avLst/>
              <a:gdLst>
                <a:gd name="T0" fmla="*/ 0 w 102"/>
                <a:gd name="T1" fmla="*/ 3439837 h 46"/>
                <a:gd name="T2" fmla="*/ 37206018 w 102"/>
                <a:gd name="T3" fmla="*/ 0 h 46"/>
                <a:gd name="T4" fmla="*/ 72863135 w 102"/>
                <a:gd name="T5" fmla="*/ 15478608 h 46"/>
                <a:gd name="T6" fmla="*/ 86814474 w 102"/>
                <a:gd name="T7" fmla="*/ 32676478 h 46"/>
                <a:gd name="T8" fmla="*/ 105418723 w 102"/>
                <a:gd name="T9" fmla="*/ 32676478 h 46"/>
                <a:gd name="T10" fmla="*/ 119371288 w 102"/>
                <a:gd name="T11" fmla="*/ 24077546 h 46"/>
                <a:gd name="T12" fmla="*/ 128672167 w 102"/>
                <a:gd name="T13" fmla="*/ 22356972 h 46"/>
                <a:gd name="T14" fmla="*/ 137974292 w 102"/>
                <a:gd name="T15" fmla="*/ 39556149 h 46"/>
                <a:gd name="T16" fmla="*/ 155027149 w 102"/>
                <a:gd name="T17" fmla="*/ 44715256 h 46"/>
                <a:gd name="T18" fmla="*/ 150376710 w 102"/>
                <a:gd name="T19" fmla="*/ 51593615 h 46"/>
                <a:gd name="T20" fmla="*/ 156577296 w 102"/>
                <a:gd name="T21" fmla="*/ 65352956 h 46"/>
                <a:gd name="T22" fmla="*/ 155027149 w 102"/>
                <a:gd name="T23" fmla="*/ 75671151 h 46"/>
                <a:gd name="T24" fmla="*/ 137974292 w 102"/>
                <a:gd name="T25" fmla="*/ 60192548 h 46"/>
                <a:gd name="T26" fmla="*/ 128672167 w 102"/>
                <a:gd name="T27" fmla="*/ 55033451 h 46"/>
                <a:gd name="T28" fmla="*/ 119371288 w 102"/>
                <a:gd name="T29" fmla="*/ 55033451 h 46"/>
                <a:gd name="T30" fmla="*/ 114719603 w 102"/>
                <a:gd name="T31" fmla="*/ 72231316 h 46"/>
                <a:gd name="T32" fmla="*/ 103868576 w 102"/>
                <a:gd name="T33" fmla="*/ 67072218 h 46"/>
                <a:gd name="T34" fmla="*/ 83714181 w 102"/>
                <a:gd name="T35" fmla="*/ 77391724 h 46"/>
                <a:gd name="T36" fmla="*/ 58910570 w 102"/>
                <a:gd name="T37" fmla="*/ 75671151 h 46"/>
                <a:gd name="T38" fmla="*/ 58910570 w 102"/>
                <a:gd name="T39" fmla="*/ 44715256 h 46"/>
                <a:gd name="T40" fmla="*/ 20153156 w 102"/>
                <a:gd name="T41" fmla="*/ 17197870 h 46"/>
                <a:gd name="T42" fmla="*/ 0 w 102"/>
                <a:gd name="T43" fmla="*/ 3439837 h 46"/>
                <a:gd name="T44" fmla="*/ 0 w 102"/>
                <a:gd name="T45" fmla="*/ 343983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46"/>
                <a:gd name="T71" fmla="*/ 102 w 10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46">
                  <a:moveTo>
                    <a:pt x="0" y="2"/>
                  </a:moveTo>
                  <a:lnTo>
                    <a:pt x="24" y="0"/>
                  </a:lnTo>
                  <a:lnTo>
                    <a:pt x="47" y="9"/>
                  </a:lnTo>
                  <a:lnTo>
                    <a:pt x="56" y="19"/>
                  </a:lnTo>
                  <a:lnTo>
                    <a:pt x="68" y="19"/>
                  </a:lnTo>
                  <a:lnTo>
                    <a:pt x="77" y="14"/>
                  </a:lnTo>
                  <a:lnTo>
                    <a:pt x="83" y="13"/>
                  </a:lnTo>
                  <a:lnTo>
                    <a:pt x="89" y="23"/>
                  </a:lnTo>
                  <a:lnTo>
                    <a:pt x="100" y="26"/>
                  </a:lnTo>
                  <a:lnTo>
                    <a:pt x="97" y="30"/>
                  </a:lnTo>
                  <a:lnTo>
                    <a:pt x="101" y="38"/>
                  </a:lnTo>
                  <a:lnTo>
                    <a:pt x="100" y="44"/>
                  </a:lnTo>
                  <a:lnTo>
                    <a:pt x="89" y="35"/>
                  </a:lnTo>
                  <a:lnTo>
                    <a:pt x="83" y="32"/>
                  </a:lnTo>
                  <a:lnTo>
                    <a:pt x="77" y="32"/>
                  </a:lnTo>
                  <a:lnTo>
                    <a:pt x="74" y="42"/>
                  </a:lnTo>
                  <a:lnTo>
                    <a:pt x="67" y="39"/>
                  </a:lnTo>
                  <a:lnTo>
                    <a:pt x="54" y="45"/>
                  </a:lnTo>
                  <a:lnTo>
                    <a:pt x="38" y="44"/>
                  </a:lnTo>
                  <a:lnTo>
                    <a:pt x="38" y="26"/>
                  </a:lnTo>
                  <a:lnTo>
                    <a:pt x="13" y="10"/>
                  </a:lnTo>
                  <a:lnTo>
                    <a:pt x="0" y="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7" name="Freeform 56"/>
            <p:cNvSpPr>
              <a:spLocks/>
            </p:cNvSpPr>
            <p:nvPr/>
          </p:nvSpPr>
          <p:spPr bwMode="auto">
            <a:xfrm>
              <a:off x="3718681" y="3609576"/>
              <a:ext cx="104774" cy="90489"/>
            </a:xfrm>
            <a:custGeom>
              <a:avLst/>
              <a:gdLst>
                <a:gd name="T0" fmla="*/ 48621765 w 85"/>
                <a:gd name="T1" fmla="*/ 3439855 h 69"/>
                <a:gd name="T2" fmla="*/ 54698713 w 85"/>
                <a:gd name="T3" fmla="*/ 3439855 h 69"/>
                <a:gd name="T4" fmla="*/ 74451875 w 85"/>
                <a:gd name="T5" fmla="*/ 10319564 h 69"/>
                <a:gd name="T6" fmla="*/ 92683970 w 85"/>
                <a:gd name="T7" fmla="*/ 25796947 h 69"/>
                <a:gd name="T8" fmla="*/ 103320478 w 85"/>
                <a:gd name="T9" fmla="*/ 44715498 h 69"/>
                <a:gd name="T10" fmla="*/ 127630734 w 85"/>
                <a:gd name="T11" fmla="*/ 65353310 h 69"/>
                <a:gd name="T12" fmla="*/ 115475606 w 85"/>
                <a:gd name="T13" fmla="*/ 70512435 h 69"/>
                <a:gd name="T14" fmla="*/ 106358952 w 85"/>
                <a:gd name="T15" fmla="*/ 84271851 h 69"/>
                <a:gd name="T16" fmla="*/ 104840331 w 85"/>
                <a:gd name="T17" fmla="*/ 91150268 h 69"/>
                <a:gd name="T18" fmla="*/ 100282004 w 85"/>
                <a:gd name="T19" fmla="*/ 116948516 h 69"/>
                <a:gd name="T20" fmla="*/ 82048695 w 85"/>
                <a:gd name="T21" fmla="*/ 110068809 h 69"/>
                <a:gd name="T22" fmla="*/ 79010202 w 85"/>
                <a:gd name="T23" fmla="*/ 87710414 h 69"/>
                <a:gd name="T24" fmla="*/ 60776893 w 85"/>
                <a:gd name="T25" fmla="*/ 96310704 h 69"/>
                <a:gd name="T26" fmla="*/ 44063438 w 85"/>
                <a:gd name="T27" fmla="*/ 108348226 h 69"/>
                <a:gd name="T28" fmla="*/ 33426921 w 85"/>
                <a:gd name="T29" fmla="*/ 106628955 h 69"/>
                <a:gd name="T30" fmla="*/ 24310266 w 85"/>
                <a:gd name="T31" fmla="*/ 94590122 h 69"/>
                <a:gd name="T32" fmla="*/ 18233314 w 85"/>
                <a:gd name="T33" fmla="*/ 84271851 h 69"/>
                <a:gd name="T34" fmla="*/ 25830119 w 85"/>
                <a:gd name="T35" fmla="*/ 73952289 h 69"/>
                <a:gd name="T36" fmla="*/ 30388447 w 85"/>
                <a:gd name="T37" fmla="*/ 82551268 h 69"/>
                <a:gd name="T38" fmla="*/ 53180092 w 85"/>
                <a:gd name="T39" fmla="*/ 94590122 h 69"/>
                <a:gd name="T40" fmla="*/ 57738419 w 85"/>
                <a:gd name="T41" fmla="*/ 84271851 h 69"/>
                <a:gd name="T42" fmla="*/ 36466627 w 85"/>
                <a:gd name="T43" fmla="*/ 65353310 h 69"/>
                <a:gd name="T44" fmla="*/ 30388447 w 85"/>
                <a:gd name="T45" fmla="*/ 49874623 h 69"/>
                <a:gd name="T46" fmla="*/ 22791646 w 85"/>
                <a:gd name="T47" fmla="*/ 44715498 h 69"/>
                <a:gd name="T48" fmla="*/ 22791646 w 85"/>
                <a:gd name="T49" fmla="*/ 34395926 h 69"/>
                <a:gd name="T50" fmla="*/ 13674986 w 85"/>
                <a:gd name="T51" fmla="*/ 30957384 h 69"/>
                <a:gd name="T52" fmla="*/ 0 w 85"/>
                <a:gd name="T53" fmla="*/ 29236801 h 69"/>
                <a:gd name="T54" fmla="*/ 4558328 w 85"/>
                <a:gd name="T55" fmla="*/ 17197963 h 69"/>
                <a:gd name="T56" fmla="*/ 6078183 w 85"/>
                <a:gd name="T57" fmla="*/ 10319564 h 69"/>
                <a:gd name="T58" fmla="*/ 16713460 w 85"/>
                <a:gd name="T59" fmla="*/ 10319564 h 69"/>
                <a:gd name="T60" fmla="*/ 22791646 w 85"/>
                <a:gd name="T61" fmla="*/ 15478692 h 69"/>
                <a:gd name="T62" fmla="*/ 39505101 w 85"/>
                <a:gd name="T63" fmla="*/ 30957384 h 69"/>
                <a:gd name="T64" fmla="*/ 41023731 w 85"/>
                <a:gd name="T65" fmla="*/ 20637817 h 69"/>
                <a:gd name="T66" fmla="*/ 34946774 w 85"/>
                <a:gd name="T67" fmla="*/ 8598982 h 69"/>
                <a:gd name="T68" fmla="*/ 39505101 w 85"/>
                <a:gd name="T69" fmla="*/ 0 h 69"/>
                <a:gd name="T70" fmla="*/ 48621765 w 85"/>
                <a:gd name="T71" fmla="*/ 3439855 h 69"/>
                <a:gd name="T72" fmla="*/ 48621765 w 85"/>
                <a:gd name="T73" fmla="*/ 3439855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69"/>
                <a:gd name="T113" fmla="*/ 85 w 85"/>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69">
                  <a:moveTo>
                    <a:pt x="32" y="2"/>
                  </a:moveTo>
                  <a:lnTo>
                    <a:pt x="36" y="2"/>
                  </a:lnTo>
                  <a:lnTo>
                    <a:pt x="49" y="6"/>
                  </a:lnTo>
                  <a:lnTo>
                    <a:pt x="61" y="15"/>
                  </a:lnTo>
                  <a:lnTo>
                    <a:pt x="68" y="26"/>
                  </a:lnTo>
                  <a:lnTo>
                    <a:pt x="84" y="38"/>
                  </a:lnTo>
                  <a:lnTo>
                    <a:pt x="76" y="41"/>
                  </a:lnTo>
                  <a:lnTo>
                    <a:pt x="70" y="49"/>
                  </a:lnTo>
                  <a:lnTo>
                    <a:pt x="69" y="53"/>
                  </a:lnTo>
                  <a:lnTo>
                    <a:pt x="66" y="68"/>
                  </a:lnTo>
                  <a:lnTo>
                    <a:pt x="54" y="64"/>
                  </a:lnTo>
                  <a:lnTo>
                    <a:pt x="52" y="51"/>
                  </a:lnTo>
                  <a:lnTo>
                    <a:pt x="40" y="56"/>
                  </a:lnTo>
                  <a:lnTo>
                    <a:pt x="29" y="63"/>
                  </a:lnTo>
                  <a:lnTo>
                    <a:pt x="22" y="62"/>
                  </a:lnTo>
                  <a:lnTo>
                    <a:pt x="16" y="55"/>
                  </a:lnTo>
                  <a:lnTo>
                    <a:pt x="12" y="49"/>
                  </a:lnTo>
                  <a:lnTo>
                    <a:pt x="17" y="43"/>
                  </a:lnTo>
                  <a:lnTo>
                    <a:pt x="20" y="48"/>
                  </a:lnTo>
                  <a:lnTo>
                    <a:pt x="35" y="55"/>
                  </a:lnTo>
                  <a:lnTo>
                    <a:pt x="38" y="49"/>
                  </a:lnTo>
                  <a:lnTo>
                    <a:pt x="24" y="38"/>
                  </a:lnTo>
                  <a:lnTo>
                    <a:pt x="20" y="29"/>
                  </a:lnTo>
                  <a:lnTo>
                    <a:pt x="15" y="26"/>
                  </a:lnTo>
                  <a:lnTo>
                    <a:pt x="15" y="20"/>
                  </a:lnTo>
                  <a:lnTo>
                    <a:pt x="9" y="18"/>
                  </a:lnTo>
                  <a:lnTo>
                    <a:pt x="0" y="17"/>
                  </a:lnTo>
                  <a:lnTo>
                    <a:pt x="3" y="10"/>
                  </a:lnTo>
                  <a:lnTo>
                    <a:pt x="4" y="6"/>
                  </a:lnTo>
                  <a:lnTo>
                    <a:pt x="11" y="6"/>
                  </a:lnTo>
                  <a:lnTo>
                    <a:pt x="15" y="9"/>
                  </a:lnTo>
                  <a:lnTo>
                    <a:pt x="26" y="18"/>
                  </a:lnTo>
                  <a:lnTo>
                    <a:pt x="27" y="12"/>
                  </a:lnTo>
                  <a:lnTo>
                    <a:pt x="23" y="5"/>
                  </a:lnTo>
                  <a:lnTo>
                    <a:pt x="26" y="0"/>
                  </a:lnTo>
                  <a:lnTo>
                    <a:pt x="32" y="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8" name="Freeform 57"/>
            <p:cNvSpPr>
              <a:spLocks/>
            </p:cNvSpPr>
            <p:nvPr/>
          </p:nvSpPr>
          <p:spPr bwMode="auto">
            <a:xfrm>
              <a:off x="3694868" y="3627039"/>
              <a:ext cx="74613" cy="55562"/>
            </a:xfrm>
            <a:custGeom>
              <a:avLst/>
              <a:gdLst>
                <a:gd name="T0" fmla="*/ 0 w 57"/>
                <a:gd name="T1" fmla="*/ 10017957 h 43"/>
                <a:gd name="T2" fmla="*/ 11994369 w 57"/>
                <a:gd name="T3" fmla="*/ 21705362 h 43"/>
                <a:gd name="T4" fmla="*/ 25702218 w 57"/>
                <a:gd name="T5" fmla="*/ 38401091 h 43"/>
                <a:gd name="T6" fmla="*/ 47977476 w 57"/>
                <a:gd name="T7" fmla="*/ 61775897 h 43"/>
                <a:gd name="T8" fmla="*/ 61685320 w 57"/>
                <a:gd name="T9" fmla="*/ 48419056 h 43"/>
                <a:gd name="T10" fmla="*/ 63398800 w 57"/>
                <a:gd name="T11" fmla="*/ 60106454 h 43"/>
                <a:gd name="T12" fmla="*/ 73679684 w 57"/>
                <a:gd name="T13" fmla="*/ 61775897 h 43"/>
                <a:gd name="T14" fmla="*/ 89101029 w 57"/>
                <a:gd name="T15" fmla="*/ 70124408 h 43"/>
                <a:gd name="T16" fmla="*/ 95954951 w 57"/>
                <a:gd name="T17" fmla="*/ 60106454 h 43"/>
                <a:gd name="T18" fmla="*/ 71966203 w 57"/>
                <a:gd name="T19" fmla="*/ 41739979 h 43"/>
                <a:gd name="T20" fmla="*/ 66825762 w 57"/>
                <a:gd name="T21" fmla="*/ 26713693 h 43"/>
                <a:gd name="T22" fmla="*/ 56544878 w 57"/>
                <a:gd name="T23" fmla="*/ 21705362 h 43"/>
                <a:gd name="T24" fmla="*/ 56544878 w 57"/>
                <a:gd name="T25" fmla="*/ 11687403 h 43"/>
                <a:gd name="T26" fmla="*/ 46263995 w 57"/>
                <a:gd name="T27" fmla="*/ 8348513 h 43"/>
                <a:gd name="T28" fmla="*/ 30842660 w 57"/>
                <a:gd name="T29" fmla="*/ 5008332 h 43"/>
                <a:gd name="T30" fmla="*/ 17134811 w 57"/>
                <a:gd name="T31" fmla="*/ 0 h 43"/>
                <a:gd name="T32" fmla="*/ 5140443 w 57"/>
                <a:gd name="T33" fmla="*/ 1669444 h 43"/>
                <a:gd name="T34" fmla="*/ 0 w 57"/>
                <a:gd name="T35" fmla="*/ 10017957 h 43"/>
                <a:gd name="T36" fmla="*/ 0 w 57"/>
                <a:gd name="T37" fmla="*/ 100179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59" name="Freeform 58"/>
            <p:cNvSpPr>
              <a:spLocks/>
            </p:cNvSpPr>
            <p:nvPr/>
          </p:nvSpPr>
          <p:spPr bwMode="auto">
            <a:xfrm>
              <a:off x="3736143" y="3320650"/>
              <a:ext cx="711195" cy="322264"/>
            </a:xfrm>
            <a:custGeom>
              <a:avLst/>
              <a:gdLst>
                <a:gd name="T0" fmla="*/ 837896752 w 572"/>
                <a:gd name="T1" fmla="*/ 173329062 h 246"/>
                <a:gd name="T2" fmla="*/ 749778861 w 572"/>
                <a:gd name="T3" fmla="*/ 163032328 h 246"/>
                <a:gd name="T4" fmla="*/ 717313589 w 572"/>
                <a:gd name="T5" fmla="*/ 130426133 h 246"/>
                <a:gd name="T6" fmla="*/ 675574125 w 572"/>
                <a:gd name="T7" fmla="*/ 135574479 h 246"/>
                <a:gd name="T8" fmla="*/ 635379996 w 572"/>
                <a:gd name="T9" fmla="*/ 121845555 h 246"/>
                <a:gd name="T10" fmla="*/ 562720752 w 572"/>
                <a:gd name="T11" fmla="*/ 70362068 h 246"/>
                <a:gd name="T12" fmla="*/ 471510634 w 572"/>
                <a:gd name="T13" fmla="*/ 51483487 h 246"/>
                <a:gd name="T14" fmla="*/ 408126826 w 572"/>
                <a:gd name="T15" fmla="*/ 30890090 h 246"/>
                <a:gd name="T16" fmla="*/ 344743018 w 572"/>
                <a:gd name="T17" fmla="*/ 17161161 h 246"/>
                <a:gd name="T18" fmla="*/ 284452602 w 572"/>
                <a:gd name="T19" fmla="*/ 36038437 h 246"/>
                <a:gd name="T20" fmla="*/ 216431076 w 572"/>
                <a:gd name="T21" fmla="*/ 36038437 h 246"/>
                <a:gd name="T22" fmla="*/ 216431076 w 572"/>
                <a:gd name="T23" fmla="*/ 84090992 h 246"/>
                <a:gd name="T24" fmla="*/ 242711894 w 572"/>
                <a:gd name="T25" fmla="*/ 106400515 h 246"/>
                <a:gd name="T26" fmla="*/ 242711894 w 572"/>
                <a:gd name="T27" fmla="*/ 139006710 h 246"/>
                <a:gd name="T28" fmla="*/ 216431076 w 572"/>
                <a:gd name="T29" fmla="*/ 140722826 h 246"/>
                <a:gd name="T30" fmla="*/ 177782595 w 572"/>
                <a:gd name="T31" fmla="*/ 123561671 h 246"/>
                <a:gd name="T32" fmla="*/ 151501738 w 572"/>
                <a:gd name="T33" fmla="*/ 130426133 h 246"/>
                <a:gd name="T34" fmla="*/ 120583201 w 572"/>
                <a:gd name="T35" fmla="*/ 118413324 h 246"/>
                <a:gd name="T36" fmla="*/ 46378446 w 572"/>
                <a:gd name="T37" fmla="*/ 116697208 h 246"/>
                <a:gd name="T38" fmla="*/ 30918546 w 572"/>
                <a:gd name="T39" fmla="*/ 133858364 h 246"/>
                <a:gd name="T40" fmla="*/ 27826320 w 572"/>
                <a:gd name="T41" fmla="*/ 156167866 h 246"/>
                <a:gd name="T42" fmla="*/ 4637720 w 572"/>
                <a:gd name="T43" fmla="*/ 145871173 h 246"/>
                <a:gd name="T44" fmla="*/ 0 w 572"/>
                <a:gd name="T45" fmla="*/ 192206333 h 246"/>
                <a:gd name="T46" fmla="*/ 12367668 w 572"/>
                <a:gd name="T47" fmla="*/ 224813839 h 246"/>
                <a:gd name="T48" fmla="*/ 40193983 w 572"/>
                <a:gd name="T49" fmla="*/ 223097723 h 246"/>
                <a:gd name="T50" fmla="*/ 66474811 w 572"/>
                <a:gd name="T51" fmla="*/ 269432843 h 246"/>
                <a:gd name="T52" fmla="*/ 160777174 w 572"/>
                <a:gd name="T53" fmla="*/ 252271688 h 246"/>
                <a:gd name="T54" fmla="*/ 153047229 w 572"/>
                <a:gd name="T55" fmla="*/ 302039039 h 246"/>
                <a:gd name="T56" fmla="*/ 105123311 w 572"/>
                <a:gd name="T57" fmla="*/ 327780772 h 246"/>
                <a:gd name="T58" fmla="*/ 157684948 w 572"/>
                <a:gd name="T59" fmla="*/ 375833399 h 246"/>
                <a:gd name="T60" fmla="*/ 194787976 w 572"/>
                <a:gd name="T61" fmla="*/ 380981746 h 246"/>
                <a:gd name="T62" fmla="*/ 222614286 w 572"/>
                <a:gd name="T63" fmla="*/ 387846208 h 246"/>
                <a:gd name="T64" fmla="*/ 222614286 w 572"/>
                <a:gd name="T65" fmla="*/ 293458461 h 246"/>
                <a:gd name="T66" fmla="*/ 259717276 w 572"/>
                <a:gd name="T67" fmla="*/ 264284497 h 246"/>
                <a:gd name="T68" fmla="*/ 272084939 w 572"/>
                <a:gd name="T69" fmla="*/ 252271688 h 246"/>
                <a:gd name="T70" fmla="*/ 290635812 w 572"/>
                <a:gd name="T71" fmla="*/ 260852265 h 246"/>
                <a:gd name="T72" fmla="*/ 299911249 w 572"/>
                <a:gd name="T73" fmla="*/ 267716728 h 246"/>
                <a:gd name="T74" fmla="*/ 323101084 w 572"/>
                <a:gd name="T75" fmla="*/ 307187385 h 246"/>
                <a:gd name="T76" fmla="*/ 343197526 w 572"/>
                <a:gd name="T77" fmla="*/ 332929119 h 246"/>
                <a:gd name="T78" fmla="*/ 394213671 w 572"/>
                <a:gd name="T79" fmla="*/ 332929119 h 246"/>
                <a:gd name="T80" fmla="*/ 414311279 w 572"/>
                <a:gd name="T81" fmla="*/ 398142901 h 246"/>
                <a:gd name="T82" fmla="*/ 435954379 w 572"/>
                <a:gd name="T83" fmla="*/ 420452403 h 246"/>
                <a:gd name="T84" fmla="*/ 486969280 w 572"/>
                <a:gd name="T85" fmla="*/ 410155710 h 246"/>
                <a:gd name="T86" fmla="*/ 547260862 w 572"/>
                <a:gd name="T87" fmla="*/ 410155710 h 246"/>
                <a:gd name="T88" fmla="*/ 544169878 w 572"/>
                <a:gd name="T89" fmla="*/ 382697861 h 246"/>
                <a:gd name="T90" fmla="*/ 554990807 w 572"/>
                <a:gd name="T91" fmla="*/ 368968937 h 246"/>
                <a:gd name="T92" fmla="*/ 592093796 w 572"/>
                <a:gd name="T93" fmla="*/ 374117284 h 246"/>
                <a:gd name="T94" fmla="*/ 644655433 w 572"/>
                <a:gd name="T95" fmla="*/ 360388359 h 246"/>
                <a:gd name="T96" fmla="*/ 732773479 w 572"/>
                <a:gd name="T97" fmla="*/ 379265630 h 246"/>
                <a:gd name="T98" fmla="*/ 732773479 w 572"/>
                <a:gd name="T99" fmla="*/ 319200194 h 246"/>
                <a:gd name="T100" fmla="*/ 799248270 w 572"/>
                <a:gd name="T101" fmla="*/ 252271688 h 246"/>
                <a:gd name="T102" fmla="*/ 861086587 w 572"/>
                <a:gd name="T103" fmla="*/ 216233261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0" name="Freeform 59"/>
            <p:cNvSpPr>
              <a:spLocks/>
            </p:cNvSpPr>
            <p:nvPr/>
          </p:nvSpPr>
          <p:spPr bwMode="auto">
            <a:xfrm>
              <a:off x="3907591" y="3530200"/>
              <a:ext cx="312736" cy="198439"/>
            </a:xfrm>
            <a:custGeom>
              <a:avLst/>
              <a:gdLst>
                <a:gd name="T0" fmla="*/ 37557332 w 250"/>
                <a:gd name="T1" fmla="*/ 114387181 h 153"/>
                <a:gd name="T2" fmla="*/ 43817105 w 250"/>
                <a:gd name="T3" fmla="*/ 95883169 h 153"/>
                <a:gd name="T4" fmla="*/ 53205497 w 250"/>
                <a:gd name="T5" fmla="*/ 87472254 h 153"/>
                <a:gd name="T6" fmla="*/ 70419843 w 250"/>
                <a:gd name="T7" fmla="*/ 90836620 h 153"/>
                <a:gd name="T8" fmla="*/ 89197899 w 250"/>
                <a:gd name="T9" fmla="*/ 97565352 h 153"/>
                <a:gd name="T10" fmla="*/ 93892720 w 250"/>
                <a:gd name="T11" fmla="*/ 102611900 h 153"/>
                <a:gd name="T12" fmla="*/ 106412245 w 250"/>
                <a:gd name="T13" fmla="*/ 114387181 h 153"/>
                <a:gd name="T14" fmla="*/ 115800637 w 250"/>
                <a:gd name="T15" fmla="*/ 144665176 h 153"/>
                <a:gd name="T16" fmla="*/ 129885103 w 250"/>
                <a:gd name="T17" fmla="*/ 141300810 h 153"/>
                <a:gd name="T18" fmla="*/ 151793020 w 250"/>
                <a:gd name="T19" fmla="*/ 144665176 h 153"/>
                <a:gd name="T20" fmla="*/ 183090619 w 250"/>
                <a:gd name="T21" fmla="*/ 178308874 h 153"/>
                <a:gd name="T22" fmla="*/ 215953120 w 250"/>
                <a:gd name="T23" fmla="*/ 198495069 h 153"/>
                <a:gd name="T24" fmla="*/ 247250681 w 250"/>
                <a:gd name="T25" fmla="*/ 220362150 h 153"/>
                <a:gd name="T26" fmla="*/ 259770205 w 250"/>
                <a:gd name="T27" fmla="*/ 255687991 h 153"/>
                <a:gd name="T28" fmla="*/ 278548241 w 250"/>
                <a:gd name="T29" fmla="*/ 227090881 h 153"/>
                <a:gd name="T30" fmla="*/ 281678122 w 250"/>
                <a:gd name="T31" fmla="*/ 201859435 h 153"/>
                <a:gd name="T32" fmla="*/ 269159849 w 250"/>
                <a:gd name="T33" fmla="*/ 163169188 h 153"/>
                <a:gd name="T34" fmla="*/ 295762587 w 250"/>
                <a:gd name="T35" fmla="*/ 154758273 h 153"/>
                <a:gd name="T36" fmla="*/ 328625167 w 250"/>
                <a:gd name="T37" fmla="*/ 163169188 h 153"/>
                <a:gd name="T38" fmla="*/ 381830644 w 250"/>
                <a:gd name="T39" fmla="*/ 158122639 h 153"/>
                <a:gd name="T40" fmla="*/ 381830644 w 250"/>
                <a:gd name="T41" fmla="*/ 136254261 h 153"/>
                <a:gd name="T42" fmla="*/ 317670504 w 250"/>
                <a:gd name="T43" fmla="*/ 136254261 h 153"/>
                <a:gd name="T44" fmla="*/ 286372944 w 250"/>
                <a:gd name="T45" fmla="*/ 132889895 h 153"/>
                <a:gd name="T46" fmla="*/ 258205265 w 250"/>
                <a:gd name="T47" fmla="*/ 144665176 h 153"/>
                <a:gd name="T48" fmla="*/ 239427229 w 250"/>
                <a:gd name="T49" fmla="*/ 141300810 h 153"/>
                <a:gd name="T50" fmla="*/ 223777823 w 250"/>
                <a:gd name="T51" fmla="*/ 142982993 h 153"/>
                <a:gd name="T52" fmla="*/ 204999787 w 250"/>
                <a:gd name="T53" fmla="*/ 132889895 h 153"/>
                <a:gd name="T54" fmla="*/ 204999787 w 250"/>
                <a:gd name="T55" fmla="*/ 124480278 h 153"/>
                <a:gd name="T56" fmla="*/ 201869906 w 250"/>
                <a:gd name="T57" fmla="*/ 95883169 h 153"/>
                <a:gd name="T58" fmla="*/ 140839687 w 250"/>
                <a:gd name="T59" fmla="*/ 72332588 h 153"/>
                <a:gd name="T60" fmla="*/ 109542126 w 250"/>
                <a:gd name="T61" fmla="*/ 50464210 h 153"/>
                <a:gd name="T62" fmla="*/ 70419843 w 250"/>
                <a:gd name="T63" fmla="*/ 60557308 h 153"/>
                <a:gd name="T64" fmla="*/ 45382045 w 250"/>
                <a:gd name="T65" fmla="*/ 26914936 h 153"/>
                <a:gd name="T66" fmla="*/ 46946986 w 250"/>
                <a:gd name="T67" fmla="*/ 0 h 153"/>
                <a:gd name="T68" fmla="*/ 28167689 w 250"/>
                <a:gd name="T69" fmla="*/ 117751546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1" name="Freeform 60"/>
            <p:cNvSpPr>
              <a:spLocks/>
            </p:cNvSpPr>
            <p:nvPr/>
          </p:nvSpPr>
          <p:spPr bwMode="auto">
            <a:xfrm>
              <a:off x="3864730" y="3592114"/>
              <a:ext cx="239711" cy="176213"/>
            </a:xfrm>
            <a:custGeom>
              <a:avLst/>
              <a:gdLst>
                <a:gd name="T0" fmla="*/ 0 w 191"/>
                <a:gd name="T1" fmla="*/ 32855643 h 134"/>
                <a:gd name="T2" fmla="*/ 1575071 w 191"/>
                <a:gd name="T3" fmla="*/ 63983358 h 134"/>
                <a:gd name="T4" fmla="*/ 17325780 w 191"/>
                <a:gd name="T5" fmla="*/ 44960360 h 134"/>
                <a:gd name="T6" fmla="*/ 39378027 w 191"/>
                <a:gd name="T7" fmla="*/ 69171089 h 134"/>
                <a:gd name="T8" fmla="*/ 29927604 w 191"/>
                <a:gd name="T9" fmla="*/ 83005040 h 134"/>
                <a:gd name="T10" fmla="*/ 3150142 w 191"/>
                <a:gd name="T11" fmla="*/ 69171089 h 134"/>
                <a:gd name="T12" fmla="*/ 0 w 191"/>
                <a:gd name="T13" fmla="*/ 89922036 h 134"/>
                <a:gd name="T14" fmla="*/ 3150142 w 191"/>
                <a:gd name="T15" fmla="*/ 102026743 h 134"/>
                <a:gd name="T16" fmla="*/ 17325780 w 191"/>
                <a:gd name="T17" fmla="*/ 103755986 h 134"/>
                <a:gd name="T18" fmla="*/ 11025498 w 191"/>
                <a:gd name="T19" fmla="*/ 117589937 h 134"/>
                <a:gd name="T20" fmla="*/ 23627322 w 191"/>
                <a:gd name="T21" fmla="*/ 126236156 h 134"/>
                <a:gd name="T22" fmla="*/ 23627322 w 191"/>
                <a:gd name="T23" fmla="*/ 167738009 h 134"/>
                <a:gd name="T24" fmla="*/ 64580420 w 191"/>
                <a:gd name="T25" fmla="*/ 155633302 h 134"/>
                <a:gd name="T26" fmla="*/ 88206497 w 191"/>
                <a:gd name="T27" fmla="*/ 143528595 h 134"/>
                <a:gd name="T28" fmla="*/ 141760149 w 191"/>
                <a:gd name="T29" fmla="*/ 171196496 h 134"/>
                <a:gd name="T30" fmla="*/ 173262853 w 191"/>
                <a:gd name="T31" fmla="*/ 186761047 h 134"/>
                <a:gd name="T32" fmla="*/ 181138205 w 191"/>
                <a:gd name="T33" fmla="*/ 195407266 h 134"/>
                <a:gd name="T34" fmla="*/ 184288346 w 191"/>
                <a:gd name="T35" fmla="*/ 214428948 h 134"/>
                <a:gd name="T36" fmla="*/ 215791011 w 191"/>
                <a:gd name="T37" fmla="*/ 229992143 h 134"/>
                <a:gd name="T38" fmla="*/ 261469310 w 191"/>
                <a:gd name="T39" fmla="*/ 174655025 h 134"/>
                <a:gd name="T40" fmla="*/ 291396905 w 191"/>
                <a:gd name="T41" fmla="*/ 174655025 h 134"/>
                <a:gd name="T42" fmla="*/ 296122116 w 191"/>
                <a:gd name="T43" fmla="*/ 152174814 h 134"/>
                <a:gd name="T44" fmla="*/ 299272257 w 191"/>
                <a:gd name="T45" fmla="*/ 141799351 h 134"/>
                <a:gd name="T46" fmla="*/ 289821834 w 191"/>
                <a:gd name="T47" fmla="*/ 127965400 h 134"/>
                <a:gd name="T48" fmla="*/ 267769592 w 191"/>
                <a:gd name="T49" fmla="*/ 119319181 h 134"/>
                <a:gd name="T50" fmla="*/ 266194522 w 191"/>
                <a:gd name="T51" fmla="*/ 107214474 h 134"/>
                <a:gd name="T52" fmla="*/ 234691857 w 191"/>
                <a:gd name="T53" fmla="*/ 98568255 h 134"/>
                <a:gd name="T54" fmla="*/ 215791011 w 191"/>
                <a:gd name="T55" fmla="*/ 77817308 h 134"/>
                <a:gd name="T56" fmla="*/ 207915658 w 191"/>
                <a:gd name="T57" fmla="*/ 65712601 h 134"/>
                <a:gd name="T58" fmla="*/ 193738769 w 191"/>
                <a:gd name="T59" fmla="*/ 53606580 h 134"/>
                <a:gd name="T60" fmla="*/ 184288346 w 191"/>
                <a:gd name="T61" fmla="*/ 60524870 h 134"/>
                <a:gd name="T62" fmla="*/ 177988064 w 191"/>
                <a:gd name="T63" fmla="*/ 65712601 h 134"/>
                <a:gd name="T64" fmla="*/ 166962571 w 191"/>
                <a:gd name="T65" fmla="*/ 63983358 h 134"/>
                <a:gd name="T66" fmla="*/ 157512109 w 191"/>
                <a:gd name="T67" fmla="*/ 44960360 h 134"/>
                <a:gd name="T68" fmla="*/ 157512109 w 191"/>
                <a:gd name="T69" fmla="*/ 32855643 h 134"/>
                <a:gd name="T70" fmla="*/ 146485360 w 191"/>
                <a:gd name="T71" fmla="*/ 29397156 h 134"/>
                <a:gd name="T72" fmla="*/ 143335219 w 191"/>
                <a:gd name="T73" fmla="*/ 19021687 h 134"/>
                <a:gd name="T74" fmla="*/ 130734655 w 191"/>
                <a:gd name="T75" fmla="*/ 8646222 h 134"/>
                <a:gd name="T76" fmla="*/ 121284232 w 191"/>
                <a:gd name="T77" fmla="*/ 8646222 h 134"/>
                <a:gd name="T78" fmla="*/ 114983950 w 191"/>
                <a:gd name="T79" fmla="*/ 0 h 134"/>
                <a:gd name="T80" fmla="*/ 103957202 w 191"/>
                <a:gd name="T81" fmla="*/ 5187733 h 134"/>
                <a:gd name="T82" fmla="*/ 107108598 w 191"/>
                <a:gd name="T83" fmla="*/ 19021687 h 134"/>
                <a:gd name="T84" fmla="*/ 102382131 w 191"/>
                <a:gd name="T85" fmla="*/ 15563200 h 134"/>
                <a:gd name="T86" fmla="*/ 94506779 w 191"/>
                <a:gd name="T87" fmla="*/ 13833956 h 134"/>
                <a:gd name="T88" fmla="*/ 88206497 w 191"/>
                <a:gd name="T89" fmla="*/ 32855643 h 134"/>
                <a:gd name="T90" fmla="*/ 75605913 w 191"/>
                <a:gd name="T91" fmla="*/ 36314131 h 134"/>
                <a:gd name="T92" fmla="*/ 64580420 w 191"/>
                <a:gd name="T93" fmla="*/ 32855643 h 134"/>
                <a:gd name="T94" fmla="*/ 55128742 w 191"/>
                <a:gd name="T95" fmla="*/ 41501862 h 134"/>
                <a:gd name="T96" fmla="*/ 45678319 w 191"/>
                <a:gd name="T97" fmla="*/ 32855643 h 134"/>
                <a:gd name="T98" fmla="*/ 31502675 w 191"/>
                <a:gd name="T99" fmla="*/ 24209424 h 134"/>
                <a:gd name="T100" fmla="*/ 0 w 191"/>
                <a:gd name="T101" fmla="*/ 32855643 h 134"/>
                <a:gd name="T102" fmla="*/ 0 w 191"/>
                <a:gd name="T103" fmla="*/ 32855643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2" name="Freeform 61"/>
            <p:cNvSpPr>
              <a:spLocks/>
            </p:cNvSpPr>
            <p:nvPr/>
          </p:nvSpPr>
          <p:spPr bwMode="auto">
            <a:xfrm>
              <a:off x="4134602" y="3590526"/>
              <a:ext cx="196849" cy="90489"/>
            </a:xfrm>
            <a:custGeom>
              <a:avLst/>
              <a:gdLst>
                <a:gd name="T0" fmla="*/ 62060649 w 160"/>
                <a:gd name="T1" fmla="*/ 82551268 h 69"/>
                <a:gd name="T2" fmla="*/ 43896322 w 160"/>
                <a:gd name="T3" fmla="*/ 82551268 h 69"/>
                <a:gd name="T4" fmla="*/ 9082166 w 160"/>
                <a:gd name="T5" fmla="*/ 87710414 h 69"/>
                <a:gd name="T6" fmla="*/ 0 w 160"/>
                <a:gd name="T7" fmla="*/ 99749247 h 69"/>
                <a:gd name="T8" fmla="*/ 9082166 w 160"/>
                <a:gd name="T9" fmla="*/ 104909684 h 69"/>
                <a:gd name="T10" fmla="*/ 16649818 w 160"/>
                <a:gd name="T11" fmla="*/ 110068809 h 69"/>
                <a:gd name="T12" fmla="*/ 65087217 w 160"/>
                <a:gd name="T13" fmla="*/ 108348226 h 69"/>
                <a:gd name="T14" fmla="*/ 96874808 w 160"/>
                <a:gd name="T15" fmla="*/ 108348226 h 69"/>
                <a:gd name="T16" fmla="*/ 112011337 w 160"/>
                <a:gd name="T17" fmla="*/ 116948516 h 69"/>
                <a:gd name="T18" fmla="*/ 116552418 w 160"/>
                <a:gd name="T19" fmla="*/ 101469830 h 69"/>
                <a:gd name="T20" fmla="*/ 130175663 w 160"/>
                <a:gd name="T21" fmla="*/ 99749247 h 69"/>
                <a:gd name="T22" fmla="*/ 149853274 w 160"/>
                <a:gd name="T23" fmla="*/ 94590122 h 69"/>
                <a:gd name="T24" fmla="*/ 166503125 w 160"/>
                <a:gd name="T25" fmla="*/ 91150268 h 69"/>
                <a:gd name="T26" fmla="*/ 196777413 w 160"/>
                <a:gd name="T27" fmla="*/ 72233018 h 69"/>
                <a:gd name="T28" fmla="*/ 230078269 w 160"/>
                <a:gd name="T29" fmla="*/ 53314477 h 69"/>
                <a:gd name="T30" fmla="*/ 240673716 w 160"/>
                <a:gd name="T31" fmla="*/ 42996227 h 69"/>
                <a:gd name="T32" fmla="*/ 236132635 w 160"/>
                <a:gd name="T33" fmla="*/ 25796947 h 69"/>
                <a:gd name="T34" fmla="*/ 220996106 w 160"/>
                <a:gd name="T35" fmla="*/ 25796947 h 69"/>
                <a:gd name="T36" fmla="*/ 205859577 w 160"/>
                <a:gd name="T37" fmla="*/ 17197963 h 69"/>
                <a:gd name="T38" fmla="*/ 189208534 w 160"/>
                <a:gd name="T39" fmla="*/ 10319564 h 69"/>
                <a:gd name="T40" fmla="*/ 149853274 w 160"/>
                <a:gd name="T41" fmla="*/ 6879710 h 69"/>
                <a:gd name="T42" fmla="*/ 98388092 w 160"/>
                <a:gd name="T43" fmla="*/ 0 h 69"/>
                <a:gd name="T44" fmla="*/ 89305928 w 160"/>
                <a:gd name="T45" fmla="*/ 1719272 h 69"/>
                <a:gd name="T46" fmla="*/ 92333726 w 160"/>
                <a:gd name="T47" fmla="*/ 10319564 h 69"/>
                <a:gd name="T48" fmla="*/ 98388092 w 160"/>
                <a:gd name="T49" fmla="*/ 20637817 h 69"/>
                <a:gd name="T50" fmla="*/ 83251563 w 160"/>
                <a:gd name="T51" fmla="*/ 22357093 h 69"/>
                <a:gd name="T52" fmla="*/ 80224976 w 160"/>
                <a:gd name="T53" fmla="*/ 17197963 h 69"/>
                <a:gd name="T54" fmla="*/ 63573933 w 160"/>
                <a:gd name="T55" fmla="*/ 15478692 h 69"/>
                <a:gd name="T56" fmla="*/ 40868524 w 160"/>
                <a:gd name="T57" fmla="*/ 17197963 h 69"/>
                <a:gd name="T58" fmla="*/ 51465202 w 160"/>
                <a:gd name="T59" fmla="*/ 22357093 h 69"/>
                <a:gd name="T60" fmla="*/ 52978486 w 160"/>
                <a:gd name="T61" fmla="*/ 29236801 h 69"/>
                <a:gd name="T62" fmla="*/ 46924120 w 160"/>
                <a:gd name="T63" fmla="*/ 37835780 h 69"/>
                <a:gd name="T64" fmla="*/ 46924120 w 160"/>
                <a:gd name="T65" fmla="*/ 49874623 h 69"/>
                <a:gd name="T66" fmla="*/ 54491769 w 160"/>
                <a:gd name="T67" fmla="*/ 56754331 h 69"/>
                <a:gd name="T68" fmla="*/ 83251563 w 160"/>
                <a:gd name="T69" fmla="*/ 56754331 h 69"/>
                <a:gd name="T70" fmla="*/ 93847010 w 160"/>
                <a:gd name="T71" fmla="*/ 56754331 h 69"/>
                <a:gd name="T72" fmla="*/ 102929173 w 160"/>
                <a:gd name="T73" fmla="*/ 67072582 h 69"/>
                <a:gd name="T74" fmla="*/ 93847010 w 160"/>
                <a:gd name="T75" fmla="*/ 80831997 h 69"/>
                <a:gd name="T76" fmla="*/ 83251563 w 160"/>
                <a:gd name="T77" fmla="*/ 80831997 h 69"/>
                <a:gd name="T78" fmla="*/ 72656096 w 160"/>
                <a:gd name="T79" fmla="*/ 79111414 h 69"/>
                <a:gd name="T80" fmla="*/ 68115014 w 160"/>
                <a:gd name="T81" fmla="*/ 80831997 h 69"/>
                <a:gd name="T82" fmla="*/ 62060649 w 160"/>
                <a:gd name="T83" fmla="*/ 82551268 h 69"/>
                <a:gd name="T84" fmla="*/ 62060649 w 160"/>
                <a:gd name="T85" fmla="*/ 82551268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3" name="Freeform 62"/>
            <p:cNvSpPr>
              <a:spLocks/>
            </p:cNvSpPr>
            <p:nvPr/>
          </p:nvSpPr>
          <p:spPr bwMode="auto">
            <a:xfrm>
              <a:off x="4115552" y="3646089"/>
              <a:ext cx="126999" cy="93662"/>
            </a:xfrm>
            <a:custGeom>
              <a:avLst/>
              <a:gdLst>
                <a:gd name="T0" fmla="*/ 0 w 102"/>
                <a:gd name="T1" fmla="*/ 102674656 h 71"/>
                <a:gd name="T2" fmla="*/ 1550147 w 102"/>
                <a:gd name="T3" fmla="*/ 107894661 h 71"/>
                <a:gd name="T4" fmla="*/ 12402423 w 102"/>
                <a:gd name="T5" fmla="*/ 109635982 h 71"/>
                <a:gd name="T6" fmla="*/ 40307556 w 102"/>
                <a:gd name="T7" fmla="*/ 111375984 h 71"/>
                <a:gd name="T8" fmla="*/ 72863135 w 102"/>
                <a:gd name="T9" fmla="*/ 73090648 h 71"/>
                <a:gd name="T10" fmla="*/ 82164034 w 102"/>
                <a:gd name="T11" fmla="*/ 97453332 h 71"/>
                <a:gd name="T12" fmla="*/ 91466159 w 102"/>
                <a:gd name="T13" fmla="*/ 121817314 h 71"/>
                <a:gd name="T14" fmla="*/ 111619309 w 102"/>
                <a:gd name="T15" fmla="*/ 111375984 h 71"/>
                <a:gd name="T16" fmla="*/ 133322607 w 102"/>
                <a:gd name="T17" fmla="*/ 102674656 h 71"/>
                <a:gd name="T18" fmla="*/ 155027149 w 102"/>
                <a:gd name="T19" fmla="*/ 109635982 h 71"/>
                <a:gd name="T20" fmla="*/ 156577296 w 102"/>
                <a:gd name="T21" fmla="*/ 73090648 h 71"/>
                <a:gd name="T22" fmla="*/ 141074585 w 102"/>
                <a:gd name="T23" fmla="*/ 66129322 h 71"/>
                <a:gd name="T24" fmla="*/ 131772460 w 102"/>
                <a:gd name="T25" fmla="*/ 67869323 h 71"/>
                <a:gd name="T26" fmla="*/ 137974292 w 102"/>
                <a:gd name="T27" fmla="*/ 45246662 h 71"/>
                <a:gd name="T28" fmla="*/ 119371288 w 102"/>
                <a:gd name="T29" fmla="*/ 40025327 h 71"/>
                <a:gd name="T30" fmla="*/ 103868576 w 102"/>
                <a:gd name="T31" fmla="*/ 38285326 h 71"/>
                <a:gd name="T32" fmla="*/ 82164034 w 102"/>
                <a:gd name="T33" fmla="*/ 38285326 h 71"/>
                <a:gd name="T34" fmla="*/ 65111157 w 102"/>
                <a:gd name="T35" fmla="*/ 38285326 h 71"/>
                <a:gd name="T36" fmla="*/ 43407859 w 102"/>
                <a:gd name="T37" fmla="*/ 38285326 h 71"/>
                <a:gd name="T38" fmla="*/ 26354992 w 102"/>
                <a:gd name="T39" fmla="*/ 34805322 h 71"/>
                <a:gd name="T40" fmla="*/ 23253454 w 102"/>
                <a:gd name="T41" fmla="*/ 31324000 h 71"/>
                <a:gd name="T42" fmla="*/ 26354992 w 102"/>
                <a:gd name="T43" fmla="*/ 22622672 h 71"/>
                <a:gd name="T44" fmla="*/ 34105725 w 102"/>
                <a:gd name="T45" fmla="*/ 17402661 h 71"/>
                <a:gd name="T46" fmla="*/ 63561010 w 102"/>
                <a:gd name="T47" fmla="*/ 10441332 h 71"/>
                <a:gd name="T48" fmla="*/ 62010864 w 102"/>
                <a:gd name="T49" fmla="*/ 0 h 71"/>
                <a:gd name="T50" fmla="*/ 40307556 w 102"/>
                <a:gd name="T51" fmla="*/ 3480005 h 71"/>
                <a:gd name="T52" fmla="*/ 20153156 w 102"/>
                <a:gd name="T53" fmla="*/ 1740002 h 71"/>
                <a:gd name="T54" fmla="*/ 7750735 w 102"/>
                <a:gd name="T55" fmla="*/ 13921338 h 71"/>
                <a:gd name="T56" fmla="*/ 3100294 w 102"/>
                <a:gd name="T57" fmla="*/ 38285326 h 71"/>
                <a:gd name="T58" fmla="*/ 4650441 w 102"/>
                <a:gd name="T59" fmla="*/ 45246662 h 71"/>
                <a:gd name="T60" fmla="*/ 3100294 w 102"/>
                <a:gd name="T61" fmla="*/ 46986664 h 71"/>
                <a:gd name="T62" fmla="*/ 17052863 w 102"/>
                <a:gd name="T63" fmla="*/ 50466668 h 71"/>
                <a:gd name="T64" fmla="*/ 23253454 w 102"/>
                <a:gd name="T65" fmla="*/ 64389320 h 71"/>
                <a:gd name="T66" fmla="*/ 20153156 w 102"/>
                <a:gd name="T67" fmla="*/ 80050655 h 71"/>
                <a:gd name="T68" fmla="*/ 15502716 w 102"/>
                <a:gd name="T69" fmla="*/ 81791976 h 71"/>
                <a:gd name="T70" fmla="*/ 10852276 w 102"/>
                <a:gd name="T71" fmla="*/ 88752004 h 71"/>
                <a:gd name="T72" fmla="*/ 0 w 102"/>
                <a:gd name="T73" fmla="*/ 102674656 h 71"/>
                <a:gd name="T74" fmla="*/ 0 w 102"/>
                <a:gd name="T75" fmla="*/ 102674656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4" name="Freeform 63"/>
            <p:cNvSpPr>
              <a:spLocks/>
            </p:cNvSpPr>
            <p:nvPr/>
          </p:nvSpPr>
          <p:spPr bwMode="auto">
            <a:xfrm>
              <a:off x="3263070" y="3558775"/>
              <a:ext cx="61912" cy="63501"/>
            </a:xfrm>
            <a:custGeom>
              <a:avLst/>
              <a:gdLst>
                <a:gd name="T0" fmla="*/ 0 w 48"/>
                <a:gd name="T1" fmla="*/ 20152825 h 49"/>
                <a:gd name="T2" fmla="*/ 46584378 w 48"/>
                <a:gd name="T3" fmla="*/ 18473316 h 49"/>
                <a:gd name="T4" fmla="*/ 51574823 w 48"/>
                <a:gd name="T5" fmla="*/ 0 h 49"/>
                <a:gd name="T6" fmla="*/ 78194824 w 48"/>
                <a:gd name="T7" fmla="*/ 48703209 h 49"/>
                <a:gd name="T8" fmla="*/ 71540469 w 48"/>
                <a:gd name="T9" fmla="*/ 75572772 h 49"/>
                <a:gd name="T10" fmla="*/ 29946545 w 48"/>
                <a:gd name="T11" fmla="*/ 80611301 h 49"/>
                <a:gd name="T12" fmla="*/ 14973917 w 48"/>
                <a:gd name="T13" fmla="*/ 75572772 h 49"/>
                <a:gd name="T14" fmla="*/ 13310006 w 48"/>
                <a:gd name="T15" fmla="*/ 48703209 h 49"/>
                <a:gd name="T16" fmla="*/ 0 w 48"/>
                <a:gd name="T17" fmla="*/ 21832340 h 49"/>
                <a:gd name="T18" fmla="*/ 0 w 48"/>
                <a:gd name="T19" fmla="*/ 20152825 h 49"/>
                <a:gd name="T20" fmla="*/ 0 w 48"/>
                <a:gd name="T21" fmla="*/ 20152825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5" name="Freeform 64"/>
            <p:cNvSpPr>
              <a:spLocks/>
            </p:cNvSpPr>
            <p:nvPr/>
          </p:nvSpPr>
          <p:spPr bwMode="auto">
            <a:xfrm>
              <a:off x="3294819" y="3614339"/>
              <a:ext cx="31750" cy="61912"/>
            </a:xfrm>
            <a:custGeom>
              <a:avLst/>
              <a:gdLst>
                <a:gd name="T0" fmla="*/ 0 w 25"/>
                <a:gd name="T1" fmla="*/ 60733038 h 47"/>
                <a:gd name="T2" fmla="*/ 0 w 25"/>
                <a:gd name="T3" fmla="*/ 60733038 h 47"/>
                <a:gd name="T4" fmla="*/ 1612900 w 25"/>
                <a:gd name="T5" fmla="*/ 19087337 h 47"/>
                <a:gd name="T6" fmla="*/ 19354799 w 25"/>
                <a:gd name="T7" fmla="*/ 0 h 47"/>
                <a:gd name="T8" fmla="*/ 38709598 w 25"/>
                <a:gd name="T9" fmla="*/ 46850265 h 47"/>
                <a:gd name="T10" fmla="*/ 20967704 w 25"/>
                <a:gd name="T11" fmla="*/ 79820370 h 47"/>
                <a:gd name="T12" fmla="*/ 0 w 25"/>
                <a:gd name="T13" fmla="*/ 60733038 h 47"/>
                <a:gd name="T14" fmla="*/ 0 w 25"/>
                <a:gd name="T15" fmla="*/ 60733038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6" name="Freeform 65"/>
            <p:cNvSpPr>
              <a:spLocks/>
            </p:cNvSpPr>
            <p:nvPr/>
          </p:nvSpPr>
          <p:spPr bwMode="auto">
            <a:xfrm>
              <a:off x="3128134" y="3474638"/>
              <a:ext cx="130174" cy="55562"/>
            </a:xfrm>
            <a:custGeom>
              <a:avLst/>
              <a:gdLst>
                <a:gd name="T0" fmla="*/ 0 w 105"/>
                <a:gd name="T1" fmla="*/ 42239311 h 41"/>
                <a:gd name="T2" fmla="*/ 0 w 105"/>
                <a:gd name="T3" fmla="*/ 42239311 h 41"/>
                <a:gd name="T4" fmla="*/ 1537305 w 105"/>
                <a:gd name="T5" fmla="*/ 45911833 h 41"/>
                <a:gd name="T6" fmla="*/ 3074610 w 105"/>
                <a:gd name="T7" fmla="*/ 58766978 h 41"/>
                <a:gd name="T8" fmla="*/ 19981242 w 105"/>
                <a:gd name="T9" fmla="*/ 62440845 h 41"/>
                <a:gd name="T10" fmla="*/ 53795752 w 105"/>
                <a:gd name="T11" fmla="*/ 55094467 h 41"/>
                <a:gd name="T12" fmla="*/ 89146332 w 105"/>
                <a:gd name="T13" fmla="*/ 73459734 h 41"/>
                <a:gd name="T14" fmla="*/ 138331392 w 105"/>
                <a:gd name="T15" fmla="*/ 60604589 h 41"/>
                <a:gd name="T16" fmla="*/ 159848693 w 105"/>
                <a:gd name="T17" fmla="*/ 23874044 h 41"/>
                <a:gd name="T18" fmla="*/ 152163412 w 105"/>
                <a:gd name="T19" fmla="*/ 0 h 41"/>
                <a:gd name="T20" fmla="*/ 89146332 w 105"/>
                <a:gd name="T21" fmla="*/ 1836256 h 41"/>
                <a:gd name="T22" fmla="*/ 70702380 w 105"/>
                <a:gd name="T23" fmla="*/ 40403056 h 41"/>
                <a:gd name="T24" fmla="*/ 0 w 105"/>
                <a:gd name="T25" fmla="*/ 42239311 h 41"/>
                <a:gd name="T26" fmla="*/ 0 w 105"/>
                <a:gd name="T27" fmla="*/ 42239311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7" name="Freeform 66"/>
            <p:cNvSpPr>
              <a:spLocks/>
            </p:cNvSpPr>
            <p:nvPr/>
          </p:nvSpPr>
          <p:spPr bwMode="auto">
            <a:xfrm>
              <a:off x="3017010" y="3414313"/>
              <a:ext cx="57150" cy="46037"/>
            </a:xfrm>
            <a:custGeom>
              <a:avLst/>
              <a:gdLst>
                <a:gd name="T0" fmla="*/ 0 w 45"/>
                <a:gd name="T1" fmla="*/ 11676657 h 33"/>
                <a:gd name="T2" fmla="*/ 0 w 45"/>
                <a:gd name="T3" fmla="*/ 11676657 h 33"/>
                <a:gd name="T4" fmla="*/ 16128999 w 45"/>
                <a:gd name="T5" fmla="*/ 1946109 h 33"/>
                <a:gd name="T6" fmla="*/ 48387003 w 45"/>
                <a:gd name="T7" fmla="*/ 0 h 33"/>
                <a:gd name="T8" fmla="*/ 69354696 w 45"/>
                <a:gd name="T9" fmla="*/ 25300818 h 33"/>
                <a:gd name="T10" fmla="*/ 70967596 w 45"/>
                <a:gd name="T11" fmla="*/ 44761905 h 33"/>
                <a:gd name="T12" fmla="*/ 62903099 w 45"/>
                <a:gd name="T13" fmla="*/ 62278289 h 33"/>
                <a:gd name="T14" fmla="*/ 0 w 45"/>
                <a:gd name="T15" fmla="*/ 11676657 h 33"/>
                <a:gd name="T16" fmla="*/ 0 w 45"/>
                <a:gd name="T17" fmla="*/ 1167665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8" name="Freeform 67"/>
            <p:cNvSpPr>
              <a:spLocks/>
            </p:cNvSpPr>
            <p:nvPr/>
          </p:nvSpPr>
          <p:spPr bwMode="auto">
            <a:xfrm>
              <a:off x="3348794" y="3579414"/>
              <a:ext cx="107950" cy="61912"/>
            </a:xfrm>
            <a:custGeom>
              <a:avLst/>
              <a:gdLst>
                <a:gd name="T0" fmla="*/ 0 w 86"/>
                <a:gd name="T1" fmla="*/ 53237874 h 48"/>
                <a:gd name="T2" fmla="*/ 0 w 86"/>
                <a:gd name="T3" fmla="*/ 53237874 h 48"/>
                <a:gd name="T4" fmla="*/ 7877839 w 86"/>
                <a:gd name="T5" fmla="*/ 0 h 48"/>
                <a:gd name="T6" fmla="*/ 133927029 w 86"/>
                <a:gd name="T7" fmla="*/ 11645907 h 48"/>
                <a:gd name="T8" fmla="*/ 110292264 w 86"/>
                <a:gd name="T9" fmla="*/ 44918452 h 48"/>
                <a:gd name="T10" fmla="*/ 119746672 w 86"/>
                <a:gd name="T11" fmla="*/ 63219891 h 48"/>
                <a:gd name="T12" fmla="*/ 86658754 w 86"/>
                <a:gd name="T13" fmla="*/ 64883776 h 48"/>
                <a:gd name="T14" fmla="*/ 66175857 w 86"/>
                <a:gd name="T15" fmla="*/ 78192272 h 48"/>
                <a:gd name="T16" fmla="*/ 12605046 w 86"/>
                <a:gd name="T17" fmla="*/ 78192272 h 48"/>
                <a:gd name="T18" fmla="*/ 0 w 86"/>
                <a:gd name="T19" fmla="*/ 53237874 h 48"/>
                <a:gd name="T20" fmla="*/ 0 w 86"/>
                <a:gd name="T21" fmla="*/ 5323787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69" name="Freeform 68"/>
            <p:cNvSpPr>
              <a:spLocks/>
            </p:cNvSpPr>
            <p:nvPr/>
          </p:nvSpPr>
          <p:spPr bwMode="auto">
            <a:xfrm>
              <a:off x="3251958" y="3457175"/>
              <a:ext cx="98425" cy="44450"/>
            </a:xfrm>
            <a:custGeom>
              <a:avLst/>
              <a:gdLst>
                <a:gd name="T0" fmla="*/ 0 w 79"/>
                <a:gd name="T1" fmla="*/ 25637190 h 34"/>
                <a:gd name="T2" fmla="*/ 7760624 w 79"/>
                <a:gd name="T3" fmla="*/ 47856961 h 34"/>
                <a:gd name="T4" fmla="*/ 37253235 w 79"/>
                <a:gd name="T5" fmla="*/ 56403123 h 34"/>
                <a:gd name="T6" fmla="*/ 85373103 w 79"/>
                <a:gd name="T7" fmla="*/ 34183352 h 34"/>
                <a:gd name="T8" fmla="*/ 114865707 w 79"/>
                <a:gd name="T9" fmla="*/ 39310788 h 34"/>
                <a:gd name="T10" fmla="*/ 121073955 w 79"/>
                <a:gd name="T11" fmla="*/ 17092330 h 34"/>
                <a:gd name="T12" fmla="*/ 68298222 w 79"/>
                <a:gd name="T13" fmla="*/ 11963587 h 34"/>
                <a:gd name="T14" fmla="*/ 37253235 w 79"/>
                <a:gd name="T15" fmla="*/ 0 h 34"/>
                <a:gd name="T16" fmla="*/ 1552374 w 79"/>
                <a:gd name="T17" fmla="*/ 23928480 h 34"/>
                <a:gd name="T18" fmla="*/ 0 w 79"/>
                <a:gd name="T19" fmla="*/ 25637190 h 34"/>
                <a:gd name="T20" fmla="*/ 0 w 79"/>
                <a:gd name="T21" fmla="*/ 2563719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36" name="Group 167"/>
            <p:cNvGrpSpPr>
              <a:grpSpLocks/>
            </p:cNvGrpSpPr>
            <p:nvPr/>
          </p:nvGrpSpPr>
          <p:grpSpPr bwMode="auto">
            <a:xfrm>
              <a:off x="3105909" y="3261912"/>
              <a:ext cx="77787" cy="73025"/>
              <a:chOff x="3191" y="2547"/>
              <a:chExt cx="63" cy="55"/>
            </a:xfrm>
            <a:grpFill/>
          </p:grpSpPr>
          <p:sp>
            <p:nvSpPr>
              <p:cNvPr id="177" name="Freeform 176"/>
              <p:cNvSpPr>
                <a:spLocks/>
              </p:cNvSpPr>
              <p:nvPr/>
            </p:nvSpPr>
            <p:spPr bwMode="auto">
              <a:xfrm>
                <a:off x="3191" y="2547"/>
                <a:ext cx="37" cy="55"/>
              </a:xfrm>
              <a:custGeom>
                <a:avLst/>
                <a:gdLst>
                  <a:gd name="T0" fmla="*/ 0 w 37"/>
                  <a:gd name="T1" fmla="*/ 41 h 55"/>
                  <a:gd name="T2" fmla="*/ 0 w 37"/>
                  <a:gd name="T3" fmla="*/ 41 h 55"/>
                  <a:gd name="T4" fmla="*/ 3 w 37"/>
                  <a:gd name="T5" fmla="*/ 15 h 55"/>
                  <a:gd name="T6" fmla="*/ 31 w 37"/>
                  <a:gd name="T7" fmla="*/ 0 h 55"/>
                  <a:gd name="T8" fmla="*/ 26 w 37"/>
                  <a:gd name="T9" fmla="*/ 21 h 55"/>
                  <a:gd name="T10" fmla="*/ 36 w 37"/>
                  <a:gd name="T11" fmla="*/ 27 h 55"/>
                  <a:gd name="T12" fmla="*/ 18 w 37"/>
                  <a:gd name="T13" fmla="*/ 39 h 55"/>
                  <a:gd name="T14" fmla="*/ 18 w 37"/>
                  <a:gd name="T15" fmla="*/ 54 h 55"/>
                  <a:gd name="T16" fmla="*/ 7 w 37"/>
                  <a:gd name="T17" fmla="*/ 54 h 55"/>
                  <a:gd name="T18" fmla="*/ 0 w 37"/>
                  <a:gd name="T19" fmla="*/ 41 h 55"/>
                  <a:gd name="T20" fmla="*/ 0 w 37"/>
                  <a:gd name="T21" fmla="*/ 41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8" name="Freeform 177"/>
              <p:cNvSpPr>
                <a:spLocks/>
              </p:cNvSpPr>
              <p:nvPr/>
            </p:nvSpPr>
            <p:spPr bwMode="auto">
              <a:xfrm>
                <a:off x="3216" y="2588"/>
                <a:ext cx="13" cy="7"/>
              </a:xfrm>
              <a:custGeom>
                <a:avLst/>
                <a:gdLst>
                  <a:gd name="T0" fmla="*/ 0 w 13"/>
                  <a:gd name="T1" fmla="*/ 6 h 7"/>
                  <a:gd name="T2" fmla="*/ 0 w 13"/>
                  <a:gd name="T3" fmla="*/ 6 h 7"/>
                  <a:gd name="T4" fmla="*/ 10 w 13"/>
                  <a:gd name="T5" fmla="*/ 0 h 7"/>
                  <a:gd name="T6" fmla="*/ 12 w 13"/>
                  <a:gd name="T7" fmla="*/ 4 h 7"/>
                  <a:gd name="T8" fmla="*/ 0 w 13"/>
                  <a:gd name="T9" fmla="*/ 6 h 7"/>
                  <a:gd name="T10" fmla="*/ 0 w 13"/>
                  <a:gd name="T11" fmla="*/ 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9" name="Freeform 178"/>
              <p:cNvSpPr>
                <a:spLocks/>
              </p:cNvSpPr>
              <p:nvPr/>
            </p:nvSpPr>
            <p:spPr bwMode="auto">
              <a:xfrm>
                <a:off x="3232" y="2576"/>
                <a:ext cx="22" cy="24"/>
              </a:xfrm>
              <a:custGeom>
                <a:avLst/>
                <a:gdLst>
                  <a:gd name="T0" fmla="*/ 0 w 22"/>
                  <a:gd name="T1" fmla="*/ 12 h 24"/>
                  <a:gd name="T2" fmla="*/ 0 w 22"/>
                  <a:gd name="T3" fmla="*/ 12 h 24"/>
                  <a:gd name="T4" fmla="*/ 16 w 22"/>
                  <a:gd name="T5" fmla="*/ 23 h 24"/>
                  <a:gd name="T6" fmla="*/ 21 w 22"/>
                  <a:gd name="T7" fmla="*/ 11 h 24"/>
                  <a:gd name="T8" fmla="*/ 17 w 22"/>
                  <a:gd name="T9" fmla="*/ 0 h 24"/>
                  <a:gd name="T10" fmla="*/ 0 w 22"/>
                  <a:gd name="T11" fmla="*/ 12 h 24"/>
                  <a:gd name="T12" fmla="*/ 0 w 22"/>
                  <a:gd name="T13" fmla="*/ 12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71" name="Freeform 70"/>
            <p:cNvSpPr>
              <a:spLocks/>
            </p:cNvSpPr>
            <p:nvPr/>
          </p:nvSpPr>
          <p:spPr bwMode="auto">
            <a:xfrm>
              <a:off x="3318633" y="2914247"/>
              <a:ext cx="185736" cy="293689"/>
            </a:xfrm>
            <a:custGeom>
              <a:avLst/>
              <a:gdLst>
                <a:gd name="T0" fmla="*/ 0 w 149"/>
                <a:gd name="T1" fmla="*/ 39536435 h 224"/>
                <a:gd name="T2" fmla="*/ 0 w 149"/>
                <a:gd name="T3" fmla="*/ 39536435 h 224"/>
                <a:gd name="T4" fmla="*/ 15539579 w 149"/>
                <a:gd name="T5" fmla="*/ 27504408 h 224"/>
                <a:gd name="T6" fmla="*/ 38847698 w 149"/>
                <a:gd name="T7" fmla="*/ 51569784 h 224"/>
                <a:gd name="T8" fmla="*/ 83910746 w 149"/>
                <a:gd name="T9" fmla="*/ 55007506 h 224"/>
                <a:gd name="T10" fmla="*/ 108773316 w 149"/>
                <a:gd name="T11" fmla="*/ 41256607 h 224"/>
                <a:gd name="T12" fmla="*/ 116543103 w 149"/>
                <a:gd name="T13" fmla="*/ 8595619 h 224"/>
                <a:gd name="T14" fmla="*/ 158498456 w 149"/>
                <a:gd name="T15" fmla="*/ 0 h 224"/>
                <a:gd name="T16" fmla="*/ 180253400 w 149"/>
                <a:gd name="T17" fmla="*/ 12033343 h 224"/>
                <a:gd name="T18" fmla="*/ 177144488 w 149"/>
                <a:gd name="T19" fmla="*/ 39536435 h 224"/>
                <a:gd name="T20" fmla="*/ 169375947 w 149"/>
                <a:gd name="T21" fmla="*/ 67040844 h 224"/>
                <a:gd name="T22" fmla="*/ 198899392 w 149"/>
                <a:gd name="T23" fmla="*/ 99701845 h 224"/>
                <a:gd name="T24" fmla="*/ 181806609 w 149"/>
                <a:gd name="T25" fmla="*/ 123768522 h 224"/>
                <a:gd name="T26" fmla="*/ 203561514 w 149"/>
                <a:gd name="T27" fmla="*/ 166742669 h 224"/>
                <a:gd name="T28" fmla="*/ 194238517 w 149"/>
                <a:gd name="T29" fmla="*/ 204561585 h 224"/>
                <a:gd name="T30" fmla="*/ 229977293 w 149"/>
                <a:gd name="T31" fmla="*/ 283635746 h 224"/>
                <a:gd name="T32" fmla="*/ 149174213 w 149"/>
                <a:gd name="T33" fmla="*/ 359270956 h 224"/>
                <a:gd name="T34" fmla="*/ 51278369 w 149"/>
                <a:gd name="T35" fmla="*/ 383337633 h 224"/>
                <a:gd name="T36" fmla="*/ 46617494 w 149"/>
                <a:gd name="T37" fmla="*/ 367866572 h 224"/>
                <a:gd name="T38" fmla="*/ 15539579 w 149"/>
                <a:gd name="T39" fmla="*/ 357552095 h 224"/>
                <a:gd name="T40" fmla="*/ 10877457 w 149"/>
                <a:gd name="T41" fmla="*/ 281916885 h 224"/>
                <a:gd name="T42" fmla="*/ 104111194 w 149"/>
                <a:gd name="T43" fmla="*/ 201123863 h 224"/>
                <a:gd name="T44" fmla="*/ 73033274 w 149"/>
                <a:gd name="T45" fmla="*/ 161586086 h 224"/>
                <a:gd name="T46" fmla="*/ 62155821 w 149"/>
                <a:gd name="T47" fmla="*/ 80793043 h 224"/>
                <a:gd name="T48" fmla="*/ 0 w 149"/>
                <a:gd name="T49" fmla="*/ 39536435 h 224"/>
                <a:gd name="T50" fmla="*/ 0 w 149"/>
                <a:gd name="T51" fmla="*/ 39536435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54" name="Group 172"/>
            <p:cNvGrpSpPr>
              <a:grpSpLocks/>
            </p:cNvGrpSpPr>
            <p:nvPr/>
          </p:nvGrpSpPr>
          <p:grpSpPr bwMode="auto">
            <a:xfrm>
              <a:off x="2890011" y="3423854"/>
              <a:ext cx="238123" cy="217489"/>
              <a:chOff x="3019" y="2670"/>
              <a:chExt cx="190" cy="167"/>
            </a:xfrm>
            <a:grpFill/>
          </p:grpSpPr>
          <p:sp>
            <p:nvSpPr>
              <p:cNvPr id="175" name="Freeform 174"/>
              <p:cNvSpPr>
                <a:spLocks/>
              </p:cNvSpPr>
              <p:nvPr/>
            </p:nvSpPr>
            <p:spPr bwMode="auto">
              <a:xfrm>
                <a:off x="3019" y="2670"/>
                <a:ext cx="172" cy="150"/>
              </a:xfrm>
              <a:custGeom>
                <a:avLst/>
                <a:gdLst>
                  <a:gd name="T0" fmla="*/ 0 w 172"/>
                  <a:gd name="T1" fmla="*/ 45 h 150"/>
                  <a:gd name="T2" fmla="*/ 0 w 172"/>
                  <a:gd name="T3" fmla="*/ 45 h 150"/>
                  <a:gd name="T4" fmla="*/ 5 w 172"/>
                  <a:gd name="T5" fmla="*/ 58 h 150"/>
                  <a:gd name="T6" fmla="*/ 41 w 172"/>
                  <a:gd name="T7" fmla="*/ 67 h 150"/>
                  <a:gd name="T8" fmla="*/ 35 w 172"/>
                  <a:gd name="T9" fmla="*/ 75 h 150"/>
                  <a:gd name="T10" fmla="*/ 48 w 172"/>
                  <a:gd name="T11" fmla="*/ 84 h 150"/>
                  <a:gd name="T12" fmla="*/ 53 w 172"/>
                  <a:gd name="T13" fmla="*/ 101 h 150"/>
                  <a:gd name="T14" fmla="*/ 38 w 172"/>
                  <a:gd name="T15" fmla="*/ 133 h 150"/>
                  <a:gd name="T16" fmla="*/ 81 w 172"/>
                  <a:gd name="T17" fmla="*/ 145 h 150"/>
                  <a:gd name="T18" fmla="*/ 85 w 172"/>
                  <a:gd name="T19" fmla="*/ 147 h 150"/>
                  <a:gd name="T20" fmla="*/ 105 w 172"/>
                  <a:gd name="T21" fmla="*/ 149 h 150"/>
                  <a:gd name="T22" fmla="*/ 105 w 172"/>
                  <a:gd name="T23" fmla="*/ 137 h 150"/>
                  <a:gd name="T24" fmla="*/ 117 w 172"/>
                  <a:gd name="T25" fmla="*/ 130 h 150"/>
                  <a:gd name="T26" fmla="*/ 145 w 172"/>
                  <a:gd name="T27" fmla="*/ 138 h 150"/>
                  <a:gd name="T28" fmla="*/ 163 w 172"/>
                  <a:gd name="T29" fmla="*/ 125 h 150"/>
                  <a:gd name="T30" fmla="*/ 153 w 172"/>
                  <a:gd name="T31" fmla="*/ 107 h 150"/>
                  <a:gd name="T32" fmla="*/ 157 w 172"/>
                  <a:gd name="T33" fmla="*/ 90 h 150"/>
                  <a:gd name="T34" fmla="*/ 143 w 172"/>
                  <a:gd name="T35" fmla="*/ 80 h 150"/>
                  <a:gd name="T36" fmla="*/ 163 w 172"/>
                  <a:gd name="T37" fmla="*/ 60 h 150"/>
                  <a:gd name="T38" fmla="*/ 171 w 172"/>
                  <a:gd name="T39" fmla="*/ 38 h 150"/>
                  <a:gd name="T40" fmla="*/ 146 w 172"/>
                  <a:gd name="T41" fmla="*/ 28 h 150"/>
                  <a:gd name="T42" fmla="*/ 139 w 172"/>
                  <a:gd name="T43" fmla="*/ 26 h 150"/>
                  <a:gd name="T44" fmla="*/ 100 w 172"/>
                  <a:gd name="T45" fmla="*/ 0 h 150"/>
                  <a:gd name="T46" fmla="*/ 86 w 172"/>
                  <a:gd name="T47" fmla="*/ 4 h 150"/>
                  <a:gd name="T48" fmla="*/ 71 w 172"/>
                  <a:gd name="T49" fmla="*/ 29 h 150"/>
                  <a:gd name="T50" fmla="*/ 38 w 172"/>
                  <a:gd name="T51" fmla="*/ 25 h 150"/>
                  <a:gd name="T52" fmla="*/ 43 w 172"/>
                  <a:gd name="T53" fmla="*/ 44 h 150"/>
                  <a:gd name="T54" fmla="*/ 0 w 172"/>
                  <a:gd name="T55" fmla="*/ 45 h 150"/>
                  <a:gd name="T56" fmla="*/ 0 w 172"/>
                  <a:gd name="T57" fmla="*/ 45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6" name="Freeform 175"/>
              <p:cNvSpPr>
                <a:spLocks/>
              </p:cNvSpPr>
              <p:nvPr/>
            </p:nvSpPr>
            <p:spPr bwMode="auto">
              <a:xfrm>
                <a:off x="3198" y="2808"/>
                <a:ext cx="11" cy="29"/>
              </a:xfrm>
              <a:custGeom>
                <a:avLst/>
                <a:gdLst>
                  <a:gd name="T0" fmla="*/ 0 w 11"/>
                  <a:gd name="T1" fmla="*/ 14 h 29"/>
                  <a:gd name="T2" fmla="*/ 0 w 11"/>
                  <a:gd name="T3" fmla="*/ 14 h 29"/>
                  <a:gd name="T4" fmla="*/ 9 w 11"/>
                  <a:gd name="T5" fmla="*/ 28 h 29"/>
                  <a:gd name="T6" fmla="*/ 10 w 11"/>
                  <a:gd name="T7" fmla="*/ 0 h 29"/>
                  <a:gd name="T8" fmla="*/ 0 w 11"/>
                  <a:gd name="T9" fmla="*/ 14 h 29"/>
                  <a:gd name="T10" fmla="*/ 0 w 11"/>
                  <a:gd name="T11" fmla="*/ 14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73" name="Freeform 72"/>
            <p:cNvSpPr>
              <a:spLocks/>
            </p:cNvSpPr>
            <p:nvPr/>
          </p:nvSpPr>
          <p:spPr bwMode="auto">
            <a:xfrm>
              <a:off x="3070984" y="3333349"/>
              <a:ext cx="144461" cy="173039"/>
            </a:xfrm>
            <a:custGeom>
              <a:avLst/>
              <a:gdLst>
                <a:gd name="T0" fmla="*/ 0 w 119"/>
                <a:gd name="T1" fmla="*/ 91405696 h 133"/>
                <a:gd name="T2" fmla="*/ 0 w 119"/>
                <a:gd name="T3" fmla="*/ 91405696 h 133"/>
                <a:gd name="T4" fmla="*/ 0 w 119"/>
                <a:gd name="T5" fmla="*/ 128645278 h 133"/>
                <a:gd name="T6" fmla="*/ 1473755 w 119"/>
                <a:gd name="T7" fmla="*/ 145571769 h 133"/>
                <a:gd name="T8" fmla="*/ 4421266 w 119"/>
                <a:gd name="T9" fmla="*/ 164192211 h 133"/>
                <a:gd name="T10" fmla="*/ 41263940 w 119"/>
                <a:gd name="T11" fmla="*/ 181118743 h 133"/>
                <a:gd name="T12" fmla="*/ 29473892 w 119"/>
                <a:gd name="T13" fmla="*/ 218358325 h 133"/>
                <a:gd name="T14" fmla="*/ 69264067 w 119"/>
                <a:gd name="T15" fmla="*/ 223436272 h 133"/>
                <a:gd name="T16" fmla="*/ 137055594 w 119"/>
                <a:gd name="T17" fmla="*/ 221743623 h 133"/>
                <a:gd name="T18" fmla="*/ 154739438 w 119"/>
                <a:gd name="T19" fmla="*/ 186196690 h 133"/>
                <a:gd name="T20" fmla="*/ 119370536 w 119"/>
                <a:gd name="T21" fmla="*/ 140493822 h 133"/>
                <a:gd name="T22" fmla="*/ 162108250 w 119"/>
                <a:gd name="T23" fmla="*/ 115104085 h 133"/>
                <a:gd name="T24" fmla="*/ 173898288 w 119"/>
                <a:gd name="T25" fmla="*/ 123567330 h 133"/>
                <a:gd name="T26" fmla="*/ 162108250 w 119"/>
                <a:gd name="T27" fmla="*/ 33854294 h 133"/>
                <a:gd name="T28" fmla="*/ 129686820 w 119"/>
                <a:gd name="T29" fmla="*/ 11848549 h 133"/>
                <a:gd name="T30" fmla="*/ 94317918 w 119"/>
                <a:gd name="T31" fmla="*/ 27083697 h 133"/>
                <a:gd name="T32" fmla="*/ 100212937 w 119"/>
                <a:gd name="T33" fmla="*/ 16926496 h 133"/>
                <a:gd name="T34" fmla="*/ 69264067 w 119"/>
                <a:gd name="T35" fmla="*/ 0 h 133"/>
                <a:gd name="T36" fmla="*/ 53053978 w 119"/>
                <a:gd name="T37" fmla="*/ 0 h 133"/>
                <a:gd name="T38" fmla="*/ 53053978 w 119"/>
                <a:gd name="T39" fmla="*/ 49088146 h 133"/>
                <a:gd name="T40" fmla="*/ 33895156 w 119"/>
                <a:gd name="T41" fmla="*/ 35546943 h 133"/>
                <a:gd name="T42" fmla="*/ 23578873 w 119"/>
                <a:gd name="T43" fmla="*/ 50780795 h 133"/>
                <a:gd name="T44" fmla="*/ 20632577 w 119"/>
                <a:gd name="T45" fmla="*/ 81249781 h 133"/>
                <a:gd name="T46" fmla="*/ 0 w 119"/>
                <a:gd name="T47" fmla="*/ 91405696 h 133"/>
                <a:gd name="T48" fmla="*/ 0 w 119"/>
                <a:gd name="T49" fmla="*/ 9140569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70" name="Group 176"/>
            <p:cNvGrpSpPr>
              <a:grpSpLocks/>
            </p:cNvGrpSpPr>
            <p:nvPr/>
          </p:nvGrpSpPr>
          <p:grpSpPr bwMode="auto">
            <a:xfrm>
              <a:off x="3310695" y="3630214"/>
              <a:ext cx="109537" cy="138113"/>
              <a:chOff x="3356" y="2828"/>
              <a:chExt cx="86" cy="106"/>
            </a:xfrm>
            <a:grpFill/>
          </p:grpSpPr>
          <p:sp>
            <p:nvSpPr>
              <p:cNvPr id="173" name="Freeform 172"/>
              <p:cNvSpPr>
                <a:spLocks/>
              </p:cNvSpPr>
              <p:nvPr/>
            </p:nvSpPr>
            <p:spPr bwMode="auto">
              <a:xfrm>
                <a:off x="3356" y="2828"/>
                <a:ext cx="86" cy="86"/>
              </a:xfrm>
              <a:custGeom>
                <a:avLst/>
                <a:gdLst>
                  <a:gd name="T0" fmla="*/ 0 w 86"/>
                  <a:gd name="T1" fmla="*/ 34 h 86"/>
                  <a:gd name="T2" fmla="*/ 0 w 86"/>
                  <a:gd name="T3" fmla="*/ 34 h 86"/>
                  <a:gd name="T4" fmla="*/ 11 w 86"/>
                  <a:gd name="T5" fmla="*/ 15 h 86"/>
                  <a:gd name="T6" fmla="*/ 38 w 86"/>
                  <a:gd name="T7" fmla="*/ 8 h 86"/>
                  <a:gd name="T8" fmla="*/ 72 w 86"/>
                  <a:gd name="T9" fmla="*/ 8 h 86"/>
                  <a:gd name="T10" fmla="*/ 85 w 86"/>
                  <a:gd name="T11" fmla="*/ 0 h 86"/>
                  <a:gd name="T12" fmla="*/ 80 w 86"/>
                  <a:gd name="T13" fmla="*/ 18 h 86"/>
                  <a:gd name="T14" fmla="*/ 57 w 86"/>
                  <a:gd name="T15" fmla="*/ 14 h 86"/>
                  <a:gd name="T16" fmla="*/ 46 w 86"/>
                  <a:gd name="T17" fmla="*/ 29 h 86"/>
                  <a:gd name="T18" fmla="*/ 33 w 86"/>
                  <a:gd name="T19" fmla="*/ 21 h 86"/>
                  <a:gd name="T20" fmla="*/ 42 w 86"/>
                  <a:gd name="T21" fmla="*/ 43 h 86"/>
                  <a:gd name="T22" fmla="*/ 31 w 86"/>
                  <a:gd name="T23" fmla="*/ 48 h 86"/>
                  <a:gd name="T24" fmla="*/ 52 w 86"/>
                  <a:gd name="T25" fmla="*/ 57 h 86"/>
                  <a:gd name="T26" fmla="*/ 52 w 86"/>
                  <a:gd name="T27" fmla="*/ 66 h 86"/>
                  <a:gd name="T28" fmla="*/ 35 w 86"/>
                  <a:gd name="T29" fmla="*/ 69 h 86"/>
                  <a:gd name="T30" fmla="*/ 41 w 86"/>
                  <a:gd name="T31" fmla="*/ 85 h 86"/>
                  <a:gd name="T32" fmla="*/ 20 w 86"/>
                  <a:gd name="T33" fmla="*/ 80 h 86"/>
                  <a:gd name="T34" fmla="*/ 14 w 86"/>
                  <a:gd name="T35" fmla="*/ 65 h 86"/>
                  <a:gd name="T36" fmla="*/ 41 w 86"/>
                  <a:gd name="T37" fmla="*/ 58 h 86"/>
                  <a:gd name="T38" fmla="*/ 14 w 86"/>
                  <a:gd name="T39" fmla="*/ 56 h 86"/>
                  <a:gd name="T40" fmla="*/ 0 w 86"/>
                  <a:gd name="T41" fmla="*/ 34 h 86"/>
                  <a:gd name="T42" fmla="*/ 0 w 86"/>
                  <a:gd name="T43" fmla="*/ 34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6"/>
                  <a:gd name="T68" fmla="*/ 86 w 8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6">
                    <a:moveTo>
                      <a:pt x="0" y="34"/>
                    </a:moveTo>
                    <a:lnTo>
                      <a:pt x="0" y="34"/>
                    </a:lnTo>
                    <a:lnTo>
                      <a:pt x="11" y="15"/>
                    </a:lnTo>
                    <a:lnTo>
                      <a:pt x="38" y="8"/>
                    </a:lnTo>
                    <a:lnTo>
                      <a:pt x="72" y="8"/>
                    </a:lnTo>
                    <a:lnTo>
                      <a:pt x="85" y="0"/>
                    </a:lnTo>
                    <a:lnTo>
                      <a:pt x="80" y="18"/>
                    </a:lnTo>
                    <a:lnTo>
                      <a:pt x="57" y="14"/>
                    </a:lnTo>
                    <a:lnTo>
                      <a:pt x="46" y="29"/>
                    </a:lnTo>
                    <a:lnTo>
                      <a:pt x="33" y="21"/>
                    </a:lnTo>
                    <a:lnTo>
                      <a:pt x="42" y="43"/>
                    </a:lnTo>
                    <a:lnTo>
                      <a:pt x="31" y="48"/>
                    </a:lnTo>
                    <a:lnTo>
                      <a:pt x="52" y="57"/>
                    </a:lnTo>
                    <a:lnTo>
                      <a:pt x="52" y="66"/>
                    </a:lnTo>
                    <a:lnTo>
                      <a:pt x="35" y="69"/>
                    </a:lnTo>
                    <a:lnTo>
                      <a:pt x="41" y="85"/>
                    </a:lnTo>
                    <a:lnTo>
                      <a:pt x="20" y="80"/>
                    </a:lnTo>
                    <a:lnTo>
                      <a:pt x="14" y="65"/>
                    </a:lnTo>
                    <a:lnTo>
                      <a:pt x="41" y="58"/>
                    </a:lnTo>
                    <a:lnTo>
                      <a:pt x="14" y="56"/>
                    </a:lnTo>
                    <a:lnTo>
                      <a:pt x="0" y="3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4" name="Freeform 173"/>
              <p:cNvSpPr>
                <a:spLocks/>
              </p:cNvSpPr>
              <p:nvPr/>
            </p:nvSpPr>
            <p:spPr bwMode="auto">
              <a:xfrm>
                <a:off x="3401" y="2927"/>
                <a:ext cx="41" cy="7"/>
              </a:xfrm>
              <a:custGeom>
                <a:avLst/>
                <a:gdLst>
                  <a:gd name="T0" fmla="*/ 0 w 41"/>
                  <a:gd name="T1" fmla="*/ 6 h 7"/>
                  <a:gd name="T2" fmla="*/ 0 w 41"/>
                  <a:gd name="T3" fmla="*/ 6 h 7"/>
                  <a:gd name="T4" fmla="*/ 3 w 41"/>
                  <a:gd name="T5" fmla="*/ 0 h 7"/>
                  <a:gd name="T6" fmla="*/ 40 w 41"/>
                  <a:gd name="T7" fmla="*/ 6 h 7"/>
                  <a:gd name="T8" fmla="*/ 13 w 41"/>
                  <a:gd name="T9" fmla="*/ 6 h 7"/>
                  <a:gd name="T10" fmla="*/ 0 w 41"/>
                  <a:gd name="T11" fmla="*/ 6 h 7"/>
                  <a:gd name="T12" fmla="*/ 0 w 41"/>
                  <a:gd name="T13" fmla="*/ 6 h 7"/>
                  <a:gd name="T14" fmla="*/ 0 60000 65536"/>
                  <a:gd name="T15" fmla="*/ 0 60000 65536"/>
                  <a:gd name="T16" fmla="*/ 0 60000 65536"/>
                  <a:gd name="T17" fmla="*/ 0 60000 65536"/>
                  <a:gd name="T18" fmla="*/ 0 60000 65536"/>
                  <a:gd name="T19" fmla="*/ 0 60000 65536"/>
                  <a:gd name="T20" fmla="*/ 0 60000 65536"/>
                  <a:gd name="T21" fmla="*/ 0 w 41"/>
                  <a:gd name="T22" fmla="*/ 0 h 7"/>
                  <a:gd name="T23" fmla="*/ 41 w 4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
                    <a:moveTo>
                      <a:pt x="0" y="6"/>
                    </a:moveTo>
                    <a:lnTo>
                      <a:pt x="0" y="6"/>
                    </a:lnTo>
                    <a:lnTo>
                      <a:pt x="3" y="0"/>
                    </a:lnTo>
                    <a:lnTo>
                      <a:pt x="40" y="6"/>
                    </a:lnTo>
                    <a:lnTo>
                      <a:pt x="13" y="6"/>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75" name="Freeform 74"/>
            <p:cNvSpPr>
              <a:spLocks/>
            </p:cNvSpPr>
            <p:nvPr/>
          </p:nvSpPr>
          <p:spPr bwMode="auto">
            <a:xfrm>
              <a:off x="3239258" y="3484163"/>
              <a:ext cx="117475" cy="61912"/>
            </a:xfrm>
            <a:custGeom>
              <a:avLst/>
              <a:gdLst>
                <a:gd name="T0" fmla="*/ 0 w 93"/>
                <a:gd name="T1" fmla="*/ 44700470 h 49"/>
                <a:gd name="T2" fmla="*/ 0 w 93"/>
                <a:gd name="T3" fmla="*/ 44700470 h 49"/>
                <a:gd name="T4" fmla="*/ 22337937 w 93"/>
                <a:gd name="T5" fmla="*/ 12771562 h 49"/>
                <a:gd name="T6" fmla="*/ 52655329 w 93"/>
                <a:gd name="T7" fmla="*/ 20754422 h 49"/>
                <a:gd name="T8" fmla="*/ 102118623 w 93"/>
                <a:gd name="T9" fmla="*/ 0 h 49"/>
                <a:gd name="T10" fmla="*/ 132434743 w 93"/>
                <a:gd name="T11" fmla="*/ 4789967 h 49"/>
                <a:gd name="T12" fmla="*/ 146795741 w 93"/>
                <a:gd name="T13" fmla="*/ 15964451 h 49"/>
                <a:gd name="T14" fmla="*/ 90949660 w 93"/>
                <a:gd name="T15" fmla="*/ 67050695 h 49"/>
                <a:gd name="T16" fmla="*/ 43081751 w 93"/>
                <a:gd name="T17" fmla="*/ 76629363 h 49"/>
                <a:gd name="T18" fmla="*/ 0 w 93"/>
                <a:gd name="T19" fmla="*/ 44700470 h 49"/>
                <a:gd name="T20" fmla="*/ 0 w 93"/>
                <a:gd name="T21" fmla="*/ 4470047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72" name="Group 180"/>
            <p:cNvGrpSpPr>
              <a:grpSpLocks/>
            </p:cNvGrpSpPr>
            <p:nvPr/>
          </p:nvGrpSpPr>
          <p:grpSpPr bwMode="auto">
            <a:xfrm>
              <a:off x="3082096" y="3515914"/>
              <a:ext cx="201611" cy="223838"/>
              <a:chOff x="3172" y="2740"/>
              <a:chExt cx="161" cy="170"/>
            </a:xfrm>
            <a:grpFill/>
          </p:grpSpPr>
          <p:sp>
            <p:nvSpPr>
              <p:cNvPr id="170" name="Freeform 169"/>
              <p:cNvSpPr>
                <a:spLocks/>
              </p:cNvSpPr>
              <p:nvPr/>
            </p:nvSpPr>
            <p:spPr bwMode="auto">
              <a:xfrm>
                <a:off x="3172" y="2740"/>
                <a:ext cx="161" cy="151"/>
              </a:xfrm>
              <a:custGeom>
                <a:avLst/>
                <a:gdLst>
                  <a:gd name="T0" fmla="*/ 0 w 161"/>
                  <a:gd name="T1" fmla="*/ 37 h 151"/>
                  <a:gd name="T2" fmla="*/ 0 w 161"/>
                  <a:gd name="T3" fmla="*/ 37 h 151"/>
                  <a:gd name="T4" fmla="*/ 4 w 161"/>
                  <a:gd name="T5" fmla="*/ 20 h 151"/>
                  <a:gd name="T6" fmla="*/ 23 w 161"/>
                  <a:gd name="T7" fmla="*/ 11 h 151"/>
                  <a:gd name="T8" fmla="*/ 31 w 161"/>
                  <a:gd name="T9" fmla="*/ 19 h 151"/>
                  <a:gd name="T10" fmla="*/ 50 w 161"/>
                  <a:gd name="T11" fmla="*/ 4 h 151"/>
                  <a:gd name="T12" fmla="*/ 72 w 161"/>
                  <a:gd name="T13" fmla="*/ 0 h 151"/>
                  <a:gd name="T14" fmla="*/ 95 w 161"/>
                  <a:gd name="T15" fmla="*/ 10 h 151"/>
                  <a:gd name="T16" fmla="*/ 95 w 161"/>
                  <a:gd name="T17" fmla="*/ 27 h 151"/>
                  <a:gd name="T18" fmla="*/ 76 w 161"/>
                  <a:gd name="T19" fmla="*/ 29 h 151"/>
                  <a:gd name="T20" fmla="*/ 78 w 161"/>
                  <a:gd name="T21" fmla="*/ 50 h 151"/>
                  <a:gd name="T22" fmla="*/ 108 w 161"/>
                  <a:gd name="T23" fmla="*/ 83 h 151"/>
                  <a:gd name="T24" fmla="*/ 127 w 161"/>
                  <a:gd name="T25" fmla="*/ 86 h 151"/>
                  <a:gd name="T26" fmla="*/ 126 w 161"/>
                  <a:gd name="T27" fmla="*/ 93 h 151"/>
                  <a:gd name="T28" fmla="*/ 160 w 161"/>
                  <a:gd name="T29" fmla="*/ 115 h 151"/>
                  <a:gd name="T30" fmla="*/ 136 w 161"/>
                  <a:gd name="T31" fmla="*/ 112 h 151"/>
                  <a:gd name="T32" fmla="*/ 141 w 161"/>
                  <a:gd name="T33" fmla="*/ 133 h 151"/>
                  <a:gd name="T34" fmla="*/ 127 w 161"/>
                  <a:gd name="T35" fmla="*/ 150 h 151"/>
                  <a:gd name="T36" fmla="*/ 121 w 161"/>
                  <a:gd name="T37" fmla="*/ 116 h 151"/>
                  <a:gd name="T38" fmla="*/ 61 w 161"/>
                  <a:gd name="T39" fmla="*/ 78 h 151"/>
                  <a:gd name="T40" fmla="*/ 47 w 161"/>
                  <a:gd name="T41" fmla="*/ 53 h 151"/>
                  <a:gd name="T42" fmla="*/ 28 w 161"/>
                  <a:gd name="T43" fmla="*/ 45 h 151"/>
                  <a:gd name="T44" fmla="*/ 10 w 161"/>
                  <a:gd name="T45" fmla="*/ 55 h 151"/>
                  <a:gd name="T46" fmla="*/ 0 w 161"/>
                  <a:gd name="T47" fmla="*/ 37 h 151"/>
                  <a:gd name="T48" fmla="*/ 0 w 161"/>
                  <a:gd name="T49" fmla="*/ 3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1" name="Freeform 170"/>
              <p:cNvSpPr>
                <a:spLocks/>
              </p:cNvSpPr>
              <p:nvPr/>
            </p:nvSpPr>
            <p:spPr bwMode="auto">
              <a:xfrm>
                <a:off x="3192" y="2836"/>
                <a:ext cx="21" cy="38"/>
              </a:xfrm>
              <a:custGeom>
                <a:avLst/>
                <a:gdLst>
                  <a:gd name="T0" fmla="*/ 0 w 21"/>
                  <a:gd name="T1" fmla="*/ 6 h 38"/>
                  <a:gd name="T2" fmla="*/ 0 w 21"/>
                  <a:gd name="T3" fmla="*/ 6 h 38"/>
                  <a:gd name="T4" fmla="*/ 4 w 21"/>
                  <a:gd name="T5" fmla="*/ 34 h 38"/>
                  <a:gd name="T6" fmla="*/ 12 w 21"/>
                  <a:gd name="T7" fmla="*/ 37 h 38"/>
                  <a:gd name="T8" fmla="*/ 20 w 21"/>
                  <a:gd name="T9" fmla="*/ 15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72" name="Freeform 171"/>
              <p:cNvSpPr>
                <a:spLocks/>
              </p:cNvSpPr>
              <p:nvPr/>
            </p:nvSpPr>
            <p:spPr bwMode="auto">
              <a:xfrm>
                <a:off x="3251" y="2885"/>
                <a:ext cx="43" cy="25"/>
              </a:xfrm>
              <a:custGeom>
                <a:avLst/>
                <a:gdLst>
                  <a:gd name="T0" fmla="*/ 0 w 43"/>
                  <a:gd name="T1" fmla="*/ 5 h 25"/>
                  <a:gd name="T2" fmla="*/ 0 w 43"/>
                  <a:gd name="T3" fmla="*/ 5 h 25"/>
                  <a:gd name="T4" fmla="*/ 35 w 43"/>
                  <a:gd name="T5" fmla="*/ 24 h 25"/>
                  <a:gd name="T6" fmla="*/ 42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77" name="Freeform 76"/>
            <p:cNvSpPr>
              <a:spLocks/>
            </p:cNvSpPr>
            <p:nvPr/>
          </p:nvSpPr>
          <p:spPr bwMode="auto">
            <a:xfrm>
              <a:off x="3064635" y="3446063"/>
              <a:ext cx="9525" cy="17462"/>
            </a:xfrm>
            <a:custGeom>
              <a:avLst/>
              <a:gdLst>
                <a:gd name="T0" fmla="*/ 0 w 8"/>
                <a:gd name="T1" fmla="*/ 19058317 h 12"/>
                <a:gd name="T2" fmla="*/ 0 w 8"/>
                <a:gd name="T3" fmla="*/ 19058317 h 12"/>
                <a:gd name="T4" fmla="*/ 7087790 w 8"/>
                <a:gd name="T5" fmla="*/ 0 h 12"/>
                <a:gd name="T6" fmla="*/ 9922669 w 8"/>
                <a:gd name="T7" fmla="*/ 23292851 h 12"/>
                <a:gd name="T8" fmla="*/ 0 w 8"/>
                <a:gd name="T9" fmla="*/ 19058317 h 12"/>
                <a:gd name="T10" fmla="*/ 0 w 8"/>
                <a:gd name="T11" fmla="*/ 1905831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78" name="Freeform 77"/>
            <p:cNvSpPr>
              <a:spLocks/>
            </p:cNvSpPr>
            <p:nvPr/>
          </p:nvSpPr>
          <p:spPr bwMode="auto">
            <a:xfrm>
              <a:off x="3028122" y="3371450"/>
              <a:ext cx="63500" cy="63501"/>
            </a:xfrm>
            <a:custGeom>
              <a:avLst/>
              <a:gdLst>
                <a:gd name="T0" fmla="*/ 0 w 50"/>
                <a:gd name="T1" fmla="*/ 62062469 h 47"/>
                <a:gd name="T2" fmla="*/ 0 w 50"/>
                <a:gd name="T3" fmla="*/ 62062469 h 47"/>
                <a:gd name="T4" fmla="*/ 30645101 w 50"/>
                <a:gd name="T5" fmla="*/ 52936036 h 47"/>
                <a:gd name="T6" fmla="*/ 14516101 w 50"/>
                <a:gd name="T7" fmla="*/ 41982954 h 47"/>
                <a:gd name="T8" fmla="*/ 29032201 w 50"/>
                <a:gd name="T9" fmla="*/ 12777012 h 47"/>
                <a:gd name="T10" fmla="*/ 41935407 w 50"/>
                <a:gd name="T11" fmla="*/ 32856521 h 47"/>
                <a:gd name="T12" fmla="*/ 41935407 w 50"/>
                <a:gd name="T13" fmla="*/ 0 h 47"/>
                <a:gd name="T14" fmla="*/ 79032096 w 50"/>
                <a:gd name="T15" fmla="*/ 0 h 47"/>
                <a:gd name="T16" fmla="*/ 75806297 w 50"/>
                <a:gd name="T17" fmla="*/ 32856521 h 47"/>
                <a:gd name="T18" fmla="*/ 53225704 w 50"/>
                <a:gd name="T19" fmla="*/ 43809592 h 47"/>
                <a:gd name="T20" fmla="*/ 53225704 w 50"/>
                <a:gd name="T21" fmla="*/ 83967260 h 47"/>
                <a:gd name="T22" fmla="*/ 32258000 w 50"/>
                <a:gd name="T23" fmla="*/ 60237182 h 47"/>
                <a:gd name="T24" fmla="*/ 0 w 50"/>
                <a:gd name="T25" fmla="*/ 62062469 h 47"/>
                <a:gd name="T26" fmla="*/ 0 w 50"/>
                <a:gd name="T27" fmla="*/ 6206246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79" name="Freeform 78"/>
            <p:cNvSpPr>
              <a:spLocks/>
            </p:cNvSpPr>
            <p:nvPr/>
          </p:nvSpPr>
          <p:spPr bwMode="auto">
            <a:xfrm>
              <a:off x="3051934" y="2880910"/>
              <a:ext cx="441322" cy="371477"/>
            </a:xfrm>
            <a:custGeom>
              <a:avLst/>
              <a:gdLst>
                <a:gd name="T0" fmla="*/ 0 w 354"/>
                <a:gd name="T1" fmla="*/ 360167831 h 285"/>
                <a:gd name="T2" fmla="*/ 51288450 w 354"/>
                <a:gd name="T3" fmla="*/ 366963865 h 285"/>
                <a:gd name="T4" fmla="*/ 1554611 w 354"/>
                <a:gd name="T5" fmla="*/ 389049022 h 285"/>
                <a:gd name="T6" fmla="*/ 9325172 w 354"/>
                <a:gd name="T7" fmla="*/ 423027891 h 285"/>
                <a:gd name="T8" fmla="*/ 6217197 w 354"/>
                <a:gd name="T9" fmla="*/ 436618657 h 285"/>
                <a:gd name="T10" fmla="*/ 13987759 w 354"/>
                <a:gd name="T11" fmla="*/ 468897865 h 285"/>
                <a:gd name="T12" fmla="*/ 108795341 w 354"/>
                <a:gd name="T13" fmla="*/ 451909083 h 285"/>
                <a:gd name="T14" fmla="*/ 130553653 w 354"/>
                <a:gd name="T15" fmla="*/ 451909083 h 285"/>
                <a:gd name="T16" fmla="*/ 150758602 w 354"/>
                <a:gd name="T17" fmla="*/ 385652309 h 285"/>
                <a:gd name="T18" fmla="*/ 150758602 w 354"/>
                <a:gd name="T19" fmla="*/ 358469474 h 285"/>
                <a:gd name="T20" fmla="*/ 191168538 w 354"/>
                <a:gd name="T21" fmla="*/ 273524176 h 285"/>
                <a:gd name="T22" fmla="*/ 202048317 w 354"/>
                <a:gd name="T23" fmla="*/ 200471367 h 285"/>
                <a:gd name="T24" fmla="*/ 245566189 w 354"/>
                <a:gd name="T25" fmla="*/ 130815232 h 285"/>
                <a:gd name="T26" fmla="*/ 279758891 w 354"/>
                <a:gd name="T27" fmla="*/ 105332058 h 285"/>
                <a:gd name="T28" fmla="*/ 320167542 w 354"/>
                <a:gd name="T29" fmla="*/ 83246880 h 285"/>
                <a:gd name="T30" fmla="*/ 345035153 w 354"/>
                <a:gd name="T31" fmla="*/ 71354472 h 285"/>
                <a:gd name="T32" fmla="*/ 413420557 w 354"/>
                <a:gd name="T33" fmla="*/ 98536023 h 285"/>
                <a:gd name="T34" fmla="*/ 446058649 w 354"/>
                <a:gd name="T35" fmla="*/ 52666029 h 285"/>
                <a:gd name="T36" fmla="*/ 509781469 w 354"/>
                <a:gd name="T37" fmla="*/ 56064046 h 285"/>
                <a:gd name="T38" fmla="*/ 547083392 w 354"/>
                <a:gd name="T39" fmla="*/ 52666029 h 285"/>
                <a:gd name="T40" fmla="*/ 526878443 w 354"/>
                <a:gd name="T41" fmla="*/ 50967672 h 285"/>
                <a:gd name="T42" fmla="*/ 548636756 w 354"/>
                <a:gd name="T43" fmla="*/ 27182845 h 285"/>
                <a:gd name="T44" fmla="*/ 484913936 w 354"/>
                <a:gd name="T45" fmla="*/ 27182845 h 285"/>
                <a:gd name="T46" fmla="*/ 477143377 w 354"/>
                <a:gd name="T47" fmla="*/ 0 h 285"/>
                <a:gd name="T48" fmla="*/ 458493039 w 354"/>
                <a:gd name="T49" fmla="*/ 28881201 h 285"/>
                <a:gd name="T50" fmla="*/ 422745726 w 354"/>
                <a:gd name="T51" fmla="*/ 44171637 h 285"/>
                <a:gd name="T52" fmla="*/ 422745726 w 354"/>
                <a:gd name="T53" fmla="*/ 5096375 h 285"/>
                <a:gd name="T54" fmla="*/ 349697737 w 354"/>
                <a:gd name="T55" fmla="*/ 32279219 h 285"/>
                <a:gd name="T56" fmla="*/ 345035153 w 354"/>
                <a:gd name="T57" fmla="*/ 44171637 h 285"/>
                <a:gd name="T58" fmla="*/ 323276762 w 354"/>
                <a:gd name="T59" fmla="*/ 49268012 h 285"/>
                <a:gd name="T60" fmla="*/ 298409229 w 354"/>
                <a:gd name="T61" fmla="*/ 54364386 h 285"/>
                <a:gd name="T62" fmla="*/ 276649670 w 354"/>
                <a:gd name="T63" fmla="*/ 67956455 h 285"/>
                <a:gd name="T64" fmla="*/ 244011578 w 354"/>
                <a:gd name="T65" fmla="*/ 107031718 h 285"/>
                <a:gd name="T66" fmla="*/ 223806630 w 354"/>
                <a:gd name="T67" fmla="*/ 122320840 h 285"/>
                <a:gd name="T68" fmla="*/ 230023825 w 354"/>
                <a:gd name="T69" fmla="*/ 142707640 h 285"/>
                <a:gd name="T70" fmla="*/ 155421186 w 354"/>
                <a:gd name="T71" fmla="*/ 232750576 h 285"/>
                <a:gd name="T72" fmla="*/ 108795341 w 354"/>
                <a:gd name="T73" fmla="*/ 293910976 h 285"/>
                <a:gd name="T74" fmla="*/ 76155983 w 354"/>
                <a:gd name="T75" fmla="*/ 299007350 h 285"/>
                <a:gd name="T76" fmla="*/ 51288450 w 354"/>
                <a:gd name="T77" fmla="*/ 329588201 h 285"/>
                <a:gd name="T78" fmla="*/ 31084738 w 354"/>
                <a:gd name="T79" fmla="*/ 344877405 h 285"/>
                <a:gd name="T80" fmla="*/ 29530127 w 354"/>
                <a:gd name="T81" fmla="*/ 351673440 h 285"/>
                <a:gd name="T82" fmla="*/ 0 w 354"/>
                <a:gd name="T83" fmla="*/ 360167831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0" name="Freeform 79"/>
            <p:cNvSpPr>
              <a:spLocks/>
            </p:cNvSpPr>
            <p:nvPr/>
          </p:nvSpPr>
          <p:spPr bwMode="auto">
            <a:xfrm>
              <a:off x="3207508" y="3336525"/>
              <a:ext cx="169861" cy="138114"/>
            </a:xfrm>
            <a:custGeom>
              <a:avLst/>
              <a:gdLst>
                <a:gd name="T0" fmla="*/ 0 w 137"/>
                <a:gd name="T1" fmla="*/ 32364034 h 103"/>
                <a:gd name="T2" fmla="*/ 0 w 137"/>
                <a:gd name="T3" fmla="*/ 32364034 h 103"/>
                <a:gd name="T4" fmla="*/ 12298256 w 137"/>
                <a:gd name="T5" fmla="*/ 129457475 h 103"/>
                <a:gd name="T6" fmla="*/ 122981312 w 137"/>
                <a:gd name="T7" fmla="*/ 178003552 h 103"/>
                <a:gd name="T8" fmla="*/ 175249229 w 137"/>
                <a:gd name="T9" fmla="*/ 183398003 h 103"/>
                <a:gd name="T10" fmla="*/ 209069110 w 137"/>
                <a:gd name="T11" fmla="*/ 134851926 h 103"/>
                <a:gd name="T12" fmla="*/ 192159789 w 137"/>
                <a:gd name="T13" fmla="*/ 79113269 h 103"/>
                <a:gd name="T14" fmla="*/ 204458040 w 137"/>
                <a:gd name="T15" fmla="*/ 66526217 h 103"/>
                <a:gd name="T16" fmla="*/ 196770858 w 137"/>
                <a:gd name="T17" fmla="*/ 23374623 h 103"/>
                <a:gd name="T18" fmla="*/ 116832806 w 137"/>
                <a:gd name="T19" fmla="*/ 8990754 h 103"/>
                <a:gd name="T20" fmla="*/ 66102345 w 137"/>
                <a:gd name="T21" fmla="*/ 0 h 103"/>
                <a:gd name="T22" fmla="*/ 0 w 137"/>
                <a:gd name="T23" fmla="*/ 32364034 h 103"/>
                <a:gd name="T24" fmla="*/ 0 w 137"/>
                <a:gd name="T25" fmla="*/ 3236403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1" name="Freeform 80"/>
            <p:cNvSpPr>
              <a:spLocks/>
            </p:cNvSpPr>
            <p:nvPr/>
          </p:nvSpPr>
          <p:spPr bwMode="auto">
            <a:xfrm>
              <a:off x="2812223" y="3630214"/>
              <a:ext cx="53975" cy="100012"/>
            </a:xfrm>
            <a:custGeom>
              <a:avLst/>
              <a:gdLst>
                <a:gd name="T0" fmla="*/ 0 w 44"/>
                <a:gd name="T1" fmla="*/ 82664452 h 77"/>
                <a:gd name="T2" fmla="*/ 0 w 44"/>
                <a:gd name="T3" fmla="*/ 82664452 h 77"/>
                <a:gd name="T4" fmla="*/ 10533713 w 44"/>
                <a:gd name="T5" fmla="*/ 0 h 77"/>
                <a:gd name="T6" fmla="*/ 64706208 w 44"/>
                <a:gd name="T7" fmla="*/ 5061646 h 77"/>
                <a:gd name="T8" fmla="*/ 40629686 w 44"/>
                <a:gd name="T9" fmla="*/ 59046043 h 77"/>
                <a:gd name="T10" fmla="*/ 40629686 w 44"/>
                <a:gd name="T11" fmla="*/ 124839645 h 77"/>
                <a:gd name="T12" fmla="*/ 9028545 w 44"/>
                <a:gd name="T13" fmla="*/ 128214075 h 77"/>
                <a:gd name="T14" fmla="*/ 13542818 w 44"/>
                <a:gd name="T15" fmla="*/ 87726116 h 77"/>
                <a:gd name="T16" fmla="*/ 0 w 44"/>
                <a:gd name="T17" fmla="*/ 82664452 h 77"/>
                <a:gd name="T18" fmla="*/ 0 w 44"/>
                <a:gd name="T19" fmla="*/ 82664452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2" name="Freeform 81"/>
            <p:cNvSpPr>
              <a:spLocks/>
            </p:cNvSpPr>
            <p:nvPr/>
          </p:nvSpPr>
          <p:spPr bwMode="auto">
            <a:xfrm>
              <a:off x="3310695" y="3490513"/>
              <a:ext cx="161924" cy="100012"/>
            </a:xfrm>
            <a:custGeom>
              <a:avLst/>
              <a:gdLst>
                <a:gd name="T0" fmla="*/ 0 w 130"/>
                <a:gd name="T1" fmla="*/ 62420472 h 77"/>
                <a:gd name="T2" fmla="*/ 0 w 130"/>
                <a:gd name="T3" fmla="*/ 62420472 h 77"/>
                <a:gd name="T4" fmla="*/ 54300920 w 130"/>
                <a:gd name="T5" fmla="*/ 116404870 h 77"/>
                <a:gd name="T6" fmla="*/ 178417678 w 130"/>
                <a:gd name="T7" fmla="*/ 128214075 h 77"/>
                <a:gd name="T8" fmla="*/ 200138038 w 130"/>
                <a:gd name="T9" fmla="*/ 82664452 h 77"/>
                <a:gd name="T10" fmla="*/ 169109486 w 130"/>
                <a:gd name="T11" fmla="*/ 80977237 h 77"/>
                <a:gd name="T12" fmla="*/ 166006755 w 130"/>
                <a:gd name="T13" fmla="*/ 42175184 h 77"/>
                <a:gd name="T14" fmla="*/ 138079649 w 130"/>
                <a:gd name="T15" fmla="*/ 0 h 77"/>
                <a:gd name="T16" fmla="*/ 54300920 w 130"/>
                <a:gd name="T17" fmla="*/ 8434777 h 77"/>
                <a:gd name="T18" fmla="*/ 0 w 130"/>
                <a:gd name="T19" fmla="*/ 62420472 h 77"/>
                <a:gd name="T20" fmla="*/ 0 w 130"/>
                <a:gd name="T21" fmla="*/ 6242047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3" name="Freeform 82"/>
            <p:cNvSpPr>
              <a:spLocks/>
            </p:cNvSpPr>
            <p:nvPr/>
          </p:nvSpPr>
          <p:spPr bwMode="auto">
            <a:xfrm>
              <a:off x="2813811" y="3590526"/>
              <a:ext cx="209548" cy="158751"/>
            </a:xfrm>
            <a:custGeom>
              <a:avLst/>
              <a:gdLst>
                <a:gd name="T0" fmla="*/ 0 w 168"/>
                <a:gd name="T1" fmla="*/ 16931599 h 122"/>
                <a:gd name="T2" fmla="*/ 0 w 168"/>
                <a:gd name="T3" fmla="*/ 16931599 h 122"/>
                <a:gd name="T4" fmla="*/ 7779543 w 168"/>
                <a:gd name="T5" fmla="*/ 50796104 h 122"/>
                <a:gd name="T6" fmla="*/ 63788014 w 168"/>
                <a:gd name="T7" fmla="*/ 55876103 h 122"/>
                <a:gd name="T8" fmla="*/ 38895220 w 168"/>
                <a:gd name="T9" fmla="*/ 110058005 h 122"/>
                <a:gd name="T10" fmla="*/ 38895220 w 168"/>
                <a:gd name="T11" fmla="*/ 176092824 h 122"/>
                <a:gd name="T12" fmla="*/ 77790439 w 168"/>
                <a:gd name="T13" fmla="*/ 204877315 h 122"/>
                <a:gd name="T14" fmla="*/ 154025470 w 168"/>
                <a:gd name="T15" fmla="*/ 186251520 h 122"/>
                <a:gd name="T16" fmla="*/ 197588194 w 168"/>
                <a:gd name="T17" fmla="*/ 137149597 h 122"/>
                <a:gd name="T18" fmla="*/ 188253243 w 168"/>
                <a:gd name="T19" fmla="*/ 116830903 h 122"/>
                <a:gd name="T20" fmla="*/ 211590619 w 168"/>
                <a:gd name="T21" fmla="*/ 79580595 h 122"/>
                <a:gd name="T22" fmla="*/ 259820779 w 168"/>
                <a:gd name="T23" fmla="*/ 52489003 h 122"/>
                <a:gd name="T24" fmla="*/ 259820779 w 168"/>
                <a:gd name="T25" fmla="*/ 35557399 h 122"/>
                <a:gd name="T26" fmla="*/ 228703863 w 168"/>
                <a:gd name="T27" fmla="*/ 32170299 h 122"/>
                <a:gd name="T28" fmla="*/ 222480978 w 168"/>
                <a:gd name="T29" fmla="*/ 28784501 h 122"/>
                <a:gd name="T30" fmla="*/ 155580879 w 168"/>
                <a:gd name="T31" fmla="*/ 8465800 h 122"/>
                <a:gd name="T32" fmla="*/ 21780729 w 168"/>
                <a:gd name="T33" fmla="*/ 0 h 122"/>
                <a:gd name="T34" fmla="*/ 0 w 168"/>
                <a:gd name="T35" fmla="*/ 16931599 h 122"/>
                <a:gd name="T36" fmla="*/ 0 w 168"/>
                <a:gd name="T37" fmla="*/ 16931599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4" name="Freeform 83"/>
            <p:cNvSpPr>
              <a:spLocks/>
            </p:cNvSpPr>
            <p:nvPr/>
          </p:nvSpPr>
          <p:spPr bwMode="auto">
            <a:xfrm>
              <a:off x="3158296" y="2944410"/>
              <a:ext cx="219073" cy="376239"/>
            </a:xfrm>
            <a:custGeom>
              <a:avLst/>
              <a:gdLst>
                <a:gd name="T0" fmla="*/ 0 w 176"/>
                <a:gd name="T1" fmla="*/ 367778835 h 289"/>
                <a:gd name="T2" fmla="*/ 0 w 176"/>
                <a:gd name="T3" fmla="*/ 367778835 h 289"/>
                <a:gd name="T4" fmla="*/ 10845458 w 176"/>
                <a:gd name="T5" fmla="*/ 423707939 h 289"/>
                <a:gd name="T6" fmla="*/ 34086076 w 176"/>
                <a:gd name="T7" fmla="*/ 449130614 h 289"/>
                <a:gd name="T8" fmla="*/ 32537615 w 176"/>
                <a:gd name="T9" fmla="*/ 488112135 h 289"/>
                <a:gd name="T10" fmla="*/ 99161316 w 176"/>
                <a:gd name="T11" fmla="*/ 462689460 h 289"/>
                <a:gd name="T12" fmla="*/ 116204349 w 176"/>
                <a:gd name="T13" fmla="*/ 384727719 h 289"/>
                <a:gd name="T14" fmla="*/ 102259483 w 176"/>
                <a:gd name="T15" fmla="*/ 383032700 h 289"/>
                <a:gd name="T16" fmla="*/ 151840122 w 176"/>
                <a:gd name="T17" fmla="*/ 359305044 h 289"/>
                <a:gd name="T18" fmla="*/ 105358896 w 176"/>
                <a:gd name="T19" fmla="*/ 352524970 h 289"/>
                <a:gd name="T20" fmla="*/ 140994668 w 176"/>
                <a:gd name="T21" fmla="*/ 359305044 h 289"/>
                <a:gd name="T22" fmla="*/ 159587408 w 176"/>
                <a:gd name="T23" fmla="*/ 338967344 h 289"/>
                <a:gd name="T24" fmla="*/ 131697676 w 176"/>
                <a:gd name="T25" fmla="*/ 313544669 h 289"/>
                <a:gd name="T26" fmla="*/ 103809190 w 176"/>
                <a:gd name="T27" fmla="*/ 330492251 h 289"/>
                <a:gd name="T28" fmla="*/ 127049803 w 176"/>
                <a:gd name="T29" fmla="*/ 315239687 h 289"/>
                <a:gd name="T30" fmla="*/ 127049803 w 176"/>
                <a:gd name="T31" fmla="*/ 245750435 h 289"/>
                <a:gd name="T32" fmla="*/ 218463833 w 176"/>
                <a:gd name="T33" fmla="*/ 177957503 h 289"/>
                <a:gd name="T34" fmla="*/ 212266253 w 176"/>
                <a:gd name="T35" fmla="*/ 164398616 h 289"/>
                <a:gd name="T36" fmla="*/ 227759580 w 176"/>
                <a:gd name="T37" fmla="*/ 130502150 h 289"/>
                <a:gd name="T38" fmla="*/ 271142639 w 176"/>
                <a:gd name="T39" fmla="*/ 120333341 h 289"/>
                <a:gd name="T40" fmla="*/ 260297185 w 176"/>
                <a:gd name="T41" fmla="*/ 40676550 h 289"/>
                <a:gd name="T42" fmla="*/ 198321387 w 176"/>
                <a:gd name="T43" fmla="*/ 0 h 289"/>
                <a:gd name="T44" fmla="*/ 189025640 w 176"/>
                <a:gd name="T45" fmla="*/ 0 h 289"/>
                <a:gd name="T46" fmla="*/ 187475934 w 176"/>
                <a:gd name="T47" fmla="*/ 25422685 h 289"/>
                <a:gd name="T48" fmla="*/ 148740710 w 176"/>
                <a:gd name="T49" fmla="*/ 22032648 h 289"/>
                <a:gd name="T50" fmla="*/ 140994668 w 176"/>
                <a:gd name="T51" fmla="*/ 40676550 h 289"/>
                <a:gd name="T52" fmla="*/ 114654643 w 176"/>
                <a:gd name="T53" fmla="*/ 47455333 h 289"/>
                <a:gd name="T54" fmla="*/ 106907357 w 176"/>
                <a:gd name="T55" fmla="*/ 77961762 h 289"/>
                <a:gd name="T56" fmla="*/ 71271565 w 176"/>
                <a:gd name="T57" fmla="*/ 116943304 h 289"/>
                <a:gd name="T58" fmla="*/ 52678825 w 176"/>
                <a:gd name="T59" fmla="*/ 169483672 h 289"/>
                <a:gd name="T60" fmla="*/ 60426111 w 176"/>
                <a:gd name="T61" fmla="*/ 189821332 h 289"/>
                <a:gd name="T62" fmla="*/ 21690917 w 176"/>
                <a:gd name="T63" fmla="*/ 206770215 h 289"/>
                <a:gd name="T64" fmla="*/ 20142450 w 176"/>
                <a:gd name="T65" fmla="*/ 274563147 h 289"/>
                <a:gd name="T66" fmla="*/ 30987909 w 176"/>
                <a:gd name="T67" fmla="*/ 289817012 h 289"/>
                <a:gd name="T68" fmla="*/ 20142450 w 176"/>
                <a:gd name="T69" fmla="*/ 301680841 h 289"/>
                <a:gd name="T70" fmla="*/ 24790329 w 176"/>
                <a:gd name="T71" fmla="*/ 332187269 h 289"/>
                <a:gd name="T72" fmla="*/ 0 w 176"/>
                <a:gd name="T73" fmla="*/ 367778835 h 289"/>
                <a:gd name="T74" fmla="*/ 0 w 176"/>
                <a:gd name="T75" fmla="*/ 367778835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5" name="Freeform 84"/>
            <p:cNvSpPr>
              <a:spLocks/>
            </p:cNvSpPr>
            <p:nvPr/>
          </p:nvSpPr>
          <p:spPr bwMode="auto">
            <a:xfrm>
              <a:off x="3070984" y="3503213"/>
              <a:ext cx="76199" cy="41276"/>
            </a:xfrm>
            <a:custGeom>
              <a:avLst/>
              <a:gdLst>
                <a:gd name="T0" fmla="*/ 0 w 61"/>
                <a:gd name="T1" fmla="*/ 35455227 h 31"/>
                <a:gd name="T2" fmla="*/ 0 w 61"/>
                <a:gd name="T3" fmla="*/ 35455227 h 31"/>
                <a:gd name="T4" fmla="*/ 21846919 w 61"/>
                <a:gd name="T5" fmla="*/ 53183511 h 31"/>
                <a:gd name="T6" fmla="*/ 51494967 w 61"/>
                <a:gd name="T7" fmla="*/ 37227388 h 31"/>
                <a:gd name="T8" fmla="*/ 63978023 w 61"/>
                <a:gd name="T9" fmla="*/ 51410018 h 31"/>
                <a:gd name="T10" fmla="*/ 93627330 w 61"/>
                <a:gd name="T11" fmla="*/ 24818262 h 31"/>
                <a:gd name="T12" fmla="*/ 76462328 w 61"/>
                <a:gd name="T13" fmla="*/ 21272602 h 31"/>
                <a:gd name="T14" fmla="*/ 74902102 w 61"/>
                <a:gd name="T15" fmla="*/ 8863474 h 31"/>
                <a:gd name="T16" fmla="*/ 73340627 w 61"/>
                <a:gd name="T17" fmla="*/ 5317818 h 31"/>
                <a:gd name="T18" fmla="*/ 31209523 w 61"/>
                <a:gd name="T19" fmla="*/ 0 h 31"/>
                <a:gd name="T20" fmla="*/ 0 w 61"/>
                <a:gd name="T21" fmla="*/ 35455227 h 31"/>
                <a:gd name="T22" fmla="*/ 0 w 61"/>
                <a:gd name="T23" fmla="*/ 3545522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6" name="Freeform 85"/>
            <p:cNvSpPr>
              <a:spLocks/>
            </p:cNvSpPr>
            <p:nvPr/>
          </p:nvSpPr>
          <p:spPr bwMode="auto">
            <a:xfrm>
              <a:off x="3412294" y="3630214"/>
              <a:ext cx="47625" cy="38100"/>
            </a:xfrm>
            <a:custGeom>
              <a:avLst/>
              <a:gdLst>
                <a:gd name="T0" fmla="*/ 0 w 39"/>
                <a:gd name="T1" fmla="*/ 30645102 h 30"/>
                <a:gd name="T2" fmla="*/ 0 w 39"/>
                <a:gd name="T3" fmla="*/ 30645102 h 30"/>
                <a:gd name="T4" fmla="*/ 7456365 w 39"/>
                <a:gd name="T5" fmla="*/ 1612900 h 30"/>
                <a:gd name="T6" fmla="*/ 38771629 w 39"/>
                <a:gd name="T7" fmla="*/ 0 h 30"/>
                <a:gd name="T8" fmla="*/ 56666420 w 39"/>
                <a:gd name="T9" fmla="*/ 22580604 h 30"/>
                <a:gd name="T10" fmla="*/ 31315267 w 39"/>
                <a:gd name="T11" fmla="*/ 22580604 h 30"/>
                <a:gd name="T12" fmla="*/ 2982058 w 39"/>
                <a:gd name="T13" fmla="*/ 46774108 h 30"/>
                <a:gd name="T14" fmla="*/ 14912730 w 39"/>
                <a:gd name="T15" fmla="*/ 32258002 h 30"/>
                <a:gd name="T16" fmla="*/ 0 w 39"/>
                <a:gd name="T17" fmla="*/ 30645102 h 30"/>
                <a:gd name="T18" fmla="*/ 0 w 39"/>
                <a:gd name="T19" fmla="*/ 3064510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74" name="Group 194"/>
            <p:cNvGrpSpPr>
              <a:grpSpLocks/>
            </p:cNvGrpSpPr>
            <p:nvPr/>
          </p:nvGrpSpPr>
          <p:grpSpPr bwMode="auto">
            <a:xfrm>
              <a:off x="2796384" y="3241225"/>
              <a:ext cx="203201" cy="209548"/>
              <a:chOff x="2942" y="2530"/>
              <a:chExt cx="163" cy="161"/>
            </a:xfrm>
            <a:grpFill/>
          </p:grpSpPr>
          <p:sp>
            <p:nvSpPr>
              <p:cNvPr id="165" name="Freeform 164"/>
              <p:cNvSpPr>
                <a:spLocks/>
              </p:cNvSpPr>
              <p:nvPr/>
            </p:nvSpPr>
            <p:spPr bwMode="auto">
              <a:xfrm>
                <a:off x="2942" y="2596"/>
                <a:ext cx="57" cy="66"/>
              </a:xfrm>
              <a:custGeom>
                <a:avLst/>
                <a:gdLst>
                  <a:gd name="T0" fmla="*/ 0 w 57"/>
                  <a:gd name="T1" fmla="*/ 54 h 66"/>
                  <a:gd name="T2" fmla="*/ 0 w 57"/>
                  <a:gd name="T3" fmla="*/ 54 h 66"/>
                  <a:gd name="T4" fmla="*/ 7 w 57"/>
                  <a:gd name="T5" fmla="*/ 60 h 66"/>
                  <a:gd name="T6" fmla="*/ 2 w 57"/>
                  <a:gd name="T7" fmla="*/ 65 h 66"/>
                  <a:gd name="T8" fmla="*/ 52 w 57"/>
                  <a:gd name="T9" fmla="*/ 55 h 66"/>
                  <a:gd name="T10" fmla="*/ 56 w 57"/>
                  <a:gd name="T11" fmla="*/ 21 h 66"/>
                  <a:gd name="T12" fmla="*/ 49 w 57"/>
                  <a:gd name="T13" fmla="*/ 13 h 66"/>
                  <a:gd name="T14" fmla="*/ 34 w 57"/>
                  <a:gd name="T15" fmla="*/ 17 h 66"/>
                  <a:gd name="T16" fmla="*/ 29 w 57"/>
                  <a:gd name="T17" fmla="*/ 12 h 66"/>
                  <a:gd name="T18" fmla="*/ 36 w 57"/>
                  <a:gd name="T19" fmla="*/ 4 h 66"/>
                  <a:gd name="T20" fmla="*/ 29 w 57"/>
                  <a:gd name="T21" fmla="*/ 0 h 66"/>
                  <a:gd name="T22" fmla="*/ 23 w 57"/>
                  <a:gd name="T23" fmla="*/ 17 h 66"/>
                  <a:gd name="T24" fmla="*/ 2 w 57"/>
                  <a:gd name="T25" fmla="*/ 21 h 66"/>
                  <a:gd name="T26" fmla="*/ 9 w 57"/>
                  <a:gd name="T27" fmla="*/ 25 h 66"/>
                  <a:gd name="T28" fmla="*/ 5 w 57"/>
                  <a:gd name="T29" fmla="*/ 34 h 66"/>
                  <a:gd name="T30" fmla="*/ 18 w 57"/>
                  <a:gd name="T31" fmla="*/ 36 h 66"/>
                  <a:gd name="T32" fmla="*/ 6 w 57"/>
                  <a:gd name="T33" fmla="*/ 49 h 66"/>
                  <a:gd name="T34" fmla="*/ 20 w 57"/>
                  <a:gd name="T35" fmla="*/ 46 h 66"/>
                  <a:gd name="T36" fmla="*/ 0 w 57"/>
                  <a:gd name="T37" fmla="*/ 54 h 66"/>
                  <a:gd name="T38" fmla="*/ 0 w 57"/>
                  <a:gd name="T39" fmla="*/ 5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6" name="Freeform 165"/>
              <p:cNvSpPr>
                <a:spLocks/>
              </p:cNvSpPr>
              <p:nvPr/>
            </p:nvSpPr>
            <p:spPr bwMode="auto">
              <a:xfrm>
                <a:off x="2971" y="2592"/>
                <a:ext cx="36" cy="26"/>
              </a:xfrm>
              <a:custGeom>
                <a:avLst/>
                <a:gdLst>
                  <a:gd name="T0" fmla="*/ 0 w 36"/>
                  <a:gd name="T1" fmla="*/ 16 h 26"/>
                  <a:gd name="T2" fmla="*/ 0 w 36"/>
                  <a:gd name="T3" fmla="*/ 16 h 26"/>
                  <a:gd name="T4" fmla="*/ 5 w 36"/>
                  <a:gd name="T5" fmla="*/ 21 h 26"/>
                  <a:gd name="T6" fmla="*/ 20 w 36"/>
                  <a:gd name="T7" fmla="*/ 17 h 26"/>
                  <a:gd name="T8" fmla="*/ 27 w 36"/>
                  <a:gd name="T9" fmla="*/ 25 h 26"/>
                  <a:gd name="T10" fmla="*/ 35 w 36"/>
                  <a:gd name="T11" fmla="*/ 16 h 26"/>
                  <a:gd name="T12" fmla="*/ 27 w 36"/>
                  <a:gd name="T13" fmla="*/ 4 h 26"/>
                  <a:gd name="T14" fmla="*/ 11 w 36"/>
                  <a:gd name="T15" fmla="*/ 0 h 26"/>
                  <a:gd name="T16" fmla="*/ 7 w 36"/>
                  <a:gd name="T17" fmla="*/ 8 h 26"/>
                  <a:gd name="T18" fmla="*/ 0 w 36"/>
                  <a:gd name="T19" fmla="*/ 16 h 26"/>
                  <a:gd name="T20" fmla="*/ 0 w 36"/>
                  <a:gd name="T21" fmla="*/ 1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7" name="Freeform 166"/>
              <p:cNvSpPr>
                <a:spLocks/>
              </p:cNvSpPr>
              <p:nvPr/>
            </p:nvSpPr>
            <p:spPr bwMode="auto">
              <a:xfrm>
                <a:off x="2987" y="2535"/>
                <a:ext cx="10" cy="13"/>
              </a:xfrm>
              <a:custGeom>
                <a:avLst/>
                <a:gdLst>
                  <a:gd name="T0" fmla="*/ 0 w 10"/>
                  <a:gd name="T1" fmla="*/ 12 h 13"/>
                  <a:gd name="T2" fmla="*/ 0 w 10"/>
                  <a:gd name="T3" fmla="*/ 12 h 13"/>
                  <a:gd name="T4" fmla="*/ 0 w 10"/>
                  <a:gd name="T5" fmla="*/ 3 h 13"/>
                  <a:gd name="T6" fmla="*/ 9 w 10"/>
                  <a:gd name="T7" fmla="*/ 0 h 13"/>
                  <a:gd name="T8" fmla="*/ 0 w 10"/>
                  <a:gd name="T9" fmla="*/ 12 h 13"/>
                  <a:gd name="T10" fmla="*/ 0 w 10"/>
                  <a:gd name="T11" fmla="*/ 12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8" name="Freeform 167"/>
              <p:cNvSpPr>
                <a:spLocks/>
              </p:cNvSpPr>
              <p:nvPr/>
            </p:nvSpPr>
            <p:spPr bwMode="auto">
              <a:xfrm>
                <a:off x="2991" y="2547"/>
                <a:ext cx="9" cy="8"/>
              </a:xfrm>
              <a:custGeom>
                <a:avLst/>
                <a:gdLst>
                  <a:gd name="T0" fmla="*/ 0 w 9"/>
                  <a:gd name="T1" fmla="*/ 6 h 8"/>
                  <a:gd name="T2" fmla="*/ 0 w 9"/>
                  <a:gd name="T3" fmla="*/ 6 h 8"/>
                  <a:gd name="T4" fmla="*/ 4 w 9"/>
                  <a:gd name="T5" fmla="*/ 0 h 8"/>
                  <a:gd name="T6" fmla="*/ 8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9" name="Freeform 168"/>
              <p:cNvSpPr>
                <a:spLocks/>
              </p:cNvSpPr>
              <p:nvPr/>
            </p:nvSpPr>
            <p:spPr bwMode="auto">
              <a:xfrm>
                <a:off x="2999" y="2530"/>
                <a:ext cx="106" cy="161"/>
              </a:xfrm>
              <a:custGeom>
                <a:avLst/>
                <a:gdLst>
                  <a:gd name="T0" fmla="*/ 0 w 106"/>
                  <a:gd name="T1" fmla="*/ 37 h 161"/>
                  <a:gd name="T2" fmla="*/ 0 w 106"/>
                  <a:gd name="T3" fmla="*/ 37 h 161"/>
                  <a:gd name="T4" fmla="*/ 4 w 106"/>
                  <a:gd name="T5" fmla="*/ 16 h 161"/>
                  <a:gd name="T6" fmla="*/ 16 w 106"/>
                  <a:gd name="T7" fmla="*/ 0 h 161"/>
                  <a:gd name="T8" fmla="*/ 40 w 106"/>
                  <a:gd name="T9" fmla="*/ 0 h 161"/>
                  <a:gd name="T10" fmla="*/ 26 w 106"/>
                  <a:gd name="T11" fmla="*/ 19 h 161"/>
                  <a:gd name="T12" fmla="*/ 58 w 106"/>
                  <a:gd name="T13" fmla="*/ 23 h 161"/>
                  <a:gd name="T14" fmla="*/ 38 w 106"/>
                  <a:gd name="T15" fmla="*/ 49 h 161"/>
                  <a:gd name="T16" fmla="*/ 62 w 106"/>
                  <a:gd name="T17" fmla="*/ 58 h 161"/>
                  <a:gd name="T18" fmla="*/ 85 w 106"/>
                  <a:gd name="T19" fmla="*/ 91 h 161"/>
                  <a:gd name="T20" fmla="*/ 78 w 106"/>
                  <a:gd name="T21" fmla="*/ 93 h 161"/>
                  <a:gd name="T22" fmla="*/ 88 w 106"/>
                  <a:gd name="T23" fmla="*/ 101 h 161"/>
                  <a:gd name="T24" fmla="*/ 82 w 106"/>
                  <a:gd name="T25" fmla="*/ 110 h 161"/>
                  <a:gd name="T26" fmla="*/ 105 w 106"/>
                  <a:gd name="T27" fmla="*/ 111 h 161"/>
                  <a:gd name="T28" fmla="*/ 91 w 106"/>
                  <a:gd name="T29" fmla="*/ 133 h 161"/>
                  <a:gd name="T30" fmla="*/ 101 w 106"/>
                  <a:gd name="T31" fmla="*/ 139 h 161"/>
                  <a:gd name="T32" fmla="*/ 6 w 106"/>
                  <a:gd name="T33" fmla="*/ 160 h 161"/>
                  <a:gd name="T34" fmla="*/ 48 w 106"/>
                  <a:gd name="T35" fmla="*/ 130 h 161"/>
                  <a:gd name="T36" fmla="*/ 36 w 106"/>
                  <a:gd name="T37" fmla="*/ 135 h 161"/>
                  <a:gd name="T38" fmla="*/ 12 w 106"/>
                  <a:gd name="T39" fmla="*/ 126 h 161"/>
                  <a:gd name="T40" fmla="*/ 30 w 106"/>
                  <a:gd name="T41" fmla="*/ 115 h 161"/>
                  <a:gd name="T42" fmla="*/ 19 w 106"/>
                  <a:gd name="T43" fmla="*/ 110 h 161"/>
                  <a:gd name="T44" fmla="*/ 43 w 106"/>
                  <a:gd name="T45" fmla="*/ 98 h 161"/>
                  <a:gd name="T46" fmla="*/ 45 w 106"/>
                  <a:gd name="T47" fmla="*/ 83 h 161"/>
                  <a:gd name="T48" fmla="*/ 33 w 106"/>
                  <a:gd name="T49" fmla="*/ 79 h 161"/>
                  <a:gd name="T50" fmla="*/ 40 w 106"/>
                  <a:gd name="T51" fmla="*/ 70 h 161"/>
                  <a:gd name="T52" fmla="*/ 15 w 106"/>
                  <a:gd name="T53" fmla="*/ 74 h 161"/>
                  <a:gd name="T54" fmla="*/ 16 w 106"/>
                  <a:gd name="T55" fmla="*/ 51 h 161"/>
                  <a:gd name="T56" fmla="*/ 4 w 106"/>
                  <a:gd name="T57" fmla="*/ 62 h 161"/>
                  <a:gd name="T58" fmla="*/ 11 w 106"/>
                  <a:gd name="T59" fmla="*/ 38 h 161"/>
                  <a:gd name="T60" fmla="*/ 0 w 106"/>
                  <a:gd name="T61" fmla="*/ 37 h 161"/>
                  <a:gd name="T62" fmla="*/ 0 w 106"/>
                  <a:gd name="T63" fmla="*/ 3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88" name="Freeform 87"/>
            <p:cNvSpPr>
              <a:spLocks/>
            </p:cNvSpPr>
            <p:nvPr/>
          </p:nvSpPr>
          <p:spPr bwMode="auto">
            <a:xfrm>
              <a:off x="3364669" y="3311124"/>
              <a:ext cx="136524" cy="115888"/>
            </a:xfrm>
            <a:custGeom>
              <a:avLst/>
              <a:gdLst>
                <a:gd name="T0" fmla="*/ 54908105 w 109"/>
                <a:gd name="T1" fmla="*/ 8289855 h 90"/>
                <a:gd name="T2" fmla="*/ 64320812 w 109"/>
                <a:gd name="T3" fmla="*/ 4974170 h 90"/>
                <a:gd name="T4" fmla="*/ 76872341 w 109"/>
                <a:gd name="T5" fmla="*/ 0 h 90"/>
                <a:gd name="T6" fmla="*/ 105110482 w 109"/>
                <a:gd name="T7" fmla="*/ 21553883 h 90"/>
                <a:gd name="T8" fmla="*/ 130211035 w 109"/>
                <a:gd name="T9" fmla="*/ 24870854 h 90"/>
                <a:gd name="T10" fmla="*/ 141193153 w 109"/>
                <a:gd name="T11" fmla="*/ 41450558 h 90"/>
                <a:gd name="T12" fmla="*/ 150605860 w 109"/>
                <a:gd name="T13" fmla="*/ 64662927 h 90"/>
                <a:gd name="T14" fmla="*/ 153743429 w 109"/>
                <a:gd name="T15" fmla="*/ 72952779 h 90"/>
                <a:gd name="T16" fmla="*/ 163156136 w 109"/>
                <a:gd name="T17" fmla="*/ 81243919 h 90"/>
                <a:gd name="T18" fmla="*/ 169431313 w 109"/>
                <a:gd name="T19" fmla="*/ 87875306 h 90"/>
                <a:gd name="T20" fmla="*/ 169431313 w 109"/>
                <a:gd name="T21" fmla="*/ 96165158 h 90"/>
                <a:gd name="T22" fmla="*/ 158450409 w 109"/>
                <a:gd name="T23" fmla="*/ 96165158 h 90"/>
                <a:gd name="T24" fmla="*/ 142762563 w 109"/>
                <a:gd name="T25" fmla="*/ 96165158 h 90"/>
                <a:gd name="T26" fmla="*/ 150605860 w 109"/>
                <a:gd name="T27" fmla="*/ 104456297 h 90"/>
                <a:gd name="T28" fmla="*/ 155312840 w 109"/>
                <a:gd name="T29" fmla="*/ 111087664 h 90"/>
                <a:gd name="T30" fmla="*/ 158450409 w 109"/>
                <a:gd name="T31" fmla="*/ 122694487 h 90"/>
                <a:gd name="T32" fmla="*/ 150605860 w 109"/>
                <a:gd name="T33" fmla="*/ 127668656 h 90"/>
                <a:gd name="T34" fmla="*/ 138055584 w 109"/>
                <a:gd name="T35" fmla="*/ 127668656 h 90"/>
                <a:gd name="T36" fmla="*/ 134918014 w 109"/>
                <a:gd name="T37" fmla="*/ 127668656 h 90"/>
                <a:gd name="T38" fmla="*/ 130211035 w 109"/>
                <a:gd name="T39" fmla="*/ 134300023 h 90"/>
                <a:gd name="T40" fmla="*/ 130211035 w 109"/>
                <a:gd name="T41" fmla="*/ 144248360 h 90"/>
                <a:gd name="T42" fmla="*/ 120798327 w 109"/>
                <a:gd name="T43" fmla="*/ 147564044 h 90"/>
                <a:gd name="T44" fmla="*/ 111385620 w 109"/>
                <a:gd name="T45" fmla="*/ 142589875 h 90"/>
                <a:gd name="T46" fmla="*/ 98835344 w 109"/>
                <a:gd name="T47" fmla="*/ 139274191 h 90"/>
                <a:gd name="T48" fmla="*/ 86285068 w 109"/>
                <a:gd name="T49" fmla="*/ 134300023 h 90"/>
                <a:gd name="T50" fmla="*/ 75302930 w 109"/>
                <a:gd name="T51" fmla="*/ 135958508 h 90"/>
                <a:gd name="T52" fmla="*/ 39220249 w 109"/>
                <a:gd name="T53" fmla="*/ 122694487 h 90"/>
                <a:gd name="T54" fmla="*/ 25100562 w 109"/>
                <a:gd name="T55" fmla="*/ 126010170 h 90"/>
                <a:gd name="T56" fmla="*/ 14119692 w 109"/>
                <a:gd name="T57" fmla="*/ 122694487 h 90"/>
                <a:gd name="T58" fmla="*/ 7844551 w 109"/>
                <a:gd name="T59" fmla="*/ 134300023 h 90"/>
                <a:gd name="T60" fmla="*/ 0 w 109"/>
                <a:gd name="T61" fmla="*/ 109430466 h 90"/>
                <a:gd name="T62" fmla="*/ 9412710 w 109"/>
                <a:gd name="T63" fmla="*/ 96165158 h 90"/>
                <a:gd name="T64" fmla="*/ 7844551 w 109"/>
                <a:gd name="T65" fmla="*/ 66321412 h 90"/>
                <a:gd name="T66" fmla="*/ 23532404 w 109"/>
                <a:gd name="T67" fmla="*/ 24870854 h 90"/>
                <a:gd name="T68" fmla="*/ 37652091 w 109"/>
                <a:gd name="T69" fmla="*/ 19896680 h 90"/>
                <a:gd name="T70" fmla="*/ 45495397 w 109"/>
                <a:gd name="T71" fmla="*/ 8289855 h 90"/>
                <a:gd name="T72" fmla="*/ 54908105 w 109"/>
                <a:gd name="T73" fmla="*/ 8289855 h 90"/>
                <a:gd name="T74" fmla="*/ 54908105 w 109"/>
                <a:gd name="T75" fmla="*/ 828985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89" name="Freeform 88"/>
            <p:cNvSpPr>
              <a:spLocks/>
            </p:cNvSpPr>
            <p:nvPr/>
          </p:nvSpPr>
          <p:spPr bwMode="auto">
            <a:xfrm>
              <a:off x="3345620" y="3393674"/>
              <a:ext cx="300036" cy="182564"/>
            </a:xfrm>
            <a:custGeom>
              <a:avLst/>
              <a:gdLst>
                <a:gd name="T0" fmla="*/ 190643677 w 241"/>
                <a:gd name="T1" fmla="*/ 8625115 h 139"/>
                <a:gd name="T2" fmla="*/ 207693550 w 241"/>
                <a:gd name="T3" fmla="*/ 0 h 139"/>
                <a:gd name="T4" fmla="*/ 230943376 w 241"/>
                <a:gd name="T5" fmla="*/ 15525734 h 139"/>
                <a:gd name="T6" fmla="*/ 240243307 w 241"/>
                <a:gd name="T7" fmla="*/ 34500462 h 139"/>
                <a:gd name="T8" fmla="*/ 266591866 w 241"/>
                <a:gd name="T9" fmla="*/ 51750698 h 139"/>
                <a:gd name="T10" fmla="*/ 302240355 w 241"/>
                <a:gd name="T11" fmla="*/ 77626037 h 139"/>
                <a:gd name="T12" fmla="*/ 325490182 w 241"/>
                <a:gd name="T13" fmla="*/ 77626037 h 139"/>
                <a:gd name="T14" fmla="*/ 361138749 w 241"/>
                <a:gd name="T15" fmla="*/ 87976981 h 139"/>
                <a:gd name="T16" fmla="*/ 351838818 w 241"/>
                <a:gd name="T17" fmla="*/ 129376735 h 139"/>
                <a:gd name="T18" fmla="*/ 320840216 w 241"/>
                <a:gd name="T19" fmla="*/ 165602997 h 139"/>
                <a:gd name="T20" fmla="*/ 272791819 w 241"/>
                <a:gd name="T21" fmla="*/ 194928685 h 139"/>
                <a:gd name="T22" fmla="*/ 274341808 w 241"/>
                <a:gd name="T23" fmla="*/ 210453100 h 139"/>
                <a:gd name="T24" fmla="*/ 251091981 w 241"/>
                <a:gd name="T25" fmla="*/ 238054249 h 139"/>
                <a:gd name="T26" fmla="*/ 246442016 w 241"/>
                <a:gd name="T27" fmla="*/ 191478377 h 139"/>
                <a:gd name="T28" fmla="*/ 206143561 w 241"/>
                <a:gd name="T29" fmla="*/ 186302258 h 139"/>
                <a:gd name="T30" fmla="*/ 206143561 w 241"/>
                <a:gd name="T31" fmla="*/ 170777802 h 139"/>
                <a:gd name="T32" fmla="*/ 158095125 w 241"/>
                <a:gd name="T33" fmla="*/ 210453100 h 139"/>
                <a:gd name="T34" fmla="*/ 141045253 w 241"/>
                <a:gd name="T35" fmla="*/ 188028069 h 139"/>
                <a:gd name="T36" fmla="*/ 154995149 w 241"/>
                <a:gd name="T37" fmla="*/ 174228151 h 139"/>
                <a:gd name="T38" fmla="*/ 164295118 w 241"/>
                <a:gd name="T39" fmla="*/ 160426878 h 139"/>
                <a:gd name="T40" fmla="*/ 145695218 w 241"/>
                <a:gd name="T41" fmla="*/ 136277350 h 139"/>
                <a:gd name="T42" fmla="*/ 113146705 w 241"/>
                <a:gd name="T43" fmla="*/ 122477432 h 139"/>
                <a:gd name="T44" fmla="*/ 55798359 w 241"/>
                <a:gd name="T45" fmla="*/ 129376735 h 139"/>
                <a:gd name="T46" fmla="*/ 13949901 w 241"/>
                <a:gd name="T47" fmla="*/ 132827043 h 139"/>
                <a:gd name="T48" fmla="*/ 9299933 w 241"/>
                <a:gd name="T49" fmla="*/ 98326591 h 139"/>
                <a:gd name="T50" fmla="*/ 40298464 w 241"/>
                <a:gd name="T51" fmla="*/ 53475195 h 139"/>
                <a:gd name="T52" fmla="*/ 32548522 w 241"/>
                <a:gd name="T53" fmla="*/ 20700539 h 139"/>
                <a:gd name="T54" fmla="*/ 49598405 w 241"/>
                <a:gd name="T55" fmla="*/ 18974728 h 139"/>
                <a:gd name="T56" fmla="*/ 80596929 w 241"/>
                <a:gd name="T57" fmla="*/ 22425041 h 139"/>
                <a:gd name="T58" fmla="*/ 110046729 w 241"/>
                <a:gd name="T59" fmla="*/ 25875349 h 139"/>
                <a:gd name="T60" fmla="*/ 134845299 w 241"/>
                <a:gd name="T61" fmla="*/ 36224959 h 139"/>
                <a:gd name="T62" fmla="*/ 153445160 w 241"/>
                <a:gd name="T63" fmla="*/ 37950770 h 139"/>
                <a:gd name="T64" fmla="*/ 158095125 w 241"/>
                <a:gd name="T65" fmla="*/ 20700539 h 139"/>
                <a:gd name="T66" fmla="*/ 178245014 w 241"/>
                <a:gd name="T67" fmla="*/ 18974728 h 139"/>
                <a:gd name="T68" fmla="*/ 184444968 w 241"/>
                <a:gd name="T69" fmla="*/ 12075426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0" name="Freeform 89"/>
            <p:cNvSpPr>
              <a:spLocks/>
            </p:cNvSpPr>
            <p:nvPr/>
          </p:nvSpPr>
          <p:spPr bwMode="auto">
            <a:xfrm>
              <a:off x="3421819" y="3487337"/>
              <a:ext cx="55563" cy="65087"/>
            </a:xfrm>
            <a:custGeom>
              <a:avLst/>
              <a:gdLst>
                <a:gd name="T0" fmla="*/ 15245252 w 45"/>
                <a:gd name="T1" fmla="*/ 21173698 h 51"/>
                <a:gd name="T2" fmla="*/ 22868498 w 45"/>
                <a:gd name="T3" fmla="*/ 34203856 h 51"/>
                <a:gd name="T4" fmla="*/ 27441949 w 45"/>
                <a:gd name="T5" fmla="*/ 42347396 h 51"/>
                <a:gd name="T6" fmla="*/ 32015399 w 45"/>
                <a:gd name="T7" fmla="*/ 79808144 h 51"/>
                <a:gd name="T8" fmla="*/ 38113745 w 45"/>
                <a:gd name="T9" fmla="*/ 81436595 h 51"/>
                <a:gd name="T10" fmla="*/ 44212101 w 45"/>
                <a:gd name="T11" fmla="*/ 61891357 h 51"/>
                <a:gd name="T12" fmla="*/ 45736996 w 45"/>
                <a:gd name="T13" fmla="*/ 52119377 h 51"/>
                <a:gd name="T14" fmla="*/ 64032034 w 45"/>
                <a:gd name="T15" fmla="*/ 45604298 h 51"/>
                <a:gd name="T16" fmla="*/ 67080589 w 45"/>
                <a:gd name="T17" fmla="*/ 37460758 h 51"/>
                <a:gd name="T18" fmla="*/ 59458583 w 45"/>
                <a:gd name="T19" fmla="*/ 34203856 h 51"/>
                <a:gd name="T20" fmla="*/ 50310447 w 45"/>
                <a:gd name="T21" fmla="*/ 13030163 h 51"/>
                <a:gd name="T22" fmla="*/ 35065190 w 45"/>
                <a:gd name="T23" fmla="*/ 0 h 51"/>
                <a:gd name="T24" fmla="*/ 16770147 w 45"/>
                <a:gd name="T25" fmla="*/ 0 h 51"/>
                <a:gd name="T26" fmla="*/ 0 w 45"/>
                <a:gd name="T27" fmla="*/ 1628451 h 51"/>
                <a:gd name="T28" fmla="*/ 15245252 w 45"/>
                <a:gd name="T29" fmla="*/ 21173698 h 51"/>
                <a:gd name="T30" fmla="*/ 15245252 w 45"/>
                <a:gd name="T31" fmla="*/ 21173698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1" name="Freeform 90"/>
            <p:cNvSpPr>
              <a:spLocks/>
            </p:cNvSpPr>
            <p:nvPr/>
          </p:nvSpPr>
          <p:spPr bwMode="auto">
            <a:xfrm>
              <a:off x="3367844" y="3207937"/>
              <a:ext cx="87312" cy="61912"/>
            </a:xfrm>
            <a:custGeom>
              <a:avLst/>
              <a:gdLst>
                <a:gd name="T0" fmla="*/ 92873192 w 69"/>
                <a:gd name="T1" fmla="*/ 1811599 h 46"/>
                <a:gd name="T2" fmla="*/ 0 w 69"/>
                <a:gd name="T3" fmla="*/ 18114643 h 46"/>
                <a:gd name="T4" fmla="*/ 8006221 w 69"/>
                <a:gd name="T5" fmla="*/ 48910485 h 46"/>
                <a:gd name="T6" fmla="*/ 19215183 w 69"/>
                <a:gd name="T7" fmla="*/ 47098886 h 46"/>
                <a:gd name="T8" fmla="*/ 16012443 w 69"/>
                <a:gd name="T9" fmla="*/ 76081768 h 46"/>
                <a:gd name="T10" fmla="*/ 27221407 w 69"/>
                <a:gd name="T11" fmla="*/ 76081768 h 46"/>
                <a:gd name="T12" fmla="*/ 32024886 w 69"/>
                <a:gd name="T13" fmla="*/ 72459918 h 46"/>
                <a:gd name="T14" fmla="*/ 35227626 w 69"/>
                <a:gd name="T15" fmla="*/ 74270170 h 46"/>
                <a:gd name="T16" fmla="*/ 51240074 w 69"/>
                <a:gd name="T17" fmla="*/ 72459918 h 46"/>
                <a:gd name="T18" fmla="*/ 62449034 w 69"/>
                <a:gd name="T19" fmla="*/ 74270170 h 46"/>
                <a:gd name="T20" fmla="*/ 68853250 w 69"/>
                <a:gd name="T21" fmla="*/ 81516563 h 46"/>
                <a:gd name="T22" fmla="*/ 84865707 w 69"/>
                <a:gd name="T23" fmla="*/ 74270170 h 46"/>
                <a:gd name="T24" fmla="*/ 91271189 w 69"/>
                <a:gd name="T25" fmla="*/ 81516563 h 46"/>
                <a:gd name="T26" fmla="*/ 94473929 w 69"/>
                <a:gd name="T27" fmla="*/ 76081768 h 46"/>
                <a:gd name="T28" fmla="*/ 108885629 w 69"/>
                <a:gd name="T29" fmla="*/ 50722083 h 46"/>
                <a:gd name="T30" fmla="*/ 108885629 w 69"/>
                <a:gd name="T31" fmla="*/ 28984238 h 46"/>
                <a:gd name="T32" fmla="*/ 96074667 w 69"/>
                <a:gd name="T33" fmla="*/ 18114643 h 46"/>
                <a:gd name="T34" fmla="*/ 96074667 w 69"/>
                <a:gd name="T35" fmla="*/ 0 h 46"/>
                <a:gd name="T36" fmla="*/ 78461472 w 69"/>
                <a:gd name="T37" fmla="*/ 3623198 h 46"/>
                <a:gd name="T38" fmla="*/ 92873192 w 69"/>
                <a:gd name="T39" fmla="*/ 1811599 h 46"/>
                <a:gd name="T40" fmla="*/ 92873192 w 69"/>
                <a:gd name="T41" fmla="*/ 1811599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2" name="Freeform 91"/>
            <p:cNvSpPr>
              <a:spLocks/>
            </p:cNvSpPr>
            <p:nvPr/>
          </p:nvSpPr>
          <p:spPr bwMode="auto">
            <a:xfrm>
              <a:off x="3301170" y="3288899"/>
              <a:ext cx="136524" cy="73025"/>
            </a:xfrm>
            <a:custGeom>
              <a:avLst/>
              <a:gdLst>
                <a:gd name="T0" fmla="*/ 34514522 w 109"/>
                <a:gd name="T1" fmla="*/ 12801014 h 54"/>
                <a:gd name="T2" fmla="*/ 69027792 w 109"/>
                <a:gd name="T3" fmla="*/ 9144353 h 54"/>
                <a:gd name="T4" fmla="*/ 95697775 w 109"/>
                <a:gd name="T5" fmla="*/ 0 h 54"/>
                <a:gd name="T6" fmla="*/ 133348604 w 109"/>
                <a:gd name="T7" fmla="*/ 0 h 54"/>
                <a:gd name="T8" fmla="*/ 169431313 w 109"/>
                <a:gd name="T9" fmla="*/ 0 h 54"/>
                <a:gd name="T10" fmla="*/ 155312840 w 109"/>
                <a:gd name="T11" fmla="*/ 21945364 h 54"/>
                <a:gd name="T12" fmla="*/ 141193153 w 109"/>
                <a:gd name="T13" fmla="*/ 34746378 h 54"/>
                <a:gd name="T14" fmla="*/ 123935896 w 109"/>
                <a:gd name="T15" fmla="*/ 36574707 h 54"/>
                <a:gd name="T16" fmla="*/ 103542324 w 109"/>
                <a:gd name="T17" fmla="*/ 60348405 h 54"/>
                <a:gd name="T18" fmla="*/ 95697775 w 109"/>
                <a:gd name="T19" fmla="*/ 80465435 h 54"/>
                <a:gd name="T20" fmla="*/ 89422637 w 109"/>
                <a:gd name="T21" fmla="*/ 96924475 h 54"/>
                <a:gd name="T22" fmla="*/ 80009910 w 109"/>
                <a:gd name="T23" fmla="*/ 85951774 h 54"/>
                <a:gd name="T24" fmla="*/ 0 w 109"/>
                <a:gd name="T25" fmla="*/ 69492755 h 54"/>
                <a:gd name="T26" fmla="*/ 21962993 w 109"/>
                <a:gd name="T27" fmla="*/ 49377078 h 54"/>
                <a:gd name="T28" fmla="*/ 36082680 w 109"/>
                <a:gd name="T29" fmla="*/ 60348405 h 54"/>
                <a:gd name="T30" fmla="*/ 31375701 w 109"/>
                <a:gd name="T31" fmla="*/ 38404388 h 54"/>
                <a:gd name="T32" fmla="*/ 34514522 w 109"/>
                <a:gd name="T33" fmla="*/ 12801014 h 54"/>
                <a:gd name="T34" fmla="*/ 34514522 w 109"/>
                <a:gd name="T35" fmla="*/ 1280101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3" name="Freeform 92"/>
            <p:cNvSpPr>
              <a:spLocks/>
            </p:cNvSpPr>
            <p:nvPr/>
          </p:nvSpPr>
          <p:spPr bwMode="auto">
            <a:xfrm>
              <a:off x="3324982" y="3260323"/>
              <a:ext cx="117475" cy="50800"/>
            </a:xfrm>
            <a:custGeom>
              <a:avLst/>
              <a:gdLst>
                <a:gd name="T0" fmla="*/ 68810669 w 95"/>
                <a:gd name="T1" fmla="*/ 6786359 h 39"/>
                <a:gd name="T2" fmla="*/ 81044160 w 95"/>
                <a:gd name="T3" fmla="*/ 6786359 h 39"/>
                <a:gd name="T4" fmla="*/ 91747984 w 95"/>
                <a:gd name="T5" fmla="*/ 3393179 h 39"/>
                <a:gd name="T6" fmla="*/ 93276395 w 95"/>
                <a:gd name="T7" fmla="*/ 6786359 h 39"/>
                <a:gd name="T8" fmla="*/ 97864102 w 95"/>
                <a:gd name="T9" fmla="*/ 1697241 h 39"/>
                <a:gd name="T10" fmla="*/ 140679397 w 95"/>
                <a:gd name="T11" fmla="*/ 0 h 39"/>
                <a:gd name="T12" fmla="*/ 143737456 w 95"/>
                <a:gd name="T13" fmla="*/ 10179537 h 39"/>
                <a:gd name="T14" fmla="*/ 137621339 w 95"/>
                <a:gd name="T15" fmla="*/ 35630335 h 39"/>
                <a:gd name="T16" fmla="*/ 126917515 w 95"/>
                <a:gd name="T17" fmla="*/ 64473011 h 39"/>
                <a:gd name="T18" fmla="*/ 103980219 w 95"/>
                <a:gd name="T19" fmla="*/ 49203058 h 39"/>
                <a:gd name="T20" fmla="*/ 64222963 w 95"/>
                <a:gd name="T21" fmla="*/ 42416691 h 39"/>
                <a:gd name="T22" fmla="*/ 27523775 w 95"/>
                <a:gd name="T23" fmla="*/ 50900298 h 39"/>
                <a:gd name="T24" fmla="*/ 22937305 w 95"/>
                <a:gd name="T25" fmla="*/ 50900298 h 39"/>
                <a:gd name="T26" fmla="*/ 1529648 w 95"/>
                <a:gd name="T27" fmla="*/ 54293476 h 39"/>
                <a:gd name="T28" fmla="*/ 0 w 95"/>
                <a:gd name="T29" fmla="*/ 37326272 h 39"/>
                <a:gd name="T30" fmla="*/ 13761888 w 95"/>
                <a:gd name="T31" fmla="*/ 8483599 h 39"/>
                <a:gd name="T32" fmla="*/ 30583070 w 95"/>
                <a:gd name="T33" fmla="*/ 3393179 h 39"/>
                <a:gd name="T34" fmla="*/ 65752611 w 95"/>
                <a:gd name="T35" fmla="*/ 30539916 h 39"/>
                <a:gd name="T36" fmla="*/ 68810669 w 95"/>
                <a:gd name="T37" fmla="*/ 6786359 h 39"/>
                <a:gd name="T38" fmla="*/ 68810669 w 95"/>
                <a:gd name="T39" fmla="*/ 6786359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4" name="Freeform 93"/>
            <p:cNvSpPr>
              <a:spLocks/>
            </p:cNvSpPr>
            <p:nvPr/>
          </p:nvSpPr>
          <p:spPr bwMode="auto">
            <a:xfrm>
              <a:off x="3201158" y="3519088"/>
              <a:ext cx="57150" cy="33337"/>
            </a:xfrm>
            <a:custGeom>
              <a:avLst/>
              <a:gdLst>
                <a:gd name="T0" fmla="*/ 0 w 47"/>
                <a:gd name="T1" fmla="*/ 42676691 h 25"/>
                <a:gd name="T2" fmla="*/ 0 w 47"/>
                <a:gd name="T3" fmla="*/ 42676691 h 25"/>
                <a:gd name="T4" fmla="*/ 0 w 47"/>
                <a:gd name="T5" fmla="*/ 12446704 h 25"/>
                <a:gd name="T6" fmla="*/ 47314124 w 47"/>
                <a:gd name="T7" fmla="*/ 0 h 25"/>
                <a:gd name="T8" fmla="*/ 59141738 w 47"/>
                <a:gd name="T9" fmla="*/ 8890311 h 25"/>
                <a:gd name="T10" fmla="*/ 68013361 w 47"/>
                <a:gd name="T11" fmla="*/ 17781956 h 25"/>
                <a:gd name="T12" fmla="*/ 48792728 w 47"/>
                <a:gd name="T13" fmla="*/ 24894741 h 25"/>
                <a:gd name="T14" fmla="*/ 28092265 w 47"/>
                <a:gd name="T15" fmla="*/ 37341439 h 25"/>
                <a:gd name="T16" fmla="*/ 10350231 w 47"/>
                <a:gd name="T17" fmla="*/ 37341439 h 25"/>
                <a:gd name="T18" fmla="*/ 0 w 47"/>
                <a:gd name="T19" fmla="*/ 42676691 h 25"/>
                <a:gd name="T20" fmla="*/ 0 w 47"/>
                <a:gd name="T21" fmla="*/ 42676691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5" name="Freeform 94"/>
            <p:cNvSpPr>
              <a:spLocks/>
            </p:cNvSpPr>
            <p:nvPr/>
          </p:nvSpPr>
          <p:spPr bwMode="auto">
            <a:xfrm>
              <a:off x="3320220" y="3625451"/>
              <a:ext cx="42862" cy="25400"/>
            </a:xfrm>
            <a:custGeom>
              <a:avLst/>
              <a:gdLst>
                <a:gd name="T0" fmla="*/ 0 w 32"/>
                <a:gd name="T1" fmla="*/ 12903200 h 20"/>
                <a:gd name="T2" fmla="*/ 10765308 w 32"/>
                <a:gd name="T3" fmla="*/ 30645098 h 20"/>
                <a:gd name="T4" fmla="*/ 55620095 w 32"/>
                <a:gd name="T5" fmla="*/ 17741898 h 20"/>
                <a:gd name="T6" fmla="*/ 46648337 w 32"/>
                <a:gd name="T7" fmla="*/ 0 h 20"/>
                <a:gd name="T8" fmla="*/ 3588436 w 32"/>
                <a:gd name="T9" fmla="*/ 14516099 h 20"/>
                <a:gd name="T10" fmla="*/ 0 w 32"/>
                <a:gd name="T11" fmla="*/ 12903200 h 20"/>
                <a:gd name="T12" fmla="*/ 0 w 32"/>
                <a:gd name="T13" fmla="*/ 1290320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6" name="Freeform 95"/>
            <p:cNvSpPr>
              <a:spLocks/>
            </p:cNvSpPr>
            <p:nvPr/>
          </p:nvSpPr>
          <p:spPr bwMode="auto">
            <a:xfrm>
              <a:off x="3283708" y="3538138"/>
              <a:ext cx="73025" cy="101601"/>
            </a:xfrm>
            <a:custGeom>
              <a:avLst/>
              <a:gdLst>
                <a:gd name="T0" fmla="*/ 25363600 w 58"/>
                <a:gd name="T1" fmla="*/ 23155799 h 79"/>
                <a:gd name="T2" fmla="*/ 34874474 w 58"/>
                <a:gd name="T3" fmla="*/ 0 h 79"/>
                <a:gd name="T4" fmla="*/ 90357122 w 58"/>
                <a:gd name="T5" fmla="*/ 52927169 h 79"/>
                <a:gd name="T6" fmla="*/ 80846228 w 58"/>
                <a:gd name="T7" fmla="*/ 89315408 h 79"/>
                <a:gd name="T8" fmla="*/ 88771976 w 58"/>
                <a:gd name="T9" fmla="*/ 109163411 h 79"/>
                <a:gd name="T10" fmla="*/ 31704183 w 58"/>
                <a:gd name="T11" fmla="*/ 129011413 h 79"/>
                <a:gd name="T12" fmla="*/ 0 w 58"/>
                <a:gd name="T13" fmla="*/ 104201732 h 79"/>
                <a:gd name="T14" fmla="*/ 41215057 w 58"/>
                <a:gd name="T15" fmla="*/ 100893946 h 79"/>
                <a:gd name="T16" fmla="*/ 49142055 w 58"/>
                <a:gd name="T17" fmla="*/ 72775172 h 79"/>
                <a:gd name="T18" fmla="*/ 25363600 w 58"/>
                <a:gd name="T19" fmla="*/ 23155799 h 79"/>
                <a:gd name="T20" fmla="*/ 25363600 w 58"/>
                <a:gd name="T21" fmla="*/ 2315579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97" name="Freeform 96"/>
            <p:cNvSpPr>
              <a:spLocks/>
            </p:cNvSpPr>
            <p:nvPr/>
          </p:nvSpPr>
          <p:spPr bwMode="auto">
            <a:xfrm>
              <a:off x="3197984" y="3531788"/>
              <a:ext cx="117475" cy="88900"/>
            </a:xfrm>
            <a:custGeom>
              <a:avLst/>
              <a:gdLst>
                <a:gd name="T0" fmla="*/ 4891812 w 92"/>
                <a:gd name="T1" fmla="*/ 24317568 h 65"/>
                <a:gd name="T2" fmla="*/ 35870734 w 92"/>
                <a:gd name="T3" fmla="*/ 18705924 h 65"/>
                <a:gd name="T4" fmla="*/ 58696640 w 92"/>
                <a:gd name="T5" fmla="*/ 1871003 h 65"/>
                <a:gd name="T6" fmla="*/ 78262605 w 92"/>
                <a:gd name="T7" fmla="*/ 0 h 65"/>
                <a:gd name="T8" fmla="*/ 99459194 w 92"/>
                <a:gd name="T9" fmla="*/ 18705924 h 65"/>
                <a:gd name="T10" fmla="*/ 148373469 w 92"/>
                <a:gd name="T11" fmla="*/ 7482644 h 65"/>
                <a:gd name="T12" fmla="*/ 130438108 w 92"/>
                <a:gd name="T13" fmla="*/ 54246776 h 65"/>
                <a:gd name="T14" fmla="*/ 83154416 w 92"/>
                <a:gd name="T15" fmla="*/ 57987413 h 65"/>
                <a:gd name="T16" fmla="*/ 99459194 w 92"/>
                <a:gd name="T17" fmla="*/ 93529637 h 65"/>
                <a:gd name="T18" fmla="*/ 99459194 w 92"/>
                <a:gd name="T19" fmla="*/ 119716830 h 65"/>
                <a:gd name="T20" fmla="*/ 55436709 w 92"/>
                <a:gd name="T21" fmla="*/ 87917977 h 65"/>
                <a:gd name="T22" fmla="*/ 17935367 w 92"/>
                <a:gd name="T23" fmla="*/ 41152485 h 65"/>
                <a:gd name="T24" fmla="*/ 0 w 92"/>
                <a:gd name="T25" fmla="*/ 44894500 h 65"/>
                <a:gd name="T26" fmla="*/ 4891812 w 92"/>
                <a:gd name="T27" fmla="*/ 24317568 h 65"/>
                <a:gd name="T28" fmla="*/ 4891812 w 92"/>
                <a:gd name="T29" fmla="*/ 24317568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grpFill/>
            <a:ln w="6350">
              <a:solidFill>
                <a:schemeClr val="bg1"/>
              </a:solidFill>
              <a:round/>
              <a:headEnd/>
              <a:tailEnd/>
            </a:ln>
          </p:spPr>
          <p:txBody>
            <a:bodyPr lIns="0" tIns="0" rIns="0" bIns="0" anchor="ctr">
              <a:spAutoFit/>
            </a:bodyPr>
            <a:lstStyle/>
            <a:p>
              <a:pPr>
                <a:defRPr/>
              </a:pPr>
              <a:endParaRPr lang="en-GB" dirty="0"/>
            </a:p>
          </p:txBody>
        </p:sp>
        <p:grpSp>
          <p:nvGrpSpPr>
            <p:cNvPr id="76" name="Group 210"/>
            <p:cNvGrpSpPr>
              <a:grpSpLocks/>
            </p:cNvGrpSpPr>
            <p:nvPr/>
          </p:nvGrpSpPr>
          <p:grpSpPr bwMode="auto">
            <a:xfrm>
              <a:off x="2670939" y="3723835"/>
              <a:ext cx="1254117" cy="1325556"/>
              <a:chOff x="2841" y="2900"/>
              <a:chExt cx="1008" cy="1014"/>
            </a:xfrm>
            <a:grpFill/>
          </p:grpSpPr>
          <p:sp>
            <p:nvSpPr>
              <p:cNvPr id="102" name="Freeform 101"/>
              <p:cNvSpPr>
                <a:spLocks/>
              </p:cNvSpPr>
              <p:nvPr/>
            </p:nvSpPr>
            <p:spPr bwMode="auto">
              <a:xfrm>
                <a:off x="2963" y="2905"/>
                <a:ext cx="278" cy="265"/>
              </a:xfrm>
              <a:custGeom>
                <a:avLst/>
                <a:gdLst>
                  <a:gd name="T0" fmla="*/ 0 w 278"/>
                  <a:gd name="T1" fmla="*/ 141 h 265"/>
                  <a:gd name="T2" fmla="*/ 0 w 278"/>
                  <a:gd name="T3" fmla="*/ 141 h 265"/>
                  <a:gd name="T4" fmla="*/ 1 w 278"/>
                  <a:gd name="T5" fmla="*/ 146 h 265"/>
                  <a:gd name="T6" fmla="*/ 52 w 278"/>
                  <a:gd name="T7" fmla="*/ 179 h 265"/>
                  <a:gd name="T8" fmla="*/ 161 w 278"/>
                  <a:gd name="T9" fmla="*/ 251 h 265"/>
                  <a:gd name="T10" fmla="*/ 162 w 278"/>
                  <a:gd name="T11" fmla="*/ 264 h 265"/>
                  <a:gd name="T12" fmla="*/ 173 w 278"/>
                  <a:gd name="T13" fmla="*/ 262 h 265"/>
                  <a:gd name="T14" fmla="*/ 194 w 278"/>
                  <a:gd name="T15" fmla="*/ 257 h 265"/>
                  <a:gd name="T16" fmla="*/ 277 w 278"/>
                  <a:gd name="T17" fmla="*/ 200 h 265"/>
                  <a:gd name="T18" fmla="*/ 245 w 278"/>
                  <a:gd name="T19" fmla="*/ 162 h 265"/>
                  <a:gd name="T20" fmla="*/ 245 w 278"/>
                  <a:gd name="T21" fmla="*/ 101 h 265"/>
                  <a:gd name="T22" fmla="*/ 241 w 278"/>
                  <a:gd name="T23" fmla="*/ 74 h 265"/>
                  <a:gd name="T24" fmla="*/ 218 w 278"/>
                  <a:gd name="T25" fmla="*/ 46 h 265"/>
                  <a:gd name="T26" fmla="*/ 230 w 278"/>
                  <a:gd name="T27" fmla="*/ 37 h 265"/>
                  <a:gd name="T28" fmla="*/ 236 w 278"/>
                  <a:gd name="T29" fmla="*/ 0 h 265"/>
                  <a:gd name="T30" fmla="*/ 138 w 278"/>
                  <a:gd name="T31" fmla="*/ 6 h 265"/>
                  <a:gd name="T32" fmla="*/ 88 w 278"/>
                  <a:gd name="T33" fmla="*/ 28 h 265"/>
                  <a:gd name="T34" fmla="*/ 100 w 278"/>
                  <a:gd name="T35" fmla="*/ 73 h 265"/>
                  <a:gd name="T36" fmla="*/ 79 w 278"/>
                  <a:gd name="T37" fmla="*/ 74 h 265"/>
                  <a:gd name="T38" fmla="*/ 67 w 278"/>
                  <a:gd name="T39" fmla="*/ 79 h 265"/>
                  <a:gd name="T40" fmla="*/ 69 w 278"/>
                  <a:gd name="T41" fmla="*/ 91 h 265"/>
                  <a:gd name="T42" fmla="*/ 7 w 278"/>
                  <a:gd name="T43" fmla="*/ 118 h 265"/>
                  <a:gd name="T44" fmla="*/ 0 w 278"/>
                  <a:gd name="T45" fmla="*/ 141 h 265"/>
                  <a:gd name="T46" fmla="*/ 0 w 278"/>
                  <a:gd name="T47" fmla="*/ 141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8"/>
                  <a:gd name="T73" fmla="*/ 0 h 265"/>
                  <a:gd name="T74" fmla="*/ 278 w 278"/>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8" h="265">
                    <a:moveTo>
                      <a:pt x="0" y="141"/>
                    </a:moveTo>
                    <a:lnTo>
                      <a:pt x="0" y="141"/>
                    </a:lnTo>
                    <a:lnTo>
                      <a:pt x="1" y="146"/>
                    </a:lnTo>
                    <a:lnTo>
                      <a:pt x="52" y="179"/>
                    </a:lnTo>
                    <a:lnTo>
                      <a:pt x="161" y="251"/>
                    </a:lnTo>
                    <a:lnTo>
                      <a:pt x="162" y="264"/>
                    </a:lnTo>
                    <a:lnTo>
                      <a:pt x="173" y="262"/>
                    </a:lnTo>
                    <a:lnTo>
                      <a:pt x="194" y="257"/>
                    </a:lnTo>
                    <a:lnTo>
                      <a:pt x="277" y="200"/>
                    </a:lnTo>
                    <a:lnTo>
                      <a:pt x="245" y="162"/>
                    </a:lnTo>
                    <a:lnTo>
                      <a:pt x="245" y="101"/>
                    </a:lnTo>
                    <a:lnTo>
                      <a:pt x="241" y="74"/>
                    </a:lnTo>
                    <a:lnTo>
                      <a:pt x="218" y="46"/>
                    </a:lnTo>
                    <a:lnTo>
                      <a:pt x="230" y="37"/>
                    </a:lnTo>
                    <a:lnTo>
                      <a:pt x="236" y="0"/>
                    </a:lnTo>
                    <a:lnTo>
                      <a:pt x="138" y="6"/>
                    </a:lnTo>
                    <a:lnTo>
                      <a:pt x="88" y="28"/>
                    </a:lnTo>
                    <a:lnTo>
                      <a:pt x="100" y="73"/>
                    </a:lnTo>
                    <a:lnTo>
                      <a:pt x="79" y="74"/>
                    </a:lnTo>
                    <a:lnTo>
                      <a:pt x="67" y="79"/>
                    </a:lnTo>
                    <a:lnTo>
                      <a:pt x="69" y="91"/>
                    </a:lnTo>
                    <a:lnTo>
                      <a:pt x="7" y="118"/>
                    </a:lnTo>
                    <a:lnTo>
                      <a:pt x="0" y="14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3" name="Freeform 102"/>
              <p:cNvSpPr>
                <a:spLocks/>
              </p:cNvSpPr>
              <p:nvPr/>
            </p:nvSpPr>
            <p:spPr bwMode="auto">
              <a:xfrm>
                <a:off x="3608" y="2900"/>
                <a:ext cx="136" cy="125"/>
              </a:xfrm>
              <a:custGeom>
                <a:avLst/>
                <a:gdLst>
                  <a:gd name="T0" fmla="*/ 0 w 136"/>
                  <a:gd name="T1" fmla="*/ 60 h 125"/>
                  <a:gd name="T2" fmla="*/ 0 w 136"/>
                  <a:gd name="T3" fmla="*/ 60 h 125"/>
                  <a:gd name="T4" fmla="*/ 6 w 136"/>
                  <a:gd name="T5" fmla="*/ 78 h 125"/>
                  <a:gd name="T6" fmla="*/ 68 w 136"/>
                  <a:gd name="T7" fmla="*/ 105 h 125"/>
                  <a:gd name="T8" fmla="*/ 68 w 136"/>
                  <a:gd name="T9" fmla="*/ 115 h 125"/>
                  <a:gd name="T10" fmla="*/ 83 w 136"/>
                  <a:gd name="T11" fmla="*/ 122 h 125"/>
                  <a:gd name="T12" fmla="*/ 108 w 136"/>
                  <a:gd name="T13" fmla="*/ 124 h 125"/>
                  <a:gd name="T14" fmla="*/ 128 w 136"/>
                  <a:gd name="T15" fmla="*/ 111 h 125"/>
                  <a:gd name="T16" fmla="*/ 135 w 136"/>
                  <a:gd name="T17" fmla="*/ 110 h 125"/>
                  <a:gd name="T18" fmla="*/ 117 w 136"/>
                  <a:gd name="T19" fmla="*/ 75 h 125"/>
                  <a:gd name="T20" fmla="*/ 92 w 136"/>
                  <a:gd name="T21" fmla="*/ 54 h 125"/>
                  <a:gd name="T22" fmla="*/ 104 w 136"/>
                  <a:gd name="T23" fmla="*/ 22 h 125"/>
                  <a:gd name="T24" fmla="*/ 93 w 136"/>
                  <a:gd name="T25" fmla="*/ 18 h 125"/>
                  <a:gd name="T26" fmla="*/ 83 w 136"/>
                  <a:gd name="T27" fmla="*/ 0 h 125"/>
                  <a:gd name="T28" fmla="*/ 53 w 136"/>
                  <a:gd name="T29" fmla="*/ 2 h 125"/>
                  <a:gd name="T30" fmla="*/ 38 w 136"/>
                  <a:gd name="T31" fmla="*/ 13 h 125"/>
                  <a:gd name="T32" fmla="*/ 33 w 136"/>
                  <a:gd name="T33" fmla="*/ 42 h 125"/>
                  <a:gd name="T34" fmla="*/ 0 w 136"/>
                  <a:gd name="T35" fmla="*/ 60 h 125"/>
                  <a:gd name="T36" fmla="*/ 0 w 136"/>
                  <a:gd name="T37" fmla="*/ 6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25"/>
                  <a:gd name="T59" fmla="*/ 136 w 136"/>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25">
                    <a:moveTo>
                      <a:pt x="0" y="60"/>
                    </a:moveTo>
                    <a:lnTo>
                      <a:pt x="0" y="60"/>
                    </a:lnTo>
                    <a:lnTo>
                      <a:pt x="6" y="78"/>
                    </a:lnTo>
                    <a:lnTo>
                      <a:pt x="68" y="105"/>
                    </a:lnTo>
                    <a:lnTo>
                      <a:pt x="68" y="115"/>
                    </a:lnTo>
                    <a:lnTo>
                      <a:pt x="83" y="122"/>
                    </a:lnTo>
                    <a:lnTo>
                      <a:pt x="108" y="124"/>
                    </a:lnTo>
                    <a:lnTo>
                      <a:pt x="128" y="111"/>
                    </a:lnTo>
                    <a:lnTo>
                      <a:pt x="135" y="110"/>
                    </a:lnTo>
                    <a:lnTo>
                      <a:pt x="117" y="75"/>
                    </a:lnTo>
                    <a:lnTo>
                      <a:pt x="92" y="54"/>
                    </a:lnTo>
                    <a:lnTo>
                      <a:pt x="104" y="22"/>
                    </a:lnTo>
                    <a:lnTo>
                      <a:pt x="93" y="18"/>
                    </a:lnTo>
                    <a:lnTo>
                      <a:pt x="83" y="0"/>
                    </a:lnTo>
                    <a:lnTo>
                      <a:pt x="53" y="2"/>
                    </a:lnTo>
                    <a:lnTo>
                      <a:pt x="38" y="13"/>
                    </a:lnTo>
                    <a:lnTo>
                      <a:pt x="33" y="42"/>
                    </a:lnTo>
                    <a:lnTo>
                      <a:pt x="0" y="6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4" name="Freeform 103"/>
              <p:cNvSpPr>
                <a:spLocks/>
              </p:cNvSpPr>
              <p:nvPr/>
            </p:nvSpPr>
            <p:spPr bwMode="auto">
              <a:xfrm>
                <a:off x="3553" y="2978"/>
                <a:ext cx="288" cy="240"/>
              </a:xfrm>
              <a:custGeom>
                <a:avLst/>
                <a:gdLst>
                  <a:gd name="T0" fmla="*/ 0 w 288"/>
                  <a:gd name="T1" fmla="*/ 62 h 240"/>
                  <a:gd name="T2" fmla="*/ 0 w 288"/>
                  <a:gd name="T3" fmla="*/ 62 h 240"/>
                  <a:gd name="T4" fmla="*/ 4 w 288"/>
                  <a:gd name="T5" fmla="*/ 41 h 240"/>
                  <a:gd name="T6" fmla="*/ 19 w 288"/>
                  <a:gd name="T7" fmla="*/ 46 h 240"/>
                  <a:gd name="T8" fmla="*/ 38 w 288"/>
                  <a:gd name="T9" fmla="*/ 33 h 240"/>
                  <a:gd name="T10" fmla="*/ 46 w 288"/>
                  <a:gd name="T11" fmla="*/ 24 h 240"/>
                  <a:gd name="T12" fmla="*/ 30 w 288"/>
                  <a:gd name="T13" fmla="*/ 10 h 240"/>
                  <a:gd name="T14" fmla="*/ 61 w 288"/>
                  <a:gd name="T15" fmla="*/ 0 h 240"/>
                  <a:gd name="T16" fmla="*/ 123 w 288"/>
                  <a:gd name="T17" fmla="*/ 27 h 240"/>
                  <a:gd name="T18" fmla="*/ 123 w 288"/>
                  <a:gd name="T19" fmla="*/ 37 h 240"/>
                  <a:gd name="T20" fmla="*/ 138 w 288"/>
                  <a:gd name="T21" fmla="*/ 44 h 240"/>
                  <a:gd name="T22" fmla="*/ 151 w 288"/>
                  <a:gd name="T23" fmla="*/ 51 h 240"/>
                  <a:gd name="T24" fmla="*/ 163 w 288"/>
                  <a:gd name="T25" fmla="*/ 46 h 240"/>
                  <a:gd name="T26" fmla="*/ 187 w 288"/>
                  <a:gd name="T27" fmla="*/ 54 h 240"/>
                  <a:gd name="T28" fmla="*/ 220 w 288"/>
                  <a:gd name="T29" fmla="*/ 108 h 240"/>
                  <a:gd name="T30" fmla="*/ 224 w 288"/>
                  <a:gd name="T31" fmla="*/ 112 h 240"/>
                  <a:gd name="T32" fmla="*/ 237 w 288"/>
                  <a:gd name="T33" fmla="*/ 133 h 240"/>
                  <a:gd name="T34" fmla="*/ 280 w 288"/>
                  <a:gd name="T35" fmla="*/ 139 h 240"/>
                  <a:gd name="T36" fmla="*/ 287 w 288"/>
                  <a:gd name="T37" fmla="*/ 149 h 240"/>
                  <a:gd name="T38" fmla="*/ 277 w 288"/>
                  <a:gd name="T39" fmla="*/ 177 h 240"/>
                  <a:gd name="T40" fmla="*/ 237 w 288"/>
                  <a:gd name="T41" fmla="*/ 191 h 240"/>
                  <a:gd name="T42" fmla="*/ 193 w 288"/>
                  <a:gd name="T43" fmla="*/ 200 h 240"/>
                  <a:gd name="T44" fmla="*/ 159 w 288"/>
                  <a:gd name="T45" fmla="*/ 239 h 240"/>
                  <a:gd name="T46" fmla="*/ 159 w 288"/>
                  <a:gd name="T47" fmla="*/ 224 h 240"/>
                  <a:gd name="T48" fmla="*/ 134 w 288"/>
                  <a:gd name="T49" fmla="*/ 214 h 240"/>
                  <a:gd name="T50" fmla="*/ 109 w 288"/>
                  <a:gd name="T51" fmla="*/ 227 h 240"/>
                  <a:gd name="T52" fmla="*/ 84 w 288"/>
                  <a:gd name="T53" fmla="*/ 184 h 240"/>
                  <a:gd name="T54" fmla="*/ 64 w 288"/>
                  <a:gd name="T55" fmla="*/ 167 h 240"/>
                  <a:gd name="T56" fmla="*/ 51 w 288"/>
                  <a:gd name="T57" fmla="*/ 122 h 240"/>
                  <a:gd name="T58" fmla="*/ 0 w 288"/>
                  <a:gd name="T59" fmla="*/ 62 h 240"/>
                  <a:gd name="T60" fmla="*/ 0 w 288"/>
                  <a:gd name="T61" fmla="*/ 62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8"/>
                  <a:gd name="T94" fmla="*/ 0 h 240"/>
                  <a:gd name="T95" fmla="*/ 288 w 288"/>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8" h="240">
                    <a:moveTo>
                      <a:pt x="0" y="62"/>
                    </a:moveTo>
                    <a:lnTo>
                      <a:pt x="0" y="62"/>
                    </a:lnTo>
                    <a:lnTo>
                      <a:pt x="4" y="41"/>
                    </a:lnTo>
                    <a:lnTo>
                      <a:pt x="19" y="46"/>
                    </a:lnTo>
                    <a:lnTo>
                      <a:pt x="38" y="33"/>
                    </a:lnTo>
                    <a:lnTo>
                      <a:pt x="46" y="24"/>
                    </a:lnTo>
                    <a:lnTo>
                      <a:pt x="30" y="10"/>
                    </a:lnTo>
                    <a:lnTo>
                      <a:pt x="61" y="0"/>
                    </a:lnTo>
                    <a:lnTo>
                      <a:pt x="123" y="27"/>
                    </a:lnTo>
                    <a:lnTo>
                      <a:pt x="123" y="37"/>
                    </a:lnTo>
                    <a:lnTo>
                      <a:pt x="138" y="44"/>
                    </a:lnTo>
                    <a:lnTo>
                      <a:pt x="151" y="51"/>
                    </a:lnTo>
                    <a:lnTo>
                      <a:pt x="163" y="46"/>
                    </a:lnTo>
                    <a:lnTo>
                      <a:pt x="187" y="54"/>
                    </a:lnTo>
                    <a:lnTo>
                      <a:pt x="220" y="108"/>
                    </a:lnTo>
                    <a:lnTo>
                      <a:pt x="224" y="112"/>
                    </a:lnTo>
                    <a:lnTo>
                      <a:pt x="237" y="133"/>
                    </a:lnTo>
                    <a:lnTo>
                      <a:pt x="280" y="139"/>
                    </a:lnTo>
                    <a:lnTo>
                      <a:pt x="287" y="149"/>
                    </a:lnTo>
                    <a:lnTo>
                      <a:pt x="277" y="177"/>
                    </a:lnTo>
                    <a:lnTo>
                      <a:pt x="237" y="191"/>
                    </a:lnTo>
                    <a:lnTo>
                      <a:pt x="193" y="200"/>
                    </a:lnTo>
                    <a:lnTo>
                      <a:pt x="159" y="239"/>
                    </a:lnTo>
                    <a:lnTo>
                      <a:pt x="159" y="224"/>
                    </a:lnTo>
                    <a:lnTo>
                      <a:pt x="134" y="214"/>
                    </a:lnTo>
                    <a:lnTo>
                      <a:pt x="109" y="227"/>
                    </a:lnTo>
                    <a:lnTo>
                      <a:pt x="84" y="184"/>
                    </a:lnTo>
                    <a:lnTo>
                      <a:pt x="64" y="167"/>
                    </a:lnTo>
                    <a:lnTo>
                      <a:pt x="51" y="122"/>
                    </a:lnTo>
                    <a:lnTo>
                      <a:pt x="0" y="6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5" name="Freeform 104"/>
              <p:cNvSpPr>
                <a:spLocks/>
              </p:cNvSpPr>
              <p:nvPr/>
            </p:nvSpPr>
            <p:spPr bwMode="auto">
              <a:xfrm>
                <a:off x="3564" y="2902"/>
                <a:ext cx="98" cy="75"/>
              </a:xfrm>
              <a:custGeom>
                <a:avLst/>
                <a:gdLst>
                  <a:gd name="T0" fmla="*/ 0 w 98"/>
                  <a:gd name="T1" fmla="*/ 68 h 75"/>
                  <a:gd name="T2" fmla="*/ 0 w 98"/>
                  <a:gd name="T3" fmla="*/ 68 h 75"/>
                  <a:gd name="T4" fmla="*/ 1 w 98"/>
                  <a:gd name="T5" fmla="*/ 61 h 75"/>
                  <a:gd name="T6" fmla="*/ 15 w 98"/>
                  <a:gd name="T7" fmla="*/ 45 h 75"/>
                  <a:gd name="T8" fmla="*/ 8 w 98"/>
                  <a:gd name="T9" fmla="*/ 38 h 75"/>
                  <a:gd name="T10" fmla="*/ 7 w 98"/>
                  <a:gd name="T11" fmla="*/ 19 h 75"/>
                  <a:gd name="T12" fmla="*/ 15 w 98"/>
                  <a:gd name="T13" fmla="*/ 3 h 75"/>
                  <a:gd name="T14" fmla="*/ 97 w 98"/>
                  <a:gd name="T15" fmla="*/ 0 h 75"/>
                  <a:gd name="T16" fmla="*/ 82 w 98"/>
                  <a:gd name="T17" fmla="*/ 11 h 75"/>
                  <a:gd name="T18" fmla="*/ 77 w 98"/>
                  <a:gd name="T19" fmla="*/ 40 h 75"/>
                  <a:gd name="T20" fmla="*/ 44 w 98"/>
                  <a:gd name="T21" fmla="*/ 58 h 75"/>
                  <a:gd name="T22" fmla="*/ 14 w 98"/>
                  <a:gd name="T23" fmla="*/ 74 h 75"/>
                  <a:gd name="T24" fmla="*/ 0 w 98"/>
                  <a:gd name="T25" fmla="*/ 68 h 75"/>
                  <a:gd name="T26" fmla="*/ 0 w 98"/>
                  <a:gd name="T27" fmla="*/ 68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75"/>
                  <a:gd name="T44" fmla="*/ 98 w 98"/>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75">
                    <a:moveTo>
                      <a:pt x="0" y="68"/>
                    </a:moveTo>
                    <a:lnTo>
                      <a:pt x="0" y="68"/>
                    </a:lnTo>
                    <a:lnTo>
                      <a:pt x="1" y="61"/>
                    </a:lnTo>
                    <a:lnTo>
                      <a:pt x="15" y="45"/>
                    </a:lnTo>
                    <a:lnTo>
                      <a:pt x="8" y="38"/>
                    </a:lnTo>
                    <a:lnTo>
                      <a:pt x="7" y="19"/>
                    </a:lnTo>
                    <a:lnTo>
                      <a:pt x="15" y="3"/>
                    </a:lnTo>
                    <a:lnTo>
                      <a:pt x="97" y="0"/>
                    </a:lnTo>
                    <a:lnTo>
                      <a:pt x="82" y="11"/>
                    </a:lnTo>
                    <a:lnTo>
                      <a:pt x="77" y="40"/>
                    </a:lnTo>
                    <a:lnTo>
                      <a:pt x="44" y="58"/>
                    </a:lnTo>
                    <a:lnTo>
                      <a:pt x="14" y="74"/>
                    </a:lnTo>
                    <a:lnTo>
                      <a:pt x="0" y="6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6" name="Freeform 105"/>
              <p:cNvSpPr>
                <a:spLocks/>
              </p:cNvSpPr>
              <p:nvPr/>
            </p:nvSpPr>
            <p:spPr bwMode="auto">
              <a:xfrm>
                <a:off x="3777" y="3068"/>
                <a:ext cx="72" cy="50"/>
              </a:xfrm>
              <a:custGeom>
                <a:avLst/>
                <a:gdLst>
                  <a:gd name="T0" fmla="*/ 0 w 72"/>
                  <a:gd name="T1" fmla="*/ 22 h 50"/>
                  <a:gd name="T2" fmla="*/ 0 w 72"/>
                  <a:gd name="T3" fmla="*/ 22 h 50"/>
                  <a:gd name="T4" fmla="*/ 4 w 72"/>
                  <a:gd name="T5" fmla="*/ 21 h 50"/>
                  <a:gd name="T6" fmla="*/ 10 w 72"/>
                  <a:gd name="T7" fmla="*/ 29 h 50"/>
                  <a:gd name="T8" fmla="*/ 40 w 72"/>
                  <a:gd name="T9" fmla="*/ 28 h 50"/>
                  <a:gd name="T10" fmla="*/ 67 w 72"/>
                  <a:gd name="T11" fmla="*/ 0 h 50"/>
                  <a:gd name="T12" fmla="*/ 71 w 72"/>
                  <a:gd name="T13" fmla="*/ 17 h 50"/>
                  <a:gd name="T14" fmla="*/ 63 w 72"/>
                  <a:gd name="T15" fmla="*/ 18 h 50"/>
                  <a:gd name="T16" fmla="*/ 67 w 72"/>
                  <a:gd name="T17" fmla="*/ 28 h 50"/>
                  <a:gd name="T18" fmla="*/ 56 w 72"/>
                  <a:gd name="T19" fmla="*/ 49 h 50"/>
                  <a:gd name="T20" fmla="*/ 13 w 72"/>
                  <a:gd name="T21" fmla="*/ 43 h 50"/>
                  <a:gd name="T22" fmla="*/ 0 w 72"/>
                  <a:gd name="T23" fmla="*/ 22 h 50"/>
                  <a:gd name="T24" fmla="*/ 0 w 72"/>
                  <a:gd name="T25" fmla="*/ 22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50"/>
                  <a:gd name="T41" fmla="*/ 72 w 7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50">
                    <a:moveTo>
                      <a:pt x="0" y="22"/>
                    </a:moveTo>
                    <a:lnTo>
                      <a:pt x="0" y="22"/>
                    </a:lnTo>
                    <a:lnTo>
                      <a:pt x="4" y="21"/>
                    </a:lnTo>
                    <a:lnTo>
                      <a:pt x="10" y="29"/>
                    </a:lnTo>
                    <a:lnTo>
                      <a:pt x="40" y="28"/>
                    </a:lnTo>
                    <a:lnTo>
                      <a:pt x="67" y="0"/>
                    </a:lnTo>
                    <a:lnTo>
                      <a:pt x="71" y="17"/>
                    </a:lnTo>
                    <a:lnTo>
                      <a:pt x="63" y="18"/>
                    </a:lnTo>
                    <a:lnTo>
                      <a:pt x="67" y="28"/>
                    </a:lnTo>
                    <a:lnTo>
                      <a:pt x="56" y="49"/>
                    </a:lnTo>
                    <a:lnTo>
                      <a:pt x="13" y="43"/>
                    </a:lnTo>
                    <a:lnTo>
                      <a:pt x="0" y="2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7" name="Freeform 106"/>
              <p:cNvSpPr>
                <a:spLocks/>
              </p:cNvSpPr>
              <p:nvPr/>
            </p:nvSpPr>
            <p:spPr bwMode="auto">
              <a:xfrm>
                <a:off x="3673" y="3169"/>
                <a:ext cx="132" cy="89"/>
              </a:xfrm>
              <a:custGeom>
                <a:avLst/>
                <a:gdLst>
                  <a:gd name="T0" fmla="*/ 0 w 132"/>
                  <a:gd name="T1" fmla="*/ 88 h 89"/>
                  <a:gd name="T2" fmla="*/ 0 w 132"/>
                  <a:gd name="T3" fmla="*/ 88 h 89"/>
                  <a:gd name="T4" fmla="*/ 35 w 132"/>
                  <a:gd name="T5" fmla="*/ 68 h 89"/>
                  <a:gd name="T6" fmla="*/ 29 w 132"/>
                  <a:gd name="T7" fmla="*/ 59 h 89"/>
                  <a:gd name="T8" fmla="*/ 39 w 132"/>
                  <a:gd name="T9" fmla="*/ 48 h 89"/>
                  <a:gd name="T10" fmla="*/ 73 w 132"/>
                  <a:gd name="T11" fmla="*/ 9 h 89"/>
                  <a:gd name="T12" fmla="*/ 117 w 132"/>
                  <a:gd name="T13" fmla="*/ 0 h 89"/>
                  <a:gd name="T14" fmla="*/ 131 w 132"/>
                  <a:gd name="T15" fmla="*/ 34 h 89"/>
                  <a:gd name="T16" fmla="*/ 120 w 132"/>
                  <a:gd name="T17" fmla="*/ 48 h 89"/>
                  <a:gd name="T18" fmla="*/ 70 w 132"/>
                  <a:gd name="T19" fmla="*/ 71 h 89"/>
                  <a:gd name="T20" fmla="*/ 0 w 132"/>
                  <a:gd name="T21" fmla="*/ 88 h 89"/>
                  <a:gd name="T22" fmla="*/ 0 w 132"/>
                  <a:gd name="T23" fmla="*/ 88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89"/>
                  <a:gd name="T38" fmla="*/ 132 w 132"/>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89">
                    <a:moveTo>
                      <a:pt x="0" y="88"/>
                    </a:moveTo>
                    <a:lnTo>
                      <a:pt x="0" y="88"/>
                    </a:lnTo>
                    <a:lnTo>
                      <a:pt x="35" y="68"/>
                    </a:lnTo>
                    <a:lnTo>
                      <a:pt x="29" y="59"/>
                    </a:lnTo>
                    <a:lnTo>
                      <a:pt x="39" y="48"/>
                    </a:lnTo>
                    <a:lnTo>
                      <a:pt x="73" y="9"/>
                    </a:lnTo>
                    <a:lnTo>
                      <a:pt x="117" y="0"/>
                    </a:lnTo>
                    <a:lnTo>
                      <a:pt x="131" y="34"/>
                    </a:lnTo>
                    <a:lnTo>
                      <a:pt x="120" y="48"/>
                    </a:lnTo>
                    <a:lnTo>
                      <a:pt x="70" y="71"/>
                    </a:lnTo>
                    <a:lnTo>
                      <a:pt x="0" y="8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8" name="Freeform 107"/>
              <p:cNvSpPr>
                <a:spLocks/>
              </p:cNvSpPr>
              <p:nvPr/>
            </p:nvSpPr>
            <p:spPr bwMode="auto">
              <a:xfrm>
                <a:off x="3662" y="3192"/>
                <a:ext cx="51" cy="66"/>
              </a:xfrm>
              <a:custGeom>
                <a:avLst/>
                <a:gdLst>
                  <a:gd name="T0" fmla="*/ 0 w 51"/>
                  <a:gd name="T1" fmla="*/ 13 h 66"/>
                  <a:gd name="T2" fmla="*/ 0 w 51"/>
                  <a:gd name="T3" fmla="*/ 13 h 66"/>
                  <a:gd name="T4" fmla="*/ 11 w 51"/>
                  <a:gd name="T5" fmla="*/ 65 h 66"/>
                  <a:gd name="T6" fmla="*/ 46 w 51"/>
                  <a:gd name="T7" fmla="*/ 45 h 66"/>
                  <a:gd name="T8" fmla="*/ 40 w 51"/>
                  <a:gd name="T9" fmla="*/ 36 h 66"/>
                  <a:gd name="T10" fmla="*/ 50 w 51"/>
                  <a:gd name="T11" fmla="*/ 25 h 66"/>
                  <a:gd name="T12" fmla="*/ 50 w 51"/>
                  <a:gd name="T13" fmla="*/ 10 h 66"/>
                  <a:gd name="T14" fmla="*/ 25 w 51"/>
                  <a:gd name="T15" fmla="*/ 0 h 66"/>
                  <a:gd name="T16" fmla="*/ 0 w 51"/>
                  <a:gd name="T17" fmla="*/ 13 h 66"/>
                  <a:gd name="T18" fmla="*/ 0 w 51"/>
                  <a:gd name="T19" fmla="*/ 13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6"/>
                  <a:gd name="T32" fmla="*/ 51 w 5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6">
                    <a:moveTo>
                      <a:pt x="0" y="13"/>
                    </a:moveTo>
                    <a:lnTo>
                      <a:pt x="0" y="13"/>
                    </a:lnTo>
                    <a:lnTo>
                      <a:pt x="11" y="65"/>
                    </a:lnTo>
                    <a:lnTo>
                      <a:pt x="46" y="45"/>
                    </a:lnTo>
                    <a:lnTo>
                      <a:pt x="40" y="36"/>
                    </a:lnTo>
                    <a:lnTo>
                      <a:pt x="50" y="25"/>
                    </a:lnTo>
                    <a:lnTo>
                      <a:pt x="50" y="10"/>
                    </a:lnTo>
                    <a:lnTo>
                      <a:pt x="25" y="0"/>
                    </a:lnTo>
                    <a:lnTo>
                      <a:pt x="0" y="1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9" name="Freeform 108"/>
              <p:cNvSpPr>
                <a:spLocks/>
              </p:cNvSpPr>
              <p:nvPr/>
            </p:nvSpPr>
            <p:spPr bwMode="auto">
              <a:xfrm>
                <a:off x="3238" y="3507"/>
                <a:ext cx="174" cy="170"/>
              </a:xfrm>
              <a:custGeom>
                <a:avLst/>
                <a:gdLst>
                  <a:gd name="T0" fmla="*/ 0 w 174"/>
                  <a:gd name="T1" fmla="*/ 159 h 170"/>
                  <a:gd name="T2" fmla="*/ 0 w 174"/>
                  <a:gd name="T3" fmla="*/ 159 h 170"/>
                  <a:gd name="T4" fmla="*/ 23 w 174"/>
                  <a:gd name="T5" fmla="*/ 153 h 170"/>
                  <a:gd name="T6" fmla="*/ 134 w 174"/>
                  <a:gd name="T7" fmla="*/ 169 h 170"/>
                  <a:gd name="T8" fmla="*/ 159 w 174"/>
                  <a:gd name="T9" fmla="*/ 162 h 170"/>
                  <a:gd name="T10" fmla="*/ 142 w 174"/>
                  <a:gd name="T11" fmla="*/ 149 h 170"/>
                  <a:gd name="T12" fmla="*/ 142 w 174"/>
                  <a:gd name="T13" fmla="*/ 98 h 170"/>
                  <a:gd name="T14" fmla="*/ 173 w 174"/>
                  <a:gd name="T15" fmla="*/ 98 h 170"/>
                  <a:gd name="T16" fmla="*/ 170 w 174"/>
                  <a:gd name="T17" fmla="*/ 70 h 170"/>
                  <a:gd name="T18" fmla="*/ 142 w 174"/>
                  <a:gd name="T19" fmla="*/ 73 h 170"/>
                  <a:gd name="T20" fmla="*/ 139 w 174"/>
                  <a:gd name="T21" fmla="*/ 24 h 170"/>
                  <a:gd name="T22" fmla="*/ 127 w 174"/>
                  <a:gd name="T23" fmla="*/ 15 h 170"/>
                  <a:gd name="T24" fmla="*/ 109 w 174"/>
                  <a:gd name="T25" fmla="*/ 16 h 170"/>
                  <a:gd name="T26" fmla="*/ 105 w 174"/>
                  <a:gd name="T27" fmla="*/ 30 h 170"/>
                  <a:gd name="T28" fmla="*/ 86 w 174"/>
                  <a:gd name="T29" fmla="*/ 32 h 170"/>
                  <a:gd name="T30" fmla="*/ 63 w 174"/>
                  <a:gd name="T31" fmla="*/ 0 h 170"/>
                  <a:gd name="T32" fmla="*/ 11 w 174"/>
                  <a:gd name="T33" fmla="*/ 7 h 170"/>
                  <a:gd name="T34" fmla="*/ 30 w 174"/>
                  <a:gd name="T35" fmla="*/ 71 h 170"/>
                  <a:gd name="T36" fmla="*/ 0 w 174"/>
                  <a:gd name="T37" fmla="*/ 159 h 170"/>
                  <a:gd name="T38" fmla="*/ 0 w 174"/>
                  <a:gd name="T39" fmla="*/ 159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70"/>
                  <a:gd name="T62" fmla="*/ 174 w 17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70">
                    <a:moveTo>
                      <a:pt x="0" y="159"/>
                    </a:moveTo>
                    <a:lnTo>
                      <a:pt x="0" y="159"/>
                    </a:lnTo>
                    <a:lnTo>
                      <a:pt x="23" y="153"/>
                    </a:lnTo>
                    <a:lnTo>
                      <a:pt x="134" y="169"/>
                    </a:lnTo>
                    <a:lnTo>
                      <a:pt x="159" y="162"/>
                    </a:lnTo>
                    <a:lnTo>
                      <a:pt x="142" y="149"/>
                    </a:lnTo>
                    <a:lnTo>
                      <a:pt x="142" y="98"/>
                    </a:lnTo>
                    <a:lnTo>
                      <a:pt x="173" y="98"/>
                    </a:lnTo>
                    <a:lnTo>
                      <a:pt x="170" y="70"/>
                    </a:lnTo>
                    <a:lnTo>
                      <a:pt x="142" y="73"/>
                    </a:lnTo>
                    <a:lnTo>
                      <a:pt x="139" y="24"/>
                    </a:lnTo>
                    <a:lnTo>
                      <a:pt x="127" y="15"/>
                    </a:lnTo>
                    <a:lnTo>
                      <a:pt x="109" y="16"/>
                    </a:lnTo>
                    <a:lnTo>
                      <a:pt x="105" y="30"/>
                    </a:lnTo>
                    <a:lnTo>
                      <a:pt x="86" y="32"/>
                    </a:lnTo>
                    <a:lnTo>
                      <a:pt x="63" y="0"/>
                    </a:lnTo>
                    <a:lnTo>
                      <a:pt x="11" y="7"/>
                    </a:lnTo>
                    <a:lnTo>
                      <a:pt x="30" y="71"/>
                    </a:lnTo>
                    <a:lnTo>
                      <a:pt x="0" y="15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0" name="Freeform 109"/>
              <p:cNvSpPr>
                <a:spLocks/>
              </p:cNvSpPr>
              <p:nvPr/>
            </p:nvSpPr>
            <p:spPr bwMode="auto">
              <a:xfrm>
                <a:off x="3243" y="3493"/>
                <a:ext cx="15" cy="15"/>
              </a:xfrm>
              <a:custGeom>
                <a:avLst/>
                <a:gdLst>
                  <a:gd name="T0" fmla="*/ 0 w 15"/>
                  <a:gd name="T1" fmla="*/ 4 h 15"/>
                  <a:gd name="T2" fmla="*/ 0 w 15"/>
                  <a:gd name="T3" fmla="*/ 4 h 15"/>
                  <a:gd name="T4" fmla="*/ 5 w 15"/>
                  <a:gd name="T5" fmla="*/ 14 h 15"/>
                  <a:gd name="T6" fmla="*/ 14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0" y="4"/>
                    </a:lnTo>
                    <a:lnTo>
                      <a:pt x="5" y="14"/>
                    </a:lnTo>
                    <a:lnTo>
                      <a:pt x="14" y="0"/>
                    </a:lnTo>
                    <a:lnTo>
                      <a:pt x="0" y="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1" name="Freeform 110"/>
              <p:cNvSpPr>
                <a:spLocks/>
              </p:cNvSpPr>
              <p:nvPr/>
            </p:nvSpPr>
            <p:spPr bwMode="auto">
              <a:xfrm>
                <a:off x="3352" y="3672"/>
                <a:ext cx="128" cy="128"/>
              </a:xfrm>
              <a:custGeom>
                <a:avLst/>
                <a:gdLst>
                  <a:gd name="T0" fmla="*/ 0 w 128"/>
                  <a:gd name="T1" fmla="*/ 98 h 128"/>
                  <a:gd name="T2" fmla="*/ 0 w 128"/>
                  <a:gd name="T3" fmla="*/ 98 h 128"/>
                  <a:gd name="T4" fmla="*/ 0 w 128"/>
                  <a:gd name="T5" fmla="*/ 59 h 128"/>
                  <a:gd name="T6" fmla="*/ 14 w 128"/>
                  <a:gd name="T7" fmla="*/ 59 h 128"/>
                  <a:gd name="T8" fmla="*/ 14 w 128"/>
                  <a:gd name="T9" fmla="*/ 10 h 128"/>
                  <a:gd name="T10" fmla="*/ 40 w 128"/>
                  <a:gd name="T11" fmla="*/ 4 h 128"/>
                  <a:gd name="T12" fmla="*/ 48 w 128"/>
                  <a:gd name="T13" fmla="*/ 13 h 128"/>
                  <a:gd name="T14" fmla="*/ 71 w 128"/>
                  <a:gd name="T15" fmla="*/ 0 h 128"/>
                  <a:gd name="T16" fmla="*/ 109 w 128"/>
                  <a:gd name="T17" fmla="*/ 53 h 128"/>
                  <a:gd name="T18" fmla="*/ 127 w 128"/>
                  <a:gd name="T19" fmla="*/ 62 h 128"/>
                  <a:gd name="T20" fmla="*/ 76 w 128"/>
                  <a:gd name="T21" fmla="*/ 109 h 128"/>
                  <a:gd name="T22" fmla="*/ 46 w 128"/>
                  <a:gd name="T23" fmla="*/ 109 h 128"/>
                  <a:gd name="T24" fmla="*/ 30 w 128"/>
                  <a:gd name="T25" fmla="*/ 126 h 128"/>
                  <a:gd name="T26" fmla="*/ 11 w 128"/>
                  <a:gd name="T27" fmla="*/ 127 h 128"/>
                  <a:gd name="T28" fmla="*/ 11 w 128"/>
                  <a:gd name="T29" fmla="*/ 112 h 128"/>
                  <a:gd name="T30" fmla="*/ 0 w 128"/>
                  <a:gd name="T31" fmla="*/ 98 h 128"/>
                  <a:gd name="T32" fmla="*/ 0 w 128"/>
                  <a:gd name="T33" fmla="*/ 98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8"/>
                  <a:gd name="T53" fmla="*/ 128 w 12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8">
                    <a:moveTo>
                      <a:pt x="0" y="98"/>
                    </a:moveTo>
                    <a:lnTo>
                      <a:pt x="0" y="98"/>
                    </a:lnTo>
                    <a:lnTo>
                      <a:pt x="0" y="59"/>
                    </a:lnTo>
                    <a:lnTo>
                      <a:pt x="14" y="59"/>
                    </a:lnTo>
                    <a:lnTo>
                      <a:pt x="14" y="10"/>
                    </a:lnTo>
                    <a:lnTo>
                      <a:pt x="40" y="4"/>
                    </a:lnTo>
                    <a:lnTo>
                      <a:pt x="48" y="13"/>
                    </a:lnTo>
                    <a:lnTo>
                      <a:pt x="71" y="0"/>
                    </a:lnTo>
                    <a:lnTo>
                      <a:pt x="109" y="53"/>
                    </a:lnTo>
                    <a:lnTo>
                      <a:pt x="127" y="62"/>
                    </a:lnTo>
                    <a:lnTo>
                      <a:pt x="76" y="109"/>
                    </a:lnTo>
                    <a:lnTo>
                      <a:pt x="46" y="109"/>
                    </a:lnTo>
                    <a:lnTo>
                      <a:pt x="30" y="126"/>
                    </a:lnTo>
                    <a:lnTo>
                      <a:pt x="11" y="127"/>
                    </a:lnTo>
                    <a:lnTo>
                      <a:pt x="11" y="112"/>
                    </a:lnTo>
                    <a:lnTo>
                      <a:pt x="0" y="9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2" name="Freeform 111"/>
              <p:cNvSpPr>
                <a:spLocks/>
              </p:cNvSpPr>
              <p:nvPr/>
            </p:nvSpPr>
            <p:spPr bwMode="auto">
              <a:xfrm>
                <a:off x="3477" y="3461"/>
                <a:ext cx="25" cy="28"/>
              </a:xfrm>
              <a:custGeom>
                <a:avLst/>
                <a:gdLst>
                  <a:gd name="T0" fmla="*/ 0 w 25"/>
                  <a:gd name="T1" fmla="*/ 4 h 28"/>
                  <a:gd name="T2" fmla="*/ 0 w 25"/>
                  <a:gd name="T3" fmla="*/ 4 h 28"/>
                  <a:gd name="T4" fmla="*/ 3 w 25"/>
                  <a:gd name="T5" fmla="*/ 14 h 28"/>
                  <a:gd name="T6" fmla="*/ 9 w 25"/>
                  <a:gd name="T7" fmla="*/ 27 h 28"/>
                  <a:gd name="T8" fmla="*/ 24 w 25"/>
                  <a:gd name="T9" fmla="*/ 11 h 28"/>
                  <a:gd name="T10" fmla="*/ 23 w 25"/>
                  <a:gd name="T11" fmla="*/ 0 h 28"/>
                  <a:gd name="T12" fmla="*/ 0 w 25"/>
                  <a:gd name="T13" fmla="*/ 4 h 28"/>
                  <a:gd name="T14" fmla="*/ 0 w 25"/>
                  <a:gd name="T15" fmla="*/ 4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4"/>
                    </a:moveTo>
                    <a:lnTo>
                      <a:pt x="0" y="4"/>
                    </a:lnTo>
                    <a:lnTo>
                      <a:pt x="3" y="14"/>
                    </a:lnTo>
                    <a:lnTo>
                      <a:pt x="9" y="27"/>
                    </a:lnTo>
                    <a:lnTo>
                      <a:pt x="24" y="11"/>
                    </a:lnTo>
                    <a:lnTo>
                      <a:pt x="23" y="0"/>
                    </a:lnTo>
                    <a:lnTo>
                      <a:pt x="0" y="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3" name="Freeform 112"/>
              <p:cNvSpPr>
                <a:spLocks/>
              </p:cNvSpPr>
              <p:nvPr/>
            </p:nvSpPr>
            <p:spPr bwMode="auto">
              <a:xfrm>
                <a:off x="3195" y="3256"/>
                <a:ext cx="106" cy="153"/>
              </a:xfrm>
              <a:custGeom>
                <a:avLst/>
                <a:gdLst>
                  <a:gd name="T0" fmla="*/ 0 w 106"/>
                  <a:gd name="T1" fmla="*/ 109 h 153"/>
                  <a:gd name="T2" fmla="*/ 0 w 106"/>
                  <a:gd name="T3" fmla="*/ 109 h 153"/>
                  <a:gd name="T4" fmla="*/ 14 w 106"/>
                  <a:gd name="T5" fmla="*/ 80 h 153"/>
                  <a:gd name="T6" fmla="*/ 40 w 106"/>
                  <a:gd name="T7" fmla="*/ 84 h 153"/>
                  <a:gd name="T8" fmla="*/ 68 w 106"/>
                  <a:gd name="T9" fmla="*/ 25 h 153"/>
                  <a:gd name="T10" fmla="*/ 82 w 106"/>
                  <a:gd name="T11" fmla="*/ 14 h 153"/>
                  <a:gd name="T12" fmla="*/ 77 w 106"/>
                  <a:gd name="T13" fmla="*/ 2 h 153"/>
                  <a:gd name="T14" fmla="*/ 84 w 106"/>
                  <a:gd name="T15" fmla="*/ 0 h 153"/>
                  <a:gd name="T16" fmla="*/ 94 w 106"/>
                  <a:gd name="T17" fmla="*/ 37 h 153"/>
                  <a:gd name="T18" fmla="*/ 77 w 106"/>
                  <a:gd name="T19" fmla="*/ 44 h 153"/>
                  <a:gd name="T20" fmla="*/ 96 w 106"/>
                  <a:gd name="T21" fmla="*/ 73 h 153"/>
                  <a:gd name="T22" fmla="*/ 84 w 106"/>
                  <a:gd name="T23" fmla="*/ 107 h 153"/>
                  <a:gd name="T24" fmla="*/ 105 w 106"/>
                  <a:gd name="T25" fmla="*/ 134 h 153"/>
                  <a:gd name="T26" fmla="*/ 103 w 106"/>
                  <a:gd name="T27" fmla="*/ 152 h 153"/>
                  <a:gd name="T28" fmla="*/ 67 w 106"/>
                  <a:gd name="T29" fmla="*/ 144 h 153"/>
                  <a:gd name="T30" fmla="*/ 39 w 106"/>
                  <a:gd name="T31" fmla="*/ 143 h 153"/>
                  <a:gd name="T32" fmla="*/ 17 w 106"/>
                  <a:gd name="T33" fmla="*/ 144 h 153"/>
                  <a:gd name="T34" fmla="*/ 16 w 106"/>
                  <a:gd name="T35" fmla="*/ 119 h 153"/>
                  <a:gd name="T36" fmla="*/ 0 w 106"/>
                  <a:gd name="T37" fmla="*/ 109 h 153"/>
                  <a:gd name="T38" fmla="*/ 0 w 106"/>
                  <a:gd name="T39" fmla="*/ 109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3"/>
                  <a:gd name="T62" fmla="*/ 106 w 106"/>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3">
                    <a:moveTo>
                      <a:pt x="0" y="109"/>
                    </a:moveTo>
                    <a:lnTo>
                      <a:pt x="0" y="109"/>
                    </a:lnTo>
                    <a:lnTo>
                      <a:pt x="14" y="80"/>
                    </a:lnTo>
                    <a:lnTo>
                      <a:pt x="40" y="84"/>
                    </a:lnTo>
                    <a:lnTo>
                      <a:pt x="68" y="25"/>
                    </a:lnTo>
                    <a:lnTo>
                      <a:pt x="82" y="14"/>
                    </a:lnTo>
                    <a:lnTo>
                      <a:pt x="77" y="2"/>
                    </a:lnTo>
                    <a:lnTo>
                      <a:pt x="84" y="0"/>
                    </a:lnTo>
                    <a:lnTo>
                      <a:pt x="94" y="37"/>
                    </a:lnTo>
                    <a:lnTo>
                      <a:pt x="77" y="44"/>
                    </a:lnTo>
                    <a:lnTo>
                      <a:pt x="96" y="73"/>
                    </a:lnTo>
                    <a:lnTo>
                      <a:pt x="84" y="107"/>
                    </a:lnTo>
                    <a:lnTo>
                      <a:pt x="105" y="134"/>
                    </a:lnTo>
                    <a:lnTo>
                      <a:pt x="103" y="152"/>
                    </a:lnTo>
                    <a:lnTo>
                      <a:pt x="67" y="144"/>
                    </a:lnTo>
                    <a:lnTo>
                      <a:pt x="39" y="143"/>
                    </a:lnTo>
                    <a:lnTo>
                      <a:pt x="17" y="144"/>
                    </a:lnTo>
                    <a:lnTo>
                      <a:pt x="16" y="119"/>
                    </a:lnTo>
                    <a:lnTo>
                      <a:pt x="0" y="10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4" name="Freeform 113"/>
              <p:cNvSpPr>
                <a:spLocks/>
              </p:cNvSpPr>
              <p:nvPr/>
            </p:nvSpPr>
            <p:spPr bwMode="auto">
              <a:xfrm>
                <a:off x="3279" y="3280"/>
                <a:ext cx="178" cy="111"/>
              </a:xfrm>
              <a:custGeom>
                <a:avLst/>
                <a:gdLst>
                  <a:gd name="T0" fmla="*/ 0 w 178"/>
                  <a:gd name="T1" fmla="*/ 83 h 111"/>
                  <a:gd name="T2" fmla="*/ 0 w 178"/>
                  <a:gd name="T3" fmla="*/ 83 h 111"/>
                  <a:gd name="T4" fmla="*/ 12 w 178"/>
                  <a:gd name="T5" fmla="*/ 49 h 111"/>
                  <a:gd name="T6" fmla="*/ 56 w 178"/>
                  <a:gd name="T7" fmla="*/ 40 h 111"/>
                  <a:gd name="T8" fmla="*/ 61 w 178"/>
                  <a:gd name="T9" fmla="*/ 29 h 111"/>
                  <a:gd name="T10" fmla="*/ 81 w 178"/>
                  <a:gd name="T11" fmla="*/ 25 h 111"/>
                  <a:gd name="T12" fmla="*/ 111 w 178"/>
                  <a:gd name="T13" fmla="*/ 0 h 111"/>
                  <a:gd name="T14" fmla="*/ 121 w 178"/>
                  <a:gd name="T15" fmla="*/ 29 h 111"/>
                  <a:gd name="T16" fmla="*/ 144 w 178"/>
                  <a:gd name="T17" fmla="*/ 40 h 111"/>
                  <a:gd name="T18" fmla="*/ 177 w 178"/>
                  <a:gd name="T19" fmla="*/ 80 h 111"/>
                  <a:gd name="T20" fmla="*/ 95 w 178"/>
                  <a:gd name="T21" fmla="*/ 91 h 111"/>
                  <a:gd name="T22" fmla="*/ 68 w 178"/>
                  <a:gd name="T23" fmla="*/ 80 h 111"/>
                  <a:gd name="T24" fmla="*/ 56 w 178"/>
                  <a:gd name="T25" fmla="*/ 99 h 111"/>
                  <a:gd name="T26" fmla="*/ 33 w 178"/>
                  <a:gd name="T27" fmla="*/ 99 h 111"/>
                  <a:gd name="T28" fmla="*/ 21 w 178"/>
                  <a:gd name="T29" fmla="*/ 110 h 111"/>
                  <a:gd name="T30" fmla="*/ 0 w 178"/>
                  <a:gd name="T31" fmla="*/ 83 h 111"/>
                  <a:gd name="T32" fmla="*/ 0 w 178"/>
                  <a:gd name="T33" fmla="*/ 8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8"/>
                  <a:gd name="T52" fmla="*/ 0 h 111"/>
                  <a:gd name="T53" fmla="*/ 178 w 17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8" h="111">
                    <a:moveTo>
                      <a:pt x="0" y="83"/>
                    </a:moveTo>
                    <a:lnTo>
                      <a:pt x="0" y="83"/>
                    </a:lnTo>
                    <a:lnTo>
                      <a:pt x="12" y="49"/>
                    </a:lnTo>
                    <a:lnTo>
                      <a:pt x="56" y="40"/>
                    </a:lnTo>
                    <a:lnTo>
                      <a:pt x="61" y="29"/>
                    </a:lnTo>
                    <a:lnTo>
                      <a:pt x="81" y="25"/>
                    </a:lnTo>
                    <a:lnTo>
                      <a:pt x="111" y="0"/>
                    </a:lnTo>
                    <a:lnTo>
                      <a:pt x="121" y="29"/>
                    </a:lnTo>
                    <a:lnTo>
                      <a:pt x="144" y="40"/>
                    </a:lnTo>
                    <a:lnTo>
                      <a:pt x="177" y="80"/>
                    </a:lnTo>
                    <a:lnTo>
                      <a:pt x="95" y="91"/>
                    </a:lnTo>
                    <a:lnTo>
                      <a:pt x="68" y="80"/>
                    </a:lnTo>
                    <a:lnTo>
                      <a:pt x="56" y="99"/>
                    </a:lnTo>
                    <a:lnTo>
                      <a:pt x="33" y="99"/>
                    </a:lnTo>
                    <a:lnTo>
                      <a:pt x="21" y="110"/>
                    </a:lnTo>
                    <a:lnTo>
                      <a:pt x="0" y="8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5" name="Freeform 114"/>
              <p:cNvSpPr>
                <a:spLocks/>
              </p:cNvSpPr>
              <p:nvPr/>
            </p:nvSpPr>
            <p:spPr bwMode="auto">
              <a:xfrm>
                <a:off x="3263" y="3106"/>
                <a:ext cx="147" cy="224"/>
              </a:xfrm>
              <a:custGeom>
                <a:avLst/>
                <a:gdLst>
                  <a:gd name="T0" fmla="*/ 0 w 147"/>
                  <a:gd name="T1" fmla="*/ 128 h 224"/>
                  <a:gd name="T2" fmla="*/ 0 w 147"/>
                  <a:gd name="T3" fmla="*/ 128 h 224"/>
                  <a:gd name="T4" fmla="*/ 21 w 147"/>
                  <a:gd name="T5" fmla="*/ 139 h 224"/>
                  <a:gd name="T6" fmla="*/ 16 w 147"/>
                  <a:gd name="T7" fmla="*/ 150 h 224"/>
                  <a:gd name="T8" fmla="*/ 26 w 147"/>
                  <a:gd name="T9" fmla="*/ 187 h 224"/>
                  <a:gd name="T10" fmla="*/ 9 w 147"/>
                  <a:gd name="T11" fmla="*/ 194 h 224"/>
                  <a:gd name="T12" fmla="*/ 28 w 147"/>
                  <a:gd name="T13" fmla="*/ 223 h 224"/>
                  <a:gd name="T14" fmla="*/ 72 w 147"/>
                  <a:gd name="T15" fmla="*/ 214 h 224"/>
                  <a:gd name="T16" fmla="*/ 77 w 147"/>
                  <a:gd name="T17" fmla="*/ 203 h 224"/>
                  <a:gd name="T18" fmla="*/ 97 w 147"/>
                  <a:gd name="T19" fmla="*/ 199 h 224"/>
                  <a:gd name="T20" fmla="*/ 127 w 147"/>
                  <a:gd name="T21" fmla="*/ 174 h 224"/>
                  <a:gd name="T22" fmla="*/ 117 w 147"/>
                  <a:gd name="T23" fmla="*/ 147 h 224"/>
                  <a:gd name="T24" fmla="*/ 131 w 147"/>
                  <a:gd name="T25" fmla="*/ 111 h 224"/>
                  <a:gd name="T26" fmla="*/ 145 w 147"/>
                  <a:gd name="T27" fmla="*/ 108 h 224"/>
                  <a:gd name="T28" fmla="*/ 146 w 147"/>
                  <a:gd name="T29" fmla="*/ 56 h 224"/>
                  <a:gd name="T30" fmla="*/ 36 w 147"/>
                  <a:gd name="T31" fmla="*/ 0 h 224"/>
                  <a:gd name="T32" fmla="*/ 22 w 147"/>
                  <a:gd name="T33" fmla="*/ 5 h 224"/>
                  <a:gd name="T34" fmla="*/ 22 w 147"/>
                  <a:gd name="T35" fmla="*/ 27 h 224"/>
                  <a:gd name="T36" fmla="*/ 36 w 147"/>
                  <a:gd name="T37" fmla="*/ 43 h 224"/>
                  <a:gd name="T38" fmla="*/ 28 w 147"/>
                  <a:gd name="T39" fmla="*/ 92 h 224"/>
                  <a:gd name="T40" fmla="*/ 0 w 147"/>
                  <a:gd name="T41" fmla="*/ 128 h 224"/>
                  <a:gd name="T42" fmla="*/ 0 w 147"/>
                  <a:gd name="T43" fmla="*/ 128 h 2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224"/>
                  <a:gd name="T68" fmla="*/ 147 w 147"/>
                  <a:gd name="T69" fmla="*/ 224 h 2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224">
                    <a:moveTo>
                      <a:pt x="0" y="128"/>
                    </a:moveTo>
                    <a:lnTo>
                      <a:pt x="0" y="128"/>
                    </a:lnTo>
                    <a:lnTo>
                      <a:pt x="21" y="139"/>
                    </a:lnTo>
                    <a:lnTo>
                      <a:pt x="16" y="150"/>
                    </a:lnTo>
                    <a:lnTo>
                      <a:pt x="26" y="187"/>
                    </a:lnTo>
                    <a:lnTo>
                      <a:pt x="9" y="194"/>
                    </a:lnTo>
                    <a:lnTo>
                      <a:pt x="28" y="223"/>
                    </a:lnTo>
                    <a:lnTo>
                      <a:pt x="72" y="214"/>
                    </a:lnTo>
                    <a:lnTo>
                      <a:pt x="77" y="203"/>
                    </a:lnTo>
                    <a:lnTo>
                      <a:pt x="97" y="199"/>
                    </a:lnTo>
                    <a:lnTo>
                      <a:pt x="127" y="174"/>
                    </a:lnTo>
                    <a:lnTo>
                      <a:pt x="117" y="147"/>
                    </a:lnTo>
                    <a:lnTo>
                      <a:pt x="131" y="111"/>
                    </a:lnTo>
                    <a:lnTo>
                      <a:pt x="145" y="108"/>
                    </a:lnTo>
                    <a:lnTo>
                      <a:pt x="146" y="56"/>
                    </a:lnTo>
                    <a:lnTo>
                      <a:pt x="36" y="0"/>
                    </a:lnTo>
                    <a:lnTo>
                      <a:pt x="22" y="5"/>
                    </a:lnTo>
                    <a:lnTo>
                      <a:pt x="22" y="27"/>
                    </a:lnTo>
                    <a:lnTo>
                      <a:pt x="36" y="43"/>
                    </a:lnTo>
                    <a:lnTo>
                      <a:pt x="28" y="92"/>
                    </a:lnTo>
                    <a:lnTo>
                      <a:pt x="0" y="12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6" name="Freeform 115"/>
              <p:cNvSpPr>
                <a:spLocks/>
              </p:cNvSpPr>
              <p:nvPr/>
            </p:nvSpPr>
            <p:spPr bwMode="auto">
              <a:xfrm>
                <a:off x="3232" y="3379"/>
                <a:ext cx="104" cy="119"/>
              </a:xfrm>
              <a:custGeom>
                <a:avLst/>
                <a:gdLst>
                  <a:gd name="T0" fmla="*/ 0 w 104"/>
                  <a:gd name="T1" fmla="*/ 104 h 119"/>
                  <a:gd name="T2" fmla="*/ 0 w 104"/>
                  <a:gd name="T3" fmla="*/ 104 h 119"/>
                  <a:gd name="T4" fmla="*/ 11 w 104"/>
                  <a:gd name="T5" fmla="*/ 118 h 119"/>
                  <a:gd name="T6" fmla="*/ 25 w 104"/>
                  <a:gd name="T7" fmla="*/ 114 h 119"/>
                  <a:gd name="T8" fmla="*/ 46 w 104"/>
                  <a:gd name="T9" fmla="*/ 115 h 119"/>
                  <a:gd name="T10" fmla="*/ 65 w 104"/>
                  <a:gd name="T11" fmla="*/ 103 h 119"/>
                  <a:gd name="T12" fmla="*/ 70 w 104"/>
                  <a:gd name="T13" fmla="*/ 79 h 119"/>
                  <a:gd name="T14" fmla="*/ 90 w 104"/>
                  <a:gd name="T15" fmla="*/ 59 h 119"/>
                  <a:gd name="T16" fmla="*/ 103 w 104"/>
                  <a:gd name="T17" fmla="*/ 0 h 119"/>
                  <a:gd name="T18" fmla="*/ 80 w 104"/>
                  <a:gd name="T19" fmla="*/ 0 h 119"/>
                  <a:gd name="T20" fmla="*/ 68 w 104"/>
                  <a:gd name="T21" fmla="*/ 11 h 119"/>
                  <a:gd name="T22" fmla="*/ 66 w 104"/>
                  <a:gd name="T23" fmla="*/ 29 h 119"/>
                  <a:gd name="T24" fmla="*/ 30 w 104"/>
                  <a:gd name="T25" fmla="*/ 21 h 119"/>
                  <a:gd name="T26" fmla="*/ 29 w 104"/>
                  <a:gd name="T27" fmla="*/ 33 h 119"/>
                  <a:gd name="T28" fmla="*/ 43 w 104"/>
                  <a:gd name="T29" fmla="*/ 35 h 119"/>
                  <a:gd name="T30" fmla="*/ 39 w 104"/>
                  <a:gd name="T31" fmla="*/ 81 h 119"/>
                  <a:gd name="T32" fmla="*/ 21 w 104"/>
                  <a:gd name="T33" fmla="*/ 76 h 119"/>
                  <a:gd name="T34" fmla="*/ 0 w 104"/>
                  <a:gd name="T35" fmla="*/ 104 h 119"/>
                  <a:gd name="T36" fmla="*/ 0 w 104"/>
                  <a:gd name="T37" fmla="*/ 104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19"/>
                  <a:gd name="T59" fmla="*/ 104 w 104"/>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19">
                    <a:moveTo>
                      <a:pt x="0" y="104"/>
                    </a:moveTo>
                    <a:lnTo>
                      <a:pt x="0" y="104"/>
                    </a:lnTo>
                    <a:lnTo>
                      <a:pt x="11" y="118"/>
                    </a:lnTo>
                    <a:lnTo>
                      <a:pt x="25" y="114"/>
                    </a:lnTo>
                    <a:lnTo>
                      <a:pt x="46" y="115"/>
                    </a:lnTo>
                    <a:lnTo>
                      <a:pt x="65" y="103"/>
                    </a:lnTo>
                    <a:lnTo>
                      <a:pt x="70" y="79"/>
                    </a:lnTo>
                    <a:lnTo>
                      <a:pt x="90" y="59"/>
                    </a:lnTo>
                    <a:lnTo>
                      <a:pt x="103" y="0"/>
                    </a:lnTo>
                    <a:lnTo>
                      <a:pt x="80" y="0"/>
                    </a:lnTo>
                    <a:lnTo>
                      <a:pt x="68" y="11"/>
                    </a:lnTo>
                    <a:lnTo>
                      <a:pt x="66" y="29"/>
                    </a:lnTo>
                    <a:lnTo>
                      <a:pt x="30" y="21"/>
                    </a:lnTo>
                    <a:lnTo>
                      <a:pt x="29" y="33"/>
                    </a:lnTo>
                    <a:lnTo>
                      <a:pt x="43" y="35"/>
                    </a:lnTo>
                    <a:lnTo>
                      <a:pt x="39" y="81"/>
                    </a:lnTo>
                    <a:lnTo>
                      <a:pt x="21" y="76"/>
                    </a:lnTo>
                    <a:lnTo>
                      <a:pt x="0" y="10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7" name="Freeform 116"/>
              <p:cNvSpPr>
                <a:spLocks/>
              </p:cNvSpPr>
              <p:nvPr/>
            </p:nvSpPr>
            <p:spPr bwMode="auto">
              <a:xfrm>
                <a:off x="3248" y="3360"/>
                <a:ext cx="260" cy="250"/>
              </a:xfrm>
              <a:custGeom>
                <a:avLst/>
                <a:gdLst>
                  <a:gd name="T0" fmla="*/ 0 w 260"/>
                  <a:gd name="T1" fmla="*/ 147 h 250"/>
                  <a:gd name="T2" fmla="*/ 0 w 260"/>
                  <a:gd name="T3" fmla="*/ 147 h 250"/>
                  <a:gd name="T4" fmla="*/ 1 w 260"/>
                  <a:gd name="T5" fmla="*/ 154 h 250"/>
                  <a:gd name="T6" fmla="*/ 53 w 260"/>
                  <a:gd name="T7" fmla="*/ 147 h 250"/>
                  <a:gd name="T8" fmla="*/ 76 w 260"/>
                  <a:gd name="T9" fmla="*/ 179 h 250"/>
                  <a:gd name="T10" fmla="*/ 95 w 260"/>
                  <a:gd name="T11" fmla="*/ 177 h 250"/>
                  <a:gd name="T12" fmla="*/ 99 w 260"/>
                  <a:gd name="T13" fmla="*/ 163 h 250"/>
                  <a:gd name="T14" fmla="*/ 117 w 260"/>
                  <a:gd name="T15" fmla="*/ 162 h 250"/>
                  <a:gd name="T16" fmla="*/ 129 w 260"/>
                  <a:gd name="T17" fmla="*/ 171 h 250"/>
                  <a:gd name="T18" fmla="*/ 132 w 260"/>
                  <a:gd name="T19" fmla="*/ 220 h 250"/>
                  <a:gd name="T20" fmla="*/ 160 w 260"/>
                  <a:gd name="T21" fmla="*/ 217 h 250"/>
                  <a:gd name="T22" fmla="*/ 238 w 260"/>
                  <a:gd name="T23" fmla="*/ 249 h 250"/>
                  <a:gd name="T24" fmla="*/ 238 w 260"/>
                  <a:gd name="T25" fmla="*/ 235 h 250"/>
                  <a:gd name="T26" fmla="*/ 222 w 260"/>
                  <a:gd name="T27" fmla="*/ 228 h 250"/>
                  <a:gd name="T28" fmla="*/ 225 w 260"/>
                  <a:gd name="T29" fmla="*/ 192 h 250"/>
                  <a:gd name="T30" fmla="*/ 250 w 260"/>
                  <a:gd name="T31" fmla="*/ 180 h 250"/>
                  <a:gd name="T32" fmla="*/ 234 w 260"/>
                  <a:gd name="T33" fmla="*/ 156 h 250"/>
                  <a:gd name="T34" fmla="*/ 232 w 260"/>
                  <a:gd name="T35" fmla="*/ 115 h 250"/>
                  <a:gd name="T36" fmla="*/ 229 w 260"/>
                  <a:gd name="T37" fmla="*/ 105 h 250"/>
                  <a:gd name="T38" fmla="*/ 238 w 260"/>
                  <a:gd name="T39" fmla="*/ 87 h 250"/>
                  <a:gd name="T40" fmla="*/ 250 w 260"/>
                  <a:gd name="T41" fmla="*/ 52 h 250"/>
                  <a:gd name="T42" fmla="*/ 259 w 260"/>
                  <a:gd name="T43" fmla="*/ 39 h 250"/>
                  <a:gd name="T44" fmla="*/ 254 w 260"/>
                  <a:gd name="T45" fmla="*/ 20 h 250"/>
                  <a:gd name="T46" fmla="*/ 208 w 260"/>
                  <a:gd name="T47" fmla="*/ 0 h 250"/>
                  <a:gd name="T48" fmla="*/ 126 w 260"/>
                  <a:gd name="T49" fmla="*/ 11 h 250"/>
                  <a:gd name="T50" fmla="*/ 99 w 260"/>
                  <a:gd name="T51" fmla="*/ 0 h 250"/>
                  <a:gd name="T52" fmla="*/ 87 w 260"/>
                  <a:gd name="T53" fmla="*/ 19 h 250"/>
                  <a:gd name="T54" fmla="*/ 74 w 260"/>
                  <a:gd name="T55" fmla="*/ 78 h 250"/>
                  <a:gd name="T56" fmla="*/ 54 w 260"/>
                  <a:gd name="T57" fmla="*/ 98 h 250"/>
                  <a:gd name="T58" fmla="*/ 49 w 260"/>
                  <a:gd name="T59" fmla="*/ 122 h 250"/>
                  <a:gd name="T60" fmla="*/ 30 w 260"/>
                  <a:gd name="T61" fmla="*/ 134 h 250"/>
                  <a:gd name="T62" fmla="*/ 9 w 260"/>
                  <a:gd name="T63" fmla="*/ 133 h 250"/>
                  <a:gd name="T64" fmla="*/ 0 w 260"/>
                  <a:gd name="T65" fmla="*/ 147 h 250"/>
                  <a:gd name="T66" fmla="*/ 0 w 260"/>
                  <a:gd name="T67" fmla="*/ 147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50"/>
                  <a:gd name="T104" fmla="*/ 260 w 260"/>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50">
                    <a:moveTo>
                      <a:pt x="0" y="147"/>
                    </a:moveTo>
                    <a:lnTo>
                      <a:pt x="0" y="147"/>
                    </a:lnTo>
                    <a:lnTo>
                      <a:pt x="1" y="154"/>
                    </a:lnTo>
                    <a:lnTo>
                      <a:pt x="53" y="147"/>
                    </a:lnTo>
                    <a:lnTo>
                      <a:pt x="76" y="179"/>
                    </a:lnTo>
                    <a:lnTo>
                      <a:pt x="95" y="177"/>
                    </a:lnTo>
                    <a:lnTo>
                      <a:pt x="99" y="163"/>
                    </a:lnTo>
                    <a:lnTo>
                      <a:pt x="117" y="162"/>
                    </a:lnTo>
                    <a:lnTo>
                      <a:pt x="129" y="171"/>
                    </a:lnTo>
                    <a:lnTo>
                      <a:pt x="132" y="220"/>
                    </a:lnTo>
                    <a:lnTo>
                      <a:pt x="160" y="217"/>
                    </a:lnTo>
                    <a:lnTo>
                      <a:pt x="238" y="249"/>
                    </a:lnTo>
                    <a:lnTo>
                      <a:pt x="238" y="235"/>
                    </a:lnTo>
                    <a:lnTo>
                      <a:pt x="222" y="228"/>
                    </a:lnTo>
                    <a:lnTo>
                      <a:pt x="225" y="192"/>
                    </a:lnTo>
                    <a:lnTo>
                      <a:pt x="250" y="180"/>
                    </a:lnTo>
                    <a:lnTo>
                      <a:pt x="234" y="156"/>
                    </a:lnTo>
                    <a:lnTo>
                      <a:pt x="232" y="115"/>
                    </a:lnTo>
                    <a:lnTo>
                      <a:pt x="229" y="105"/>
                    </a:lnTo>
                    <a:lnTo>
                      <a:pt x="238" y="87"/>
                    </a:lnTo>
                    <a:lnTo>
                      <a:pt x="250" y="52"/>
                    </a:lnTo>
                    <a:lnTo>
                      <a:pt x="259" y="39"/>
                    </a:lnTo>
                    <a:lnTo>
                      <a:pt x="254" y="20"/>
                    </a:lnTo>
                    <a:lnTo>
                      <a:pt x="208" y="0"/>
                    </a:lnTo>
                    <a:lnTo>
                      <a:pt x="126" y="11"/>
                    </a:lnTo>
                    <a:lnTo>
                      <a:pt x="99" y="0"/>
                    </a:lnTo>
                    <a:lnTo>
                      <a:pt x="87" y="19"/>
                    </a:lnTo>
                    <a:lnTo>
                      <a:pt x="74" y="78"/>
                    </a:lnTo>
                    <a:lnTo>
                      <a:pt x="54" y="98"/>
                    </a:lnTo>
                    <a:lnTo>
                      <a:pt x="49" y="122"/>
                    </a:lnTo>
                    <a:lnTo>
                      <a:pt x="30" y="134"/>
                    </a:lnTo>
                    <a:lnTo>
                      <a:pt x="9" y="133"/>
                    </a:lnTo>
                    <a:lnTo>
                      <a:pt x="0" y="14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8" name="Freeform 117"/>
              <p:cNvSpPr>
                <a:spLocks/>
              </p:cNvSpPr>
              <p:nvPr/>
            </p:nvSpPr>
            <p:spPr bwMode="auto">
              <a:xfrm>
                <a:off x="3522" y="2925"/>
                <a:ext cx="33" cy="18"/>
              </a:xfrm>
              <a:custGeom>
                <a:avLst/>
                <a:gdLst>
                  <a:gd name="T0" fmla="*/ 0 w 33"/>
                  <a:gd name="T1" fmla="*/ 9 h 18"/>
                  <a:gd name="T2" fmla="*/ 0 w 33"/>
                  <a:gd name="T3" fmla="*/ 9 h 18"/>
                  <a:gd name="T4" fmla="*/ 11 w 33"/>
                  <a:gd name="T5" fmla="*/ 17 h 18"/>
                  <a:gd name="T6" fmla="*/ 32 w 33"/>
                  <a:gd name="T7" fmla="*/ 0 h 18"/>
                  <a:gd name="T8" fmla="*/ 0 w 33"/>
                  <a:gd name="T9" fmla="*/ 9 h 18"/>
                  <a:gd name="T10" fmla="*/ 0 w 33"/>
                  <a:gd name="T11" fmla="*/ 9 h 18"/>
                  <a:gd name="T12" fmla="*/ 0 60000 65536"/>
                  <a:gd name="T13" fmla="*/ 0 60000 65536"/>
                  <a:gd name="T14" fmla="*/ 0 60000 65536"/>
                  <a:gd name="T15" fmla="*/ 0 60000 65536"/>
                  <a:gd name="T16" fmla="*/ 0 60000 65536"/>
                  <a:gd name="T17" fmla="*/ 0 60000 65536"/>
                  <a:gd name="T18" fmla="*/ 0 w 33"/>
                  <a:gd name="T19" fmla="*/ 0 h 18"/>
                  <a:gd name="T20" fmla="*/ 33 w 3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3" h="18">
                    <a:moveTo>
                      <a:pt x="0" y="9"/>
                    </a:moveTo>
                    <a:lnTo>
                      <a:pt x="0" y="9"/>
                    </a:lnTo>
                    <a:lnTo>
                      <a:pt x="11" y="17"/>
                    </a:lnTo>
                    <a:lnTo>
                      <a:pt x="32" y="0"/>
                    </a:lnTo>
                    <a:lnTo>
                      <a:pt x="0" y="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19" name="Freeform 118"/>
              <p:cNvSpPr>
                <a:spLocks/>
              </p:cNvSpPr>
              <p:nvPr/>
            </p:nvSpPr>
            <p:spPr bwMode="auto">
              <a:xfrm>
                <a:off x="3093" y="3260"/>
                <a:ext cx="38" cy="85"/>
              </a:xfrm>
              <a:custGeom>
                <a:avLst/>
                <a:gdLst>
                  <a:gd name="T0" fmla="*/ 0 w 38"/>
                  <a:gd name="T1" fmla="*/ 21 h 85"/>
                  <a:gd name="T2" fmla="*/ 0 w 38"/>
                  <a:gd name="T3" fmla="*/ 21 h 85"/>
                  <a:gd name="T4" fmla="*/ 14 w 38"/>
                  <a:gd name="T5" fmla="*/ 84 h 85"/>
                  <a:gd name="T6" fmla="*/ 26 w 38"/>
                  <a:gd name="T7" fmla="*/ 83 h 85"/>
                  <a:gd name="T8" fmla="*/ 37 w 38"/>
                  <a:gd name="T9" fmla="*/ 10 h 85"/>
                  <a:gd name="T10" fmla="*/ 26 w 38"/>
                  <a:gd name="T11" fmla="*/ 0 h 85"/>
                  <a:gd name="T12" fmla="*/ 19 w 38"/>
                  <a:gd name="T13" fmla="*/ 7 h 85"/>
                  <a:gd name="T14" fmla="*/ 0 w 38"/>
                  <a:gd name="T15" fmla="*/ 21 h 85"/>
                  <a:gd name="T16" fmla="*/ 0 w 38"/>
                  <a:gd name="T17" fmla="*/ 21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5"/>
                  <a:gd name="T29" fmla="*/ 38 w 38"/>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5">
                    <a:moveTo>
                      <a:pt x="0" y="21"/>
                    </a:moveTo>
                    <a:lnTo>
                      <a:pt x="0" y="21"/>
                    </a:lnTo>
                    <a:lnTo>
                      <a:pt x="14" y="84"/>
                    </a:lnTo>
                    <a:lnTo>
                      <a:pt x="26" y="83"/>
                    </a:lnTo>
                    <a:lnTo>
                      <a:pt x="37" y="10"/>
                    </a:lnTo>
                    <a:lnTo>
                      <a:pt x="26" y="0"/>
                    </a:lnTo>
                    <a:lnTo>
                      <a:pt x="19" y="7"/>
                    </a:lnTo>
                    <a:lnTo>
                      <a:pt x="0" y="2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0" name="Freeform 119"/>
              <p:cNvSpPr>
                <a:spLocks/>
              </p:cNvSpPr>
              <p:nvPr/>
            </p:nvSpPr>
            <p:spPr bwMode="auto">
              <a:xfrm>
                <a:off x="3209" y="3399"/>
                <a:ext cx="26" cy="18"/>
              </a:xfrm>
              <a:custGeom>
                <a:avLst/>
                <a:gdLst>
                  <a:gd name="T0" fmla="*/ 0 w 26"/>
                  <a:gd name="T1" fmla="*/ 17 h 18"/>
                  <a:gd name="T2" fmla="*/ 0 w 26"/>
                  <a:gd name="T3" fmla="*/ 17 h 18"/>
                  <a:gd name="T4" fmla="*/ 3 w 26"/>
                  <a:gd name="T5" fmla="*/ 1 h 18"/>
                  <a:gd name="T6" fmla="*/ 25 w 26"/>
                  <a:gd name="T7" fmla="*/ 0 h 18"/>
                  <a:gd name="T8" fmla="*/ 25 w 26"/>
                  <a:gd name="T9" fmla="*/ 15 h 18"/>
                  <a:gd name="T10" fmla="*/ 0 w 26"/>
                  <a:gd name="T11" fmla="*/ 17 h 18"/>
                  <a:gd name="T12" fmla="*/ 0 w 26"/>
                  <a:gd name="T13" fmla="*/ 17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7"/>
                    </a:moveTo>
                    <a:lnTo>
                      <a:pt x="0" y="17"/>
                    </a:lnTo>
                    <a:lnTo>
                      <a:pt x="3" y="1"/>
                    </a:lnTo>
                    <a:lnTo>
                      <a:pt x="25" y="0"/>
                    </a:lnTo>
                    <a:lnTo>
                      <a:pt x="25" y="15"/>
                    </a:lnTo>
                    <a:lnTo>
                      <a:pt x="0" y="1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1" name="Freeform 120"/>
              <p:cNvSpPr>
                <a:spLocks/>
              </p:cNvSpPr>
              <p:nvPr/>
            </p:nvSpPr>
            <p:spPr bwMode="auto">
              <a:xfrm>
                <a:off x="3530" y="3182"/>
                <a:ext cx="207" cy="201"/>
              </a:xfrm>
              <a:custGeom>
                <a:avLst/>
                <a:gdLst>
                  <a:gd name="T0" fmla="*/ 0 w 207"/>
                  <a:gd name="T1" fmla="*/ 140 h 201"/>
                  <a:gd name="T2" fmla="*/ 0 w 207"/>
                  <a:gd name="T3" fmla="*/ 140 h 201"/>
                  <a:gd name="T4" fmla="*/ 16 w 207"/>
                  <a:gd name="T5" fmla="*/ 129 h 201"/>
                  <a:gd name="T6" fmla="*/ 17 w 207"/>
                  <a:gd name="T7" fmla="*/ 105 h 201"/>
                  <a:gd name="T8" fmla="*/ 44 w 207"/>
                  <a:gd name="T9" fmla="*/ 72 h 201"/>
                  <a:gd name="T10" fmla="*/ 55 w 207"/>
                  <a:gd name="T11" fmla="*/ 13 h 201"/>
                  <a:gd name="T12" fmla="*/ 76 w 207"/>
                  <a:gd name="T13" fmla="*/ 0 h 201"/>
                  <a:gd name="T14" fmla="*/ 92 w 207"/>
                  <a:gd name="T15" fmla="*/ 40 h 201"/>
                  <a:gd name="T16" fmla="*/ 137 w 207"/>
                  <a:gd name="T17" fmla="*/ 74 h 201"/>
                  <a:gd name="T18" fmla="*/ 121 w 207"/>
                  <a:gd name="T19" fmla="*/ 95 h 201"/>
                  <a:gd name="T20" fmla="*/ 136 w 207"/>
                  <a:gd name="T21" fmla="*/ 100 h 201"/>
                  <a:gd name="T22" fmla="*/ 152 w 207"/>
                  <a:gd name="T23" fmla="*/ 124 h 201"/>
                  <a:gd name="T24" fmla="*/ 206 w 207"/>
                  <a:gd name="T25" fmla="*/ 138 h 201"/>
                  <a:gd name="T26" fmla="*/ 165 w 207"/>
                  <a:gd name="T27" fmla="*/ 179 h 201"/>
                  <a:gd name="T28" fmla="*/ 122 w 207"/>
                  <a:gd name="T29" fmla="*/ 194 h 201"/>
                  <a:gd name="T30" fmla="*/ 83 w 207"/>
                  <a:gd name="T31" fmla="*/ 200 h 201"/>
                  <a:gd name="T32" fmla="*/ 39 w 207"/>
                  <a:gd name="T33" fmla="*/ 185 h 201"/>
                  <a:gd name="T34" fmla="*/ 24 w 207"/>
                  <a:gd name="T35" fmla="*/ 156 h 201"/>
                  <a:gd name="T36" fmla="*/ 0 w 207"/>
                  <a:gd name="T37" fmla="*/ 140 h 201"/>
                  <a:gd name="T38" fmla="*/ 0 w 207"/>
                  <a:gd name="T39" fmla="*/ 140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7"/>
                  <a:gd name="T61" fmla="*/ 0 h 201"/>
                  <a:gd name="T62" fmla="*/ 207 w 207"/>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7" h="201">
                    <a:moveTo>
                      <a:pt x="0" y="140"/>
                    </a:moveTo>
                    <a:lnTo>
                      <a:pt x="0" y="140"/>
                    </a:lnTo>
                    <a:lnTo>
                      <a:pt x="16" y="129"/>
                    </a:lnTo>
                    <a:lnTo>
                      <a:pt x="17" y="105"/>
                    </a:lnTo>
                    <a:lnTo>
                      <a:pt x="44" y="72"/>
                    </a:lnTo>
                    <a:lnTo>
                      <a:pt x="55" y="13"/>
                    </a:lnTo>
                    <a:lnTo>
                      <a:pt x="76" y="0"/>
                    </a:lnTo>
                    <a:lnTo>
                      <a:pt x="92" y="40"/>
                    </a:lnTo>
                    <a:lnTo>
                      <a:pt x="137" y="74"/>
                    </a:lnTo>
                    <a:lnTo>
                      <a:pt x="121" y="95"/>
                    </a:lnTo>
                    <a:lnTo>
                      <a:pt x="136" y="100"/>
                    </a:lnTo>
                    <a:lnTo>
                      <a:pt x="152" y="124"/>
                    </a:lnTo>
                    <a:lnTo>
                      <a:pt x="206" y="138"/>
                    </a:lnTo>
                    <a:lnTo>
                      <a:pt x="165" y="179"/>
                    </a:lnTo>
                    <a:lnTo>
                      <a:pt x="122" y="194"/>
                    </a:lnTo>
                    <a:lnTo>
                      <a:pt x="83" y="200"/>
                    </a:lnTo>
                    <a:lnTo>
                      <a:pt x="39" y="185"/>
                    </a:lnTo>
                    <a:lnTo>
                      <a:pt x="24" y="156"/>
                    </a:lnTo>
                    <a:lnTo>
                      <a:pt x="0" y="14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2" name="Freeform 121"/>
              <p:cNvSpPr>
                <a:spLocks/>
              </p:cNvSpPr>
              <p:nvPr/>
            </p:nvSpPr>
            <p:spPr bwMode="auto">
              <a:xfrm>
                <a:off x="3651" y="3256"/>
                <a:ext cx="22" cy="27"/>
              </a:xfrm>
              <a:custGeom>
                <a:avLst/>
                <a:gdLst>
                  <a:gd name="T0" fmla="*/ 0 w 22"/>
                  <a:gd name="T1" fmla="*/ 21 h 27"/>
                  <a:gd name="T2" fmla="*/ 0 w 22"/>
                  <a:gd name="T3" fmla="*/ 21 h 27"/>
                  <a:gd name="T4" fmla="*/ 15 w 22"/>
                  <a:gd name="T5" fmla="*/ 26 h 27"/>
                  <a:gd name="T6" fmla="*/ 21 w 22"/>
                  <a:gd name="T7" fmla="*/ 18 h 27"/>
                  <a:gd name="T8" fmla="*/ 10 w 22"/>
                  <a:gd name="T9" fmla="*/ 16 h 27"/>
                  <a:gd name="T10" fmla="*/ 21 w 22"/>
                  <a:gd name="T11" fmla="*/ 10 h 27"/>
                  <a:gd name="T12" fmla="*/ 16 w 22"/>
                  <a:gd name="T13" fmla="*/ 0 h 27"/>
                  <a:gd name="T14" fmla="*/ 0 w 22"/>
                  <a:gd name="T15" fmla="*/ 21 h 27"/>
                  <a:gd name="T16" fmla="*/ 0 w 22"/>
                  <a:gd name="T17" fmla="*/ 2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0" y="21"/>
                    </a:moveTo>
                    <a:lnTo>
                      <a:pt x="0" y="21"/>
                    </a:lnTo>
                    <a:lnTo>
                      <a:pt x="15" y="26"/>
                    </a:lnTo>
                    <a:lnTo>
                      <a:pt x="21" y="18"/>
                    </a:lnTo>
                    <a:lnTo>
                      <a:pt x="10" y="16"/>
                    </a:lnTo>
                    <a:lnTo>
                      <a:pt x="21" y="10"/>
                    </a:lnTo>
                    <a:lnTo>
                      <a:pt x="16" y="0"/>
                    </a:lnTo>
                    <a:lnTo>
                      <a:pt x="0" y="2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3" name="Freeform 122"/>
              <p:cNvSpPr>
                <a:spLocks/>
              </p:cNvSpPr>
              <p:nvPr/>
            </p:nvSpPr>
            <p:spPr bwMode="auto">
              <a:xfrm>
                <a:off x="3199" y="3399"/>
                <a:ext cx="77" cy="85"/>
              </a:xfrm>
              <a:custGeom>
                <a:avLst/>
                <a:gdLst>
                  <a:gd name="T0" fmla="*/ 0 w 77"/>
                  <a:gd name="T1" fmla="*/ 40 h 85"/>
                  <a:gd name="T2" fmla="*/ 0 w 77"/>
                  <a:gd name="T3" fmla="*/ 40 h 85"/>
                  <a:gd name="T4" fmla="*/ 9 w 77"/>
                  <a:gd name="T5" fmla="*/ 27 h 85"/>
                  <a:gd name="T6" fmla="*/ 14 w 77"/>
                  <a:gd name="T7" fmla="*/ 28 h 85"/>
                  <a:gd name="T8" fmla="*/ 10 w 77"/>
                  <a:gd name="T9" fmla="*/ 17 h 85"/>
                  <a:gd name="T10" fmla="*/ 35 w 77"/>
                  <a:gd name="T11" fmla="*/ 15 h 85"/>
                  <a:gd name="T12" fmla="*/ 35 w 77"/>
                  <a:gd name="T13" fmla="*/ 0 h 85"/>
                  <a:gd name="T14" fmla="*/ 63 w 77"/>
                  <a:gd name="T15" fmla="*/ 1 h 85"/>
                  <a:gd name="T16" fmla="*/ 62 w 77"/>
                  <a:gd name="T17" fmla="*/ 13 h 85"/>
                  <a:gd name="T18" fmla="*/ 76 w 77"/>
                  <a:gd name="T19" fmla="*/ 15 h 85"/>
                  <a:gd name="T20" fmla="*/ 72 w 77"/>
                  <a:gd name="T21" fmla="*/ 61 h 85"/>
                  <a:gd name="T22" fmla="*/ 54 w 77"/>
                  <a:gd name="T23" fmla="*/ 56 h 85"/>
                  <a:gd name="T24" fmla="*/ 33 w 77"/>
                  <a:gd name="T25" fmla="*/ 84 h 85"/>
                  <a:gd name="T26" fmla="*/ 0 w 77"/>
                  <a:gd name="T27" fmla="*/ 40 h 85"/>
                  <a:gd name="T28" fmla="*/ 0 w 77"/>
                  <a:gd name="T29" fmla="*/ 4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5"/>
                  <a:gd name="T47" fmla="*/ 77 w 77"/>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5">
                    <a:moveTo>
                      <a:pt x="0" y="40"/>
                    </a:moveTo>
                    <a:lnTo>
                      <a:pt x="0" y="40"/>
                    </a:lnTo>
                    <a:lnTo>
                      <a:pt x="9" y="27"/>
                    </a:lnTo>
                    <a:lnTo>
                      <a:pt x="14" y="28"/>
                    </a:lnTo>
                    <a:lnTo>
                      <a:pt x="10" y="17"/>
                    </a:lnTo>
                    <a:lnTo>
                      <a:pt x="35" y="15"/>
                    </a:lnTo>
                    <a:lnTo>
                      <a:pt x="35" y="0"/>
                    </a:lnTo>
                    <a:lnTo>
                      <a:pt x="63" y="1"/>
                    </a:lnTo>
                    <a:lnTo>
                      <a:pt x="62" y="13"/>
                    </a:lnTo>
                    <a:lnTo>
                      <a:pt x="76" y="15"/>
                    </a:lnTo>
                    <a:lnTo>
                      <a:pt x="72" y="61"/>
                    </a:lnTo>
                    <a:lnTo>
                      <a:pt x="54" y="56"/>
                    </a:lnTo>
                    <a:lnTo>
                      <a:pt x="33" y="84"/>
                    </a:lnTo>
                    <a:lnTo>
                      <a:pt x="0" y="4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4" name="Freeform 123"/>
              <p:cNvSpPr>
                <a:spLocks/>
              </p:cNvSpPr>
              <p:nvPr/>
            </p:nvSpPr>
            <p:spPr bwMode="auto">
              <a:xfrm>
                <a:off x="2852" y="3244"/>
                <a:ext cx="42" cy="8"/>
              </a:xfrm>
              <a:custGeom>
                <a:avLst/>
                <a:gdLst>
                  <a:gd name="T0" fmla="*/ 0 w 42"/>
                  <a:gd name="T1" fmla="*/ 7 h 8"/>
                  <a:gd name="T2" fmla="*/ 0 w 42"/>
                  <a:gd name="T3" fmla="*/ 7 h 8"/>
                  <a:gd name="T4" fmla="*/ 2 w 42"/>
                  <a:gd name="T5" fmla="*/ 0 h 8"/>
                  <a:gd name="T6" fmla="*/ 41 w 42"/>
                  <a:gd name="T7" fmla="*/ 2 h 8"/>
                  <a:gd name="T8" fmla="*/ 0 w 42"/>
                  <a:gd name="T9" fmla="*/ 7 h 8"/>
                  <a:gd name="T10" fmla="*/ 0 w 42"/>
                  <a:gd name="T11" fmla="*/ 7 h 8"/>
                  <a:gd name="T12" fmla="*/ 0 60000 65536"/>
                  <a:gd name="T13" fmla="*/ 0 60000 65536"/>
                  <a:gd name="T14" fmla="*/ 0 60000 65536"/>
                  <a:gd name="T15" fmla="*/ 0 60000 65536"/>
                  <a:gd name="T16" fmla="*/ 0 60000 65536"/>
                  <a:gd name="T17" fmla="*/ 0 60000 65536"/>
                  <a:gd name="T18" fmla="*/ 0 w 42"/>
                  <a:gd name="T19" fmla="*/ 0 h 8"/>
                  <a:gd name="T20" fmla="*/ 42 w 42"/>
                  <a:gd name="T21" fmla="*/ 8 h 8"/>
                </a:gdLst>
                <a:ahLst/>
                <a:cxnLst>
                  <a:cxn ang="T12">
                    <a:pos x="T0" y="T1"/>
                  </a:cxn>
                  <a:cxn ang="T13">
                    <a:pos x="T2" y="T3"/>
                  </a:cxn>
                  <a:cxn ang="T14">
                    <a:pos x="T4" y="T5"/>
                  </a:cxn>
                  <a:cxn ang="T15">
                    <a:pos x="T6" y="T7"/>
                  </a:cxn>
                  <a:cxn ang="T16">
                    <a:pos x="T8" y="T9"/>
                  </a:cxn>
                  <a:cxn ang="T17">
                    <a:pos x="T10" y="T11"/>
                  </a:cxn>
                </a:cxnLst>
                <a:rect l="T18" t="T19" r="T20" b="T21"/>
                <a:pathLst>
                  <a:path w="42" h="8">
                    <a:moveTo>
                      <a:pt x="0" y="7"/>
                    </a:moveTo>
                    <a:lnTo>
                      <a:pt x="0" y="7"/>
                    </a:lnTo>
                    <a:lnTo>
                      <a:pt x="2" y="0"/>
                    </a:lnTo>
                    <a:lnTo>
                      <a:pt x="41" y="2"/>
                    </a:lnTo>
                    <a:lnTo>
                      <a:pt x="0" y="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5" name="Freeform 124"/>
              <p:cNvSpPr>
                <a:spLocks/>
              </p:cNvSpPr>
              <p:nvPr/>
            </p:nvSpPr>
            <p:spPr bwMode="auto">
              <a:xfrm>
                <a:off x="3039" y="3277"/>
                <a:ext cx="59" cy="89"/>
              </a:xfrm>
              <a:custGeom>
                <a:avLst/>
                <a:gdLst>
                  <a:gd name="T0" fmla="*/ 0 w 59"/>
                  <a:gd name="T1" fmla="*/ 83 h 89"/>
                  <a:gd name="T2" fmla="*/ 0 w 59"/>
                  <a:gd name="T3" fmla="*/ 83 h 89"/>
                  <a:gd name="T4" fmla="*/ 5 w 59"/>
                  <a:gd name="T5" fmla="*/ 23 h 89"/>
                  <a:gd name="T6" fmla="*/ 3 w 59"/>
                  <a:gd name="T7" fmla="*/ 4 h 89"/>
                  <a:gd name="T8" fmla="*/ 39 w 59"/>
                  <a:gd name="T9" fmla="*/ 0 h 89"/>
                  <a:gd name="T10" fmla="*/ 58 w 59"/>
                  <a:gd name="T11" fmla="*/ 70 h 89"/>
                  <a:gd name="T12" fmla="*/ 15 w 59"/>
                  <a:gd name="T13" fmla="*/ 88 h 89"/>
                  <a:gd name="T14" fmla="*/ 0 w 59"/>
                  <a:gd name="T15" fmla="*/ 83 h 89"/>
                  <a:gd name="T16" fmla="*/ 0 w 59"/>
                  <a:gd name="T17" fmla="*/ 83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9"/>
                  <a:gd name="T29" fmla="*/ 59 w 5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9">
                    <a:moveTo>
                      <a:pt x="0" y="83"/>
                    </a:moveTo>
                    <a:lnTo>
                      <a:pt x="0" y="83"/>
                    </a:lnTo>
                    <a:lnTo>
                      <a:pt x="5" y="23"/>
                    </a:lnTo>
                    <a:lnTo>
                      <a:pt x="3" y="4"/>
                    </a:lnTo>
                    <a:lnTo>
                      <a:pt x="39" y="0"/>
                    </a:lnTo>
                    <a:lnTo>
                      <a:pt x="58" y="70"/>
                    </a:lnTo>
                    <a:lnTo>
                      <a:pt x="15" y="88"/>
                    </a:lnTo>
                    <a:lnTo>
                      <a:pt x="0" y="8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6" name="Freeform 125"/>
              <p:cNvSpPr>
                <a:spLocks/>
              </p:cNvSpPr>
              <p:nvPr/>
            </p:nvSpPr>
            <p:spPr bwMode="auto">
              <a:xfrm>
                <a:off x="2876" y="3256"/>
                <a:ext cx="101" cy="74"/>
              </a:xfrm>
              <a:custGeom>
                <a:avLst/>
                <a:gdLst>
                  <a:gd name="T0" fmla="*/ 0 w 101"/>
                  <a:gd name="T1" fmla="*/ 25 h 74"/>
                  <a:gd name="T2" fmla="*/ 0 w 101"/>
                  <a:gd name="T3" fmla="*/ 25 h 74"/>
                  <a:gd name="T4" fmla="*/ 17 w 101"/>
                  <a:gd name="T5" fmla="*/ 14 h 74"/>
                  <a:gd name="T6" fmla="*/ 17 w 101"/>
                  <a:gd name="T7" fmla="*/ 0 h 74"/>
                  <a:gd name="T8" fmla="*/ 50 w 101"/>
                  <a:gd name="T9" fmla="*/ 3 h 74"/>
                  <a:gd name="T10" fmla="*/ 59 w 101"/>
                  <a:gd name="T11" fmla="*/ 10 h 74"/>
                  <a:gd name="T12" fmla="*/ 82 w 101"/>
                  <a:gd name="T13" fmla="*/ 2 h 74"/>
                  <a:gd name="T14" fmla="*/ 96 w 101"/>
                  <a:gd name="T15" fmla="*/ 35 h 74"/>
                  <a:gd name="T16" fmla="*/ 100 w 101"/>
                  <a:gd name="T17" fmla="*/ 59 h 74"/>
                  <a:gd name="T18" fmla="*/ 91 w 101"/>
                  <a:gd name="T19" fmla="*/ 58 h 74"/>
                  <a:gd name="T20" fmla="*/ 89 w 101"/>
                  <a:gd name="T21" fmla="*/ 71 h 74"/>
                  <a:gd name="T22" fmla="*/ 75 w 101"/>
                  <a:gd name="T23" fmla="*/ 73 h 74"/>
                  <a:gd name="T24" fmla="*/ 74 w 101"/>
                  <a:gd name="T25" fmla="*/ 59 h 74"/>
                  <a:gd name="T26" fmla="*/ 66 w 101"/>
                  <a:gd name="T27" fmla="*/ 59 h 74"/>
                  <a:gd name="T28" fmla="*/ 52 w 101"/>
                  <a:gd name="T29" fmla="*/ 38 h 74"/>
                  <a:gd name="T30" fmla="*/ 23 w 101"/>
                  <a:gd name="T31" fmla="*/ 50 h 74"/>
                  <a:gd name="T32" fmla="*/ 0 w 101"/>
                  <a:gd name="T33" fmla="*/ 25 h 74"/>
                  <a:gd name="T34" fmla="*/ 0 w 101"/>
                  <a:gd name="T35" fmla="*/ 25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74"/>
                  <a:gd name="T56" fmla="*/ 101 w 101"/>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74">
                    <a:moveTo>
                      <a:pt x="0" y="25"/>
                    </a:moveTo>
                    <a:lnTo>
                      <a:pt x="0" y="25"/>
                    </a:lnTo>
                    <a:lnTo>
                      <a:pt x="17" y="14"/>
                    </a:lnTo>
                    <a:lnTo>
                      <a:pt x="17" y="0"/>
                    </a:lnTo>
                    <a:lnTo>
                      <a:pt x="50" y="3"/>
                    </a:lnTo>
                    <a:lnTo>
                      <a:pt x="59" y="10"/>
                    </a:lnTo>
                    <a:lnTo>
                      <a:pt x="82" y="2"/>
                    </a:lnTo>
                    <a:lnTo>
                      <a:pt x="96" y="35"/>
                    </a:lnTo>
                    <a:lnTo>
                      <a:pt x="100" y="59"/>
                    </a:lnTo>
                    <a:lnTo>
                      <a:pt x="91" y="58"/>
                    </a:lnTo>
                    <a:lnTo>
                      <a:pt x="89" y="71"/>
                    </a:lnTo>
                    <a:lnTo>
                      <a:pt x="75" y="73"/>
                    </a:lnTo>
                    <a:lnTo>
                      <a:pt x="74" y="59"/>
                    </a:lnTo>
                    <a:lnTo>
                      <a:pt x="66" y="59"/>
                    </a:lnTo>
                    <a:lnTo>
                      <a:pt x="52" y="38"/>
                    </a:lnTo>
                    <a:lnTo>
                      <a:pt x="23" y="50"/>
                    </a:lnTo>
                    <a:lnTo>
                      <a:pt x="0" y="2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7" name="Freeform 126"/>
              <p:cNvSpPr>
                <a:spLocks/>
              </p:cNvSpPr>
              <p:nvPr/>
            </p:nvSpPr>
            <p:spPr bwMode="auto">
              <a:xfrm>
                <a:off x="3691" y="3022"/>
                <a:ext cx="26" cy="8"/>
              </a:xfrm>
              <a:custGeom>
                <a:avLst/>
                <a:gdLst>
                  <a:gd name="T0" fmla="*/ 0 w 26"/>
                  <a:gd name="T1" fmla="*/ 0 h 8"/>
                  <a:gd name="T2" fmla="*/ 0 w 26"/>
                  <a:gd name="T3" fmla="*/ 0 h 8"/>
                  <a:gd name="T4" fmla="*/ 13 w 26"/>
                  <a:gd name="T5" fmla="*/ 7 h 8"/>
                  <a:gd name="T6" fmla="*/ 25 w 26"/>
                  <a:gd name="T7" fmla="*/ 2 h 8"/>
                  <a:gd name="T8" fmla="*/ 0 w 26"/>
                  <a:gd name="T9" fmla="*/ 0 h 8"/>
                  <a:gd name="T10" fmla="*/ 0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0" y="0"/>
                    </a:lnTo>
                    <a:lnTo>
                      <a:pt x="13" y="7"/>
                    </a:lnTo>
                    <a:lnTo>
                      <a:pt x="25" y="2"/>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8" name="Freeform 127"/>
              <p:cNvSpPr>
                <a:spLocks/>
              </p:cNvSpPr>
              <p:nvPr/>
            </p:nvSpPr>
            <p:spPr bwMode="auto">
              <a:xfrm>
                <a:off x="3544" y="2963"/>
                <a:ext cx="22" cy="58"/>
              </a:xfrm>
              <a:custGeom>
                <a:avLst/>
                <a:gdLst>
                  <a:gd name="T0" fmla="*/ 0 w 22"/>
                  <a:gd name="T1" fmla="*/ 28 h 58"/>
                  <a:gd name="T2" fmla="*/ 0 w 22"/>
                  <a:gd name="T3" fmla="*/ 28 h 58"/>
                  <a:gd name="T4" fmla="*/ 11 w 22"/>
                  <a:gd name="T5" fmla="*/ 57 h 58"/>
                  <a:gd name="T6" fmla="*/ 13 w 22"/>
                  <a:gd name="T7" fmla="*/ 56 h 58"/>
                  <a:gd name="T8" fmla="*/ 19 w 22"/>
                  <a:gd name="T9" fmla="*/ 25 h 58"/>
                  <a:gd name="T10" fmla="*/ 11 w 22"/>
                  <a:gd name="T11" fmla="*/ 28 h 58"/>
                  <a:gd name="T12" fmla="*/ 13 w 22"/>
                  <a:gd name="T13" fmla="*/ 14 h 58"/>
                  <a:gd name="T14" fmla="*/ 20 w 22"/>
                  <a:gd name="T15" fmla="*/ 7 h 58"/>
                  <a:gd name="T16" fmla="*/ 21 w 22"/>
                  <a:gd name="T17" fmla="*/ 0 h 58"/>
                  <a:gd name="T18" fmla="*/ 14 w 22"/>
                  <a:gd name="T19" fmla="*/ 1 h 58"/>
                  <a:gd name="T20" fmla="*/ 0 w 22"/>
                  <a:gd name="T21" fmla="*/ 28 h 58"/>
                  <a:gd name="T22" fmla="*/ 0 w 22"/>
                  <a:gd name="T23" fmla="*/ 28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8"/>
                  <a:gd name="T38" fmla="*/ 22 w 2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8">
                    <a:moveTo>
                      <a:pt x="0" y="28"/>
                    </a:moveTo>
                    <a:lnTo>
                      <a:pt x="0" y="28"/>
                    </a:lnTo>
                    <a:lnTo>
                      <a:pt x="11" y="57"/>
                    </a:lnTo>
                    <a:lnTo>
                      <a:pt x="13" y="56"/>
                    </a:lnTo>
                    <a:lnTo>
                      <a:pt x="19" y="25"/>
                    </a:lnTo>
                    <a:lnTo>
                      <a:pt x="11" y="28"/>
                    </a:lnTo>
                    <a:lnTo>
                      <a:pt x="13" y="14"/>
                    </a:lnTo>
                    <a:lnTo>
                      <a:pt x="20" y="7"/>
                    </a:lnTo>
                    <a:lnTo>
                      <a:pt x="21" y="0"/>
                    </a:lnTo>
                    <a:lnTo>
                      <a:pt x="14" y="1"/>
                    </a:lnTo>
                    <a:lnTo>
                      <a:pt x="0" y="2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29" name="Freeform 128"/>
              <p:cNvSpPr>
                <a:spLocks/>
              </p:cNvSpPr>
              <p:nvPr/>
            </p:nvSpPr>
            <p:spPr bwMode="auto">
              <a:xfrm>
                <a:off x="2964" y="3283"/>
                <a:ext cx="81" cy="87"/>
              </a:xfrm>
              <a:custGeom>
                <a:avLst/>
                <a:gdLst>
                  <a:gd name="T0" fmla="*/ 0 w 81"/>
                  <a:gd name="T1" fmla="*/ 57 h 87"/>
                  <a:gd name="T2" fmla="*/ 0 w 81"/>
                  <a:gd name="T3" fmla="*/ 57 h 87"/>
                  <a:gd name="T4" fmla="*/ 1 w 81"/>
                  <a:gd name="T5" fmla="*/ 44 h 87"/>
                  <a:gd name="T6" fmla="*/ 3 w 81"/>
                  <a:gd name="T7" fmla="*/ 31 h 87"/>
                  <a:gd name="T8" fmla="*/ 12 w 81"/>
                  <a:gd name="T9" fmla="*/ 32 h 87"/>
                  <a:gd name="T10" fmla="*/ 8 w 81"/>
                  <a:gd name="T11" fmla="*/ 8 h 87"/>
                  <a:gd name="T12" fmla="*/ 32 w 81"/>
                  <a:gd name="T13" fmla="*/ 0 h 87"/>
                  <a:gd name="T14" fmla="*/ 46 w 81"/>
                  <a:gd name="T15" fmla="*/ 5 h 87"/>
                  <a:gd name="T16" fmla="*/ 53 w 81"/>
                  <a:gd name="T17" fmla="*/ 14 h 87"/>
                  <a:gd name="T18" fmla="*/ 80 w 81"/>
                  <a:gd name="T19" fmla="*/ 17 h 87"/>
                  <a:gd name="T20" fmla="*/ 75 w 81"/>
                  <a:gd name="T21" fmla="*/ 77 h 87"/>
                  <a:gd name="T22" fmla="*/ 13 w 81"/>
                  <a:gd name="T23" fmla="*/ 86 h 87"/>
                  <a:gd name="T24" fmla="*/ 15 w 81"/>
                  <a:gd name="T25" fmla="*/ 66 h 87"/>
                  <a:gd name="T26" fmla="*/ 0 w 81"/>
                  <a:gd name="T27" fmla="*/ 57 h 87"/>
                  <a:gd name="T28" fmla="*/ 0 w 81"/>
                  <a:gd name="T29" fmla="*/ 57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87"/>
                  <a:gd name="T47" fmla="*/ 81 w 8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87">
                    <a:moveTo>
                      <a:pt x="0" y="57"/>
                    </a:moveTo>
                    <a:lnTo>
                      <a:pt x="0" y="57"/>
                    </a:lnTo>
                    <a:lnTo>
                      <a:pt x="1" y="44"/>
                    </a:lnTo>
                    <a:lnTo>
                      <a:pt x="3" y="31"/>
                    </a:lnTo>
                    <a:lnTo>
                      <a:pt x="12" y="32"/>
                    </a:lnTo>
                    <a:lnTo>
                      <a:pt x="8" y="8"/>
                    </a:lnTo>
                    <a:lnTo>
                      <a:pt x="32" y="0"/>
                    </a:lnTo>
                    <a:lnTo>
                      <a:pt x="46" y="5"/>
                    </a:lnTo>
                    <a:lnTo>
                      <a:pt x="53" y="14"/>
                    </a:lnTo>
                    <a:lnTo>
                      <a:pt x="80" y="17"/>
                    </a:lnTo>
                    <a:lnTo>
                      <a:pt x="75" y="77"/>
                    </a:lnTo>
                    <a:lnTo>
                      <a:pt x="13" y="86"/>
                    </a:lnTo>
                    <a:lnTo>
                      <a:pt x="15" y="66"/>
                    </a:lnTo>
                    <a:lnTo>
                      <a:pt x="0" y="5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0" name="Freeform 129"/>
              <p:cNvSpPr>
                <a:spLocks/>
              </p:cNvSpPr>
              <p:nvPr/>
            </p:nvSpPr>
            <p:spPr bwMode="auto">
              <a:xfrm>
                <a:off x="3555" y="2960"/>
                <a:ext cx="60" cy="65"/>
              </a:xfrm>
              <a:custGeom>
                <a:avLst/>
                <a:gdLst>
                  <a:gd name="T0" fmla="*/ 0 w 60"/>
                  <a:gd name="T1" fmla="*/ 31 h 65"/>
                  <a:gd name="T2" fmla="*/ 0 w 60"/>
                  <a:gd name="T3" fmla="*/ 31 h 65"/>
                  <a:gd name="T4" fmla="*/ 2 w 60"/>
                  <a:gd name="T5" fmla="*/ 17 h 65"/>
                  <a:gd name="T6" fmla="*/ 9 w 60"/>
                  <a:gd name="T7" fmla="*/ 10 h 65"/>
                  <a:gd name="T8" fmla="*/ 23 w 60"/>
                  <a:gd name="T9" fmla="*/ 16 h 65"/>
                  <a:gd name="T10" fmla="*/ 53 w 60"/>
                  <a:gd name="T11" fmla="*/ 0 h 65"/>
                  <a:gd name="T12" fmla="*/ 59 w 60"/>
                  <a:gd name="T13" fmla="*/ 18 h 65"/>
                  <a:gd name="T14" fmla="*/ 28 w 60"/>
                  <a:gd name="T15" fmla="*/ 28 h 65"/>
                  <a:gd name="T16" fmla="*/ 44 w 60"/>
                  <a:gd name="T17" fmla="*/ 42 h 65"/>
                  <a:gd name="T18" fmla="*/ 36 w 60"/>
                  <a:gd name="T19" fmla="*/ 51 h 65"/>
                  <a:gd name="T20" fmla="*/ 17 w 60"/>
                  <a:gd name="T21" fmla="*/ 64 h 65"/>
                  <a:gd name="T22" fmla="*/ 2 w 60"/>
                  <a:gd name="T23" fmla="*/ 59 h 65"/>
                  <a:gd name="T24" fmla="*/ 2 w 60"/>
                  <a:gd name="T25" fmla="*/ 59 h 65"/>
                  <a:gd name="T26" fmla="*/ 8 w 60"/>
                  <a:gd name="T27" fmla="*/ 28 h 65"/>
                  <a:gd name="T28" fmla="*/ 0 w 60"/>
                  <a:gd name="T29" fmla="*/ 31 h 65"/>
                  <a:gd name="T30" fmla="*/ 0 w 60"/>
                  <a:gd name="T31" fmla="*/ 31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65"/>
                  <a:gd name="T50" fmla="*/ 60 w 60"/>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65">
                    <a:moveTo>
                      <a:pt x="0" y="31"/>
                    </a:moveTo>
                    <a:lnTo>
                      <a:pt x="0" y="31"/>
                    </a:lnTo>
                    <a:lnTo>
                      <a:pt x="2" y="17"/>
                    </a:lnTo>
                    <a:lnTo>
                      <a:pt x="9" y="10"/>
                    </a:lnTo>
                    <a:lnTo>
                      <a:pt x="23" y="16"/>
                    </a:lnTo>
                    <a:lnTo>
                      <a:pt x="53" y="0"/>
                    </a:lnTo>
                    <a:lnTo>
                      <a:pt x="59" y="18"/>
                    </a:lnTo>
                    <a:lnTo>
                      <a:pt x="28" y="28"/>
                    </a:lnTo>
                    <a:lnTo>
                      <a:pt x="44" y="42"/>
                    </a:lnTo>
                    <a:lnTo>
                      <a:pt x="36" y="51"/>
                    </a:lnTo>
                    <a:lnTo>
                      <a:pt x="17" y="64"/>
                    </a:lnTo>
                    <a:lnTo>
                      <a:pt x="2" y="59"/>
                    </a:lnTo>
                    <a:lnTo>
                      <a:pt x="8" y="28"/>
                    </a:lnTo>
                    <a:lnTo>
                      <a:pt x="0" y="31"/>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1" name="Freeform 130"/>
              <p:cNvSpPr>
                <a:spLocks/>
              </p:cNvSpPr>
              <p:nvPr/>
            </p:nvSpPr>
            <p:spPr bwMode="auto">
              <a:xfrm>
                <a:off x="3544" y="3367"/>
                <a:ext cx="109" cy="126"/>
              </a:xfrm>
              <a:custGeom>
                <a:avLst/>
                <a:gdLst>
                  <a:gd name="T0" fmla="*/ 0 w 109"/>
                  <a:gd name="T1" fmla="*/ 8 h 126"/>
                  <a:gd name="T2" fmla="*/ 0 w 109"/>
                  <a:gd name="T3" fmla="*/ 8 h 126"/>
                  <a:gd name="T4" fmla="*/ 15 w 109"/>
                  <a:gd name="T5" fmla="*/ 34 h 126"/>
                  <a:gd name="T6" fmla="*/ 0 w 109"/>
                  <a:gd name="T7" fmla="*/ 59 h 126"/>
                  <a:gd name="T8" fmla="*/ 11 w 109"/>
                  <a:gd name="T9" fmla="*/ 66 h 126"/>
                  <a:gd name="T10" fmla="*/ 3 w 109"/>
                  <a:gd name="T11" fmla="*/ 75 h 126"/>
                  <a:gd name="T12" fmla="*/ 74 w 109"/>
                  <a:gd name="T13" fmla="*/ 125 h 126"/>
                  <a:gd name="T14" fmla="*/ 104 w 109"/>
                  <a:gd name="T15" fmla="*/ 85 h 126"/>
                  <a:gd name="T16" fmla="*/ 97 w 109"/>
                  <a:gd name="T17" fmla="*/ 74 h 126"/>
                  <a:gd name="T18" fmla="*/ 97 w 109"/>
                  <a:gd name="T19" fmla="*/ 23 h 126"/>
                  <a:gd name="T20" fmla="*/ 108 w 109"/>
                  <a:gd name="T21" fmla="*/ 9 h 126"/>
                  <a:gd name="T22" fmla="*/ 69 w 109"/>
                  <a:gd name="T23" fmla="*/ 15 h 126"/>
                  <a:gd name="T24" fmla="*/ 25 w 109"/>
                  <a:gd name="T25" fmla="*/ 0 h 126"/>
                  <a:gd name="T26" fmla="*/ 0 w 109"/>
                  <a:gd name="T27" fmla="*/ 8 h 126"/>
                  <a:gd name="T28" fmla="*/ 0 w 109"/>
                  <a:gd name="T29" fmla="*/ 8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26"/>
                  <a:gd name="T47" fmla="*/ 109 w 109"/>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26">
                    <a:moveTo>
                      <a:pt x="0" y="8"/>
                    </a:moveTo>
                    <a:lnTo>
                      <a:pt x="0" y="8"/>
                    </a:lnTo>
                    <a:lnTo>
                      <a:pt x="15" y="34"/>
                    </a:lnTo>
                    <a:lnTo>
                      <a:pt x="0" y="59"/>
                    </a:lnTo>
                    <a:lnTo>
                      <a:pt x="11" y="66"/>
                    </a:lnTo>
                    <a:lnTo>
                      <a:pt x="3" y="75"/>
                    </a:lnTo>
                    <a:lnTo>
                      <a:pt x="74" y="125"/>
                    </a:lnTo>
                    <a:lnTo>
                      <a:pt x="104" y="85"/>
                    </a:lnTo>
                    <a:lnTo>
                      <a:pt x="97" y="74"/>
                    </a:lnTo>
                    <a:lnTo>
                      <a:pt x="97" y="23"/>
                    </a:lnTo>
                    <a:lnTo>
                      <a:pt x="108" y="9"/>
                    </a:lnTo>
                    <a:lnTo>
                      <a:pt x="69" y="15"/>
                    </a:lnTo>
                    <a:lnTo>
                      <a:pt x="25" y="0"/>
                    </a:lnTo>
                    <a:lnTo>
                      <a:pt x="0" y="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2" name="Freeform 131"/>
              <p:cNvSpPr>
                <a:spLocks/>
              </p:cNvSpPr>
              <p:nvPr/>
            </p:nvSpPr>
            <p:spPr bwMode="auto">
              <a:xfrm>
                <a:off x="3716" y="3011"/>
                <a:ext cx="25" cy="22"/>
              </a:xfrm>
              <a:custGeom>
                <a:avLst/>
                <a:gdLst>
                  <a:gd name="T0" fmla="*/ 0 w 25"/>
                  <a:gd name="T1" fmla="*/ 13 h 22"/>
                  <a:gd name="T2" fmla="*/ 0 w 25"/>
                  <a:gd name="T3" fmla="*/ 13 h 22"/>
                  <a:gd name="T4" fmla="*/ 20 w 25"/>
                  <a:gd name="T5" fmla="*/ 0 h 22"/>
                  <a:gd name="T6" fmla="*/ 24 w 25"/>
                  <a:gd name="T7" fmla="*/ 21 h 22"/>
                  <a:gd name="T8" fmla="*/ 0 w 25"/>
                  <a:gd name="T9" fmla="*/ 13 h 22"/>
                  <a:gd name="T10" fmla="*/ 0 w 25"/>
                  <a:gd name="T11" fmla="*/ 13 h 22"/>
                  <a:gd name="T12" fmla="*/ 0 60000 65536"/>
                  <a:gd name="T13" fmla="*/ 0 60000 65536"/>
                  <a:gd name="T14" fmla="*/ 0 60000 65536"/>
                  <a:gd name="T15" fmla="*/ 0 60000 65536"/>
                  <a:gd name="T16" fmla="*/ 0 60000 65536"/>
                  <a:gd name="T17" fmla="*/ 0 60000 65536"/>
                  <a:gd name="T18" fmla="*/ 0 w 25"/>
                  <a:gd name="T19" fmla="*/ 0 h 22"/>
                  <a:gd name="T20" fmla="*/ 25 w 2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5" h="22">
                    <a:moveTo>
                      <a:pt x="0" y="13"/>
                    </a:moveTo>
                    <a:lnTo>
                      <a:pt x="0" y="13"/>
                    </a:lnTo>
                    <a:lnTo>
                      <a:pt x="20" y="0"/>
                    </a:lnTo>
                    <a:lnTo>
                      <a:pt x="24" y="21"/>
                    </a:lnTo>
                    <a:lnTo>
                      <a:pt x="0" y="1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3" name="Freeform 132"/>
              <p:cNvSpPr>
                <a:spLocks/>
              </p:cNvSpPr>
              <p:nvPr/>
            </p:nvSpPr>
            <p:spPr bwMode="auto">
              <a:xfrm>
                <a:off x="3558" y="2940"/>
                <a:ext cx="22" cy="25"/>
              </a:xfrm>
              <a:custGeom>
                <a:avLst/>
                <a:gdLst>
                  <a:gd name="T0" fmla="*/ 0 w 22"/>
                  <a:gd name="T1" fmla="*/ 24 h 25"/>
                  <a:gd name="T2" fmla="*/ 0 w 22"/>
                  <a:gd name="T3" fmla="*/ 24 h 25"/>
                  <a:gd name="T4" fmla="*/ 7 w 22"/>
                  <a:gd name="T5" fmla="*/ 23 h 25"/>
                  <a:gd name="T6" fmla="*/ 21 w 22"/>
                  <a:gd name="T7" fmla="*/ 7 h 25"/>
                  <a:gd name="T8" fmla="*/ 14 w 22"/>
                  <a:gd name="T9" fmla="*/ 0 h 25"/>
                  <a:gd name="T10" fmla="*/ 0 w 22"/>
                  <a:gd name="T11" fmla="*/ 24 h 25"/>
                  <a:gd name="T12" fmla="*/ 0 w 22"/>
                  <a:gd name="T13" fmla="*/ 24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24"/>
                    </a:moveTo>
                    <a:lnTo>
                      <a:pt x="0" y="24"/>
                    </a:lnTo>
                    <a:lnTo>
                      <a:pt x="7" y="23"/>
                    </a:lnTo>
                    <a:lnTo>
                      <a:pt x="21" y="7"/>
                    </a:lnTo>
                    <a:lnTo>
                      <a:pt x="14" y="0"/>
                    </a:lnTo>
                    <a:lnTo>
                      <a:pt x="0" y="2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4" name="Freeform 133"/>
              <p:cNvSpPr>
                <a:spLocks/>
              </p:cNvSpPr>
              <p:nvPr/>
            </p:nvSpPr>
            <p:spPr bwMode="auto">
              <a:xfrm>
                <a:off x="2925" y="3315"/>
                <a:ext cx="55" cy="55"/>
              </a:xfrm>
              <a:custGeom>
                <a:avLst/>
                <a:gdLst>
                  <a:gd name="T0" fmla="*/ 0 w 55"/>
                  <a:gd name="T1" fmla="*/ 20 h 55"/>
                  <a:gd name="T2" fmla="*/ 0 w 55"/>
                  <a:gd name="T3" fmla="*/ 20 h 55"/>
                  <a:gd name="T4" fmla="*/ 17 w 55"/>
                  <a:gd name="T5" fmla="*/ 0 h 55"/>
                  <a:gd name="T6" fmla="*/ 25 w 55"/>
                  <a:gd name="T7" fmla="*/ 0 h 55"/>
                  <a:gd name="T8" fmla="*/ 26 w 55"/>
                  <a:gd name="T9" fmla="*/ 14 h 55"/>
                  <a:gd name="T10" fmla="*/ 40 w 55"/>
                  <a:gd name="T11" fmla="*/ 12 h 55"/>
                  <a:gd name="T12" fmla="*/ 39 w 55"/>
                  <a:gd name="T13" fmla="*/ 25 h 55"/>
                  <a:gd name="T14" fmla="*/ 54 w 55"/>
                  <a:gd name="T15" fmla="*/ 34 h 55"/>
                  <a:gd name="T16" fmla="*/ 52 w 55"/>
                  <a:gd name="T17" fmla="*/ 54 h 55"/>
                  <a:gd name="T18" fmla="*/ 0 w 55"/>
                  <a:gd name="T19" fmla="*/ 20 h 55"/>
                  <a:gd name="T20" fmla="*/ 0 w 55"/>
                  <a:gd name="T21" fmla="*/ 2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5"/>
                  <a:gd name="T35" fmla="*/ 55 w 5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5">
                    <a:moveTo>
                      <a:pt x="0" y="20"/>
                    </a:moveTo>
                    <a:lnTo>
                      <a:pt x="0" y="20"/>
                    </a:lnTo>
                    <a:lnTo>
                      <a:pt x="17" y="0"/>
                    </a:lnTo>
                    <a:lnTo>
                      <a:pt x="25" y="0"/>
                    </a:lnTo>
                    <a:lnTo>
                      <a:pt x="26" y="14"/>
                    </a:lnTo>
                    <a:lnTo>
                      <a:pt x="40" y="12"/>
                    </a:lnTo>
                    <a:lnTo>
                      <a:pt x="39" y="25"/>
                    </a:lnTo>
                    <a:lnTo>
                      <a:pt x="54" y="34"/>
                    </a:lnTo>
                    <a:lnTo>
                      <a:pt x="52" y="54"/>
                    </a:lnTo>
                    <a:lnTo>
                      <a:pt x="0" y="2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5" name="Freeform 134"/>
              <p:cNvSpPr>
                <a:spLocks/>
              </p:cNvSpPr>
              <p:nvPr/>
            </p:nvSpPr>
            <p:spPr bwMode="auto">
              <a:xfrm>
                <a:off x="3208" y="2964"/>
                <a:ext cx="214" cy="199"/>
              </a:xfrm>
              <a:custGeom>
                <a:avLst/>
                <a:gdLst>
                  <a:gd name="T0" fmla="*/ 0 w 214"/>
                  <a:gd name="T1" fmla="*/ 103 h 199"/>
                  <a:gd name="T2" fmla="*/ 0 w 214"/>
                  <a:gd name="T3" fmla="*/ 103 h 199"/>
                  <a:gd name="T4" fmla="*/ 0 w 214"/>
                  <a:gd name="T5" fmla="*/ 42 h 199"/>
                  <a:gd name="T6" fmla="*/ 27 w 214"/>
                  <a:gd name="T7" fmla="*/ 0 h 199"/>
                  <a:gd name="T8" fmla="*/ 78 w 214"/>
                  <a:gd name="T9" fmla="*/ 12 h 199"/>
                  <a:gd name="T10" fmla="*/ 87 w 214"/>
                  <a:gd name="T11" fmla="*/ 27 h 199"/>
                  <a:gd name="T12" fmla="*/ 129 w 214"/>
                  <a:gd name="T13" fmla="*/ 42 h 199"/>
                  <a:gd name="T14" fmla="*/ 143 w 214"/>
                  <a:gd name="T15" fmla="*/ 37 h 199"/>
                  <a:gd name="T16" fmla="*/ 144 w 214"/>
                  <a:gd name="T17" fmla="*/ 15 h 199"/>
                  <a:gd name="T18" fmla="*/ 157 w 214"/>
                  <a:gd name="T19" fmla="*/ 5 h 199"/>
                  <a:gd name="T20" fmla="*/ 213 w 214"/>
                  <a:gd name="T21" fmla="*/ 22 h 199"/>
                  <a:gd name="T22" fmla="*/ 207 w 214"/>
                  <a:gd name="T23" fmla="*/ 46 h 199"/>
                  <a:gd name="T24" fmla="*/ 213 w 214"/>
                  <a:gd name="T25" fmla="*/ 162 h 199"/>
                  <a:gd name="T26" fmla="*/ 213 w 214"/>
                  <a:gd name="T27" fmla="*/ 190 h 199"/>
                  <a:gd name="T28" fmla="*/ 201 w 214"/>
                  <a:gd name="T29" fmla="*/ 190 h 199"/>
                  <a:gd name="T30" fmla="*/ 201 w 214"/>
                  <a:gd name="T31" fmla="*/ 198 h 199"/>
                  <a:gd name="T32" fmla="*/ 91 w 214"/>
                  <a:gd name="T33" fmla="*/ 142 h 199"/>
                  <a:gd name="T34" fmla="*/ 77 w 214"/>
                  <a:gd name="T35" fmla="*/ 147 h 199"/>
                  <a:gd name="T36" fmla="*/ 32 w 214"/>
                  <a:gd name="T37" fmla="*/ 141 h 199"/>
                  <a:gd name="T38" fmla="*/ 0 w 214"/>
                  <a:gd name="T39" fmla="*/ 103 h 199"/>
                  <a:gd name="T40" fmla="*/ 0 w 214"/>
                  <a:gd name="T41" fmla="*/ 103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9"/>
                  <a:gd name="T65" fmla="*/ 214 w 214"/>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9">
                    <a:moveTo>
                      <a:pt x="0" y="103"/>
                    </a:moveTo>
                    <a:lnTo>
                      <a:pt x="0" y="103"/>
                    </a:lnTo>
                    <a:lnTo>
                      <a:pt x="0" y="42"/>
                    </a:lnTo>
                    <a:lnTo>
                      <a:pt x="27" y="0"/>
                    </a:lnTo>
                    <a:lnTo>
                      <a:pt x="78" y="12"/>
                    </a:lnTo>
                    <a:lnTo>
                      <a:pt x="87" y="27"/>
                    </a:lnTo>
                    <a:lnTo>
                      <a:pt x="129" y="42"/>
                    </a:lnTo>
                    <a:lnTo>
                      <a:pt x="143" y="37"/>
                    </a:lnTo>
                    <a:lnTo>
                      <a:pt x="144" y="15"/>
                    </a:lnTo>
                    <a:lnTo>
                      <a:pt x="157" y="5"/>
                    </a:lnTo>
                    <a:lnTo>
                      <a:pt x="213" y="22"/>
                    </a:lnTo>
                    <a:lnTo>
                      <a:pt x="207" y="46"/>
                    </a:lnTo>
                    <a:lnTo>
                      <a:pt x="213" y="162"/>
                    </a:lnTo>
                    <a:lnTo>
                      <a:pt x="213" y="190"/>
                    </a:lnTo>
                    <a:lnTo>
                      <a:pt x="201" y="190"/>
                    </a:lnTo>
                    <a:lnTo>
                      <a:pt x="201" y="198"/>
                    </a:lnTo>
                    <a:lnTo>
                      <a:pt x="91" y="142"/>
                    </a:lnTo>
                    <a:lnTo>
                      <a:pt x="77" y="147"/>
                    </a:lnTo>
                    <a:lnTo>
                      <a:pt x="32" y="141"/>
                    </a:lnTo>
                    <a:lnTo>
                      <a:pt x="0" y="10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6" name="Freeform 135"/>
              <p:cNvSpPr>
                <a:spLocks/>
              </p:cNvSpPr>
              <p:nvPr/>
            </p:nvSpPr>
            <p:spPr bwMode="auto">
              <a:xfrm>
                <a:off x="3668" y="3595"/>
                <a:ext cx="97" cy="190"/>
              </a:xfrm>
              <a:custGeom>
                <a:avLst/>
                <a:gdLst>
                  <a:gd name="T0" fmla="*/ 0 w 97"/>
                  <a:gd name="T1" fmla="*/ 135 h 190"/>
                  <a:gd name="T2" fmla="*/ 0 w 97"/>
                  <a:gd name="T3" fmla="*/ 135 h 190"/>
                  <a:gd name="T4" fmla="*/ 9 w 97"/>
                  <a:gd name="T5" fmla="*/ 173 h 190"/>
                  <a:gd name="T6" fmla="*/ 27 w 97"/>
                  <a:gd name="T7" fmla="*/ 189 h 190"/>
                  <a:gd name="T8" fmla="*/ 57 w 97"/>
                  <a:gd name="T9" fmla="*/ 173 h 190"/>
                  <a:gd name="T10" fmla="*/ 90 w 97"/>
                  <a:gd name="T11" fmla="*/ 43 h 190"/>
                  <a:gd name="T12" fmla="*/ 96 w 97"/>
                  <a:gd name="T13" fmla="*/ 48 h 190"/>
                  <a:gd name="T14" fmla="*/ 82 w 97"/>
                  <a:gd name="T15" fmla="*/ 0 h 190"/>
                  <a:gd name="T16" fmla="*/ 64 w 97"/>
                  <a:gd name="T17" fmla="*/ 20 h 190"/>
                  <a:gd name="T18" fmla="*/ 65 w 97"/>
                  <a:gd name="T19" fmla="*/ 34 h 190"/>
                  <a:gd name="T20" fmla="*/ 44 w 97"/>
                  <a:gd name="T21" fmla="*/ 49 h 190"/>
                  <a:gd name="T22" fmla="*/ 17 w 97"/>
                  <a:gd name="T23" fmla="*/ 56 h 190"/>
                  <a:gd name="T24" fmla="*/ 10 w 97"/>
                  <a:gd name="T25" fmla="*/ 73 h 190"/>
                  <a:gd name="T26" fmla="*/ 17 w 97"/>
                  <a:gd name="T27" fmla="*/ 106 h 190"/>
                  <a:gd name="T28" fmla="*/ 0 w 97"/>
                  <a:gd name="T29" fmla="*/ 135 h 190"/>
                  <a:gd name="T30" fmla="*/ 0 w 97"/>
                  <a:gd name="T31" fmla="*/ 135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190"/>
                  <a:gd name="T50" fmla="*/ 97 w 97"/>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190">
                    <a:moveTo>
                      <a:pt x="0" y="135"/>
                    </a:moveTo>
                    <a:lnTo>
                      <a:pt x="0" y="135"/>
                    </a:lnTo>
                    <a:lnTo>
                      <a:pt x="9" y="173"/>
                    </a:lnTo>
                    <a:lnTo>
                      <a:pt x="27" y="189"/>
                    </a:lnTo>
                    <a:lnTo>
                      <a:pt x="57" y="173"/>
                    </a:lnTo>
                    <a:lnTo>
                      <a:pt x="90" y="43"/>
                    </a:lnTo>
                    <a:lnTo>
                      <a:pt x="96" y="48"/>
                    </a:lnTo>
                    <a:lnTo>
                      <a:pt x="82" y="0"/>
                    </a:lnTo>
                    <a:lnTo>
                      <a:pt x="64" y="20"/>
                    </a:lnTo>
                    <a:lnTo>
                      <a:pt x="65" y="34"/>
                    </a:lnTo>
                    <a:lnTo>
                      <a:pt x="44" y="49"/>
                    </a:lnTo>
                    <a:lnTo>
                      <a:pt x="17" y="56"/>
                    </a:lnTo>
                    <a:lnTo>
                      <a:pt x="10" y="73"/>
                    </a:lnTo>
                    <a:lnTo>
                      <a:pt x="17" y="106"/>
                    </a:lnTo>
                    <a:lnTo>
                      <a:pt x="0" y="13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7" name="Freeform 136"/>
              <p:cNvSpPr>
                <a:spLocks/>
              </p:cNvSpPr>
              <p:nvPr/>
            </p:nvSpPr>
            <p:spPr bwMode="auto">
              <a:xfrm>
                <a:off x="3527" y="3557"/>
                <a:ext cx="45" cy="107"/>
              </a:xfrm>
              <a:custGeom>
                <a:avLst/>
                <a:gdLst>
                  <a:gd name="T0" fmla="*/ 0 w 45"/>
                  <a:gd name="T1" fmla="*/ 58 h 107"/>
                  <a:gd name="T2" fmla="*/ 0 w 45"/>
                  <a:gd name="T3" fmla="*/ 58 h 107"/>
                  <a:gd name="T4" fmla="*/ 6 w 45"/>
                  <a:gd name="T5" fmla="*/ 64 h 107"/>
                  <a:gd name="T6" fmla="*/ 23 w 45"/>
                  <a:gd name="T7" fmla="*/ 70 h 107"/>
                  <a:gd name="T8" fmla="*/ 21 w 45"/>
                  <a:gd name="T9" fmla="*/ 90 h 107"/>
                  <a:gd name="T10" fmla="*/ 36 w 45"/>
                  <a:gd name="T11" fmla="*/ 106 h 107"/>
                  <a:gd name="T12" fmla="*/ 44 w 45"/>
                  <a:gd name="T13" fmla="*/ 76 h 107"/>
                  <a:gd name="T14" fmla="*/ 30 w 45"/>
                  <a:gd name="T15" fmla="*/ 56 h 107"/>
                  <a:gd name="T16" fmla="*/ 34 w 45"/>
                  <a:gd name="T17" fmla="*/ 67 h 107"/>
                  <a:gd name="T18" fmla="*/ 26 w 45"/>
                  <a:gd name="T19" fmla="*/ 67 h 107"/>
                  <a:gd name="T20" fmla="*/ 17 w 45"/>
                  <a:gd name="T21" fmla="*/ 39 h 107"/>
                  <a:gd name="T22" fmla="*/ 16 w 45"/>
                  <a:gd name="T23" fmla="*/ 3 h 107"/>
                  <a:gd name="T24" fmla="*/ 3 w 45"/>
                  <a:gd name="T25" fmla="*/ 0 h 107"/>
                  <a:gd name="T26" fmla="*/ 14 w 45"/>
                  <a:gd name="T27" fmla="*/ 17 h 107"/>
                  <a:gd name="T28" fmla="*/ 0 w 45"/>
                  <a:gd name="T29" fmla="*/ 58 h 107"/>
                  <a:gd name="T30" fmla="*/ 0 w 45"/>
                  <a:gd name="T31" fmla="*/ 58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07"/>
                  <a:gd name="T50" fmla="*/ 45 w 4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07">
                    <a:moveTo>
                      <a:pt x="0" y="58"/>
                    </a:moveTo>
                    <a:lnTo>
                      <a:pt x="0" y="58"/>
                    </a:lnTo>
                    <a:lnTo>
                      <a:pt x="6" y="64"/>
                    </a:lnTo>
                    <a:lnTo>
                      <a:pt x="23" y="70"/>
                    </a:lnTo>
                    <a:lnTo>
                      <a:pt x="21" y="90"/>
                    </a:lnTo>
                    <a:lnTo>
                      <a:pt x="36" y="106"/>
                    </a:lnTo>
                    <a:lnTo>
                      <a:pt x="44" y="76"/>
                    </a:lnTo>
                    <a:lnTo>
                      <a:pt x="30" y="56"/>
                    </a:lnTo>
                    <a:lnTo>
                      <a:pt x="34" y="67"/>
                    </a:lnTo>
                    <a:lnTo>
                      <a:pt x="26" y="67"/>
                    </a:lnTo>
                    <a:lnTo>
                      <a:pt x="17" y="39"/>
                    </a:lnTo>
                    <a:lnTo>
                      <a:pt x="16" y="3"/>
                    </a:lnTo>
                    <a:lnTo>
                      <a:pt x="3" y="0"/>
                    </a:lnTo>
                    <a:lnTo>
                      <a:pt x="14" y="17"/>
                    </a:lnTo>
                    <a:lnTo>
                      <a:pt x="0" y="5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8" name="Freeform 137"/>
              <p:cNvSpPr>
                <a:spLocks/>
              </p:cNvSpPr>
              <p:nvPr/>
            </p:nvSpPr>
            <p:spPr bwMode="auto">
              <a:xfrm>
                <a:off x="2916" y="3084"/>
                <a:ext cx="221" cy="208"/>
              </a:xfrm>
              <a:custGeom>
                <a:avLst/>
                <a:gdLst>
                  <a:gd name="T0" fmla="*/ 0 w 221"/>
                  <a:gd name="T1" fmla="*/ 143 h 208"/>
                  <a:gd name="T2" fmla="*/ 0 w 221"/>
                  <a:gd name="T3" fmla="*/ 143 h 208"/>
                  <a:gd name="T4" fmla="*/ 9 w 221"/>
                  <a:gd name="T5" fmla="*/ 129 h 208"/>
                  <a:gd name="T6" fmla="*/ 20 w 221"/>
                  <a:gd name="T7" fmla="*/ 138 h 208"/>
                  <a:gd name="T8" fmla="*/ 89 w 221"/>
                  <a:gd name="T9" fmla="*/ 134 h 208"/>
                  <a:gd name="T10" fmla="*/ 75 w 221"/>
                  <a:gd name="T11" fmla="*/ 0 h 208"/>
                  <a:gd name="T12" fmla="*/ 99 w 221"/>
                  <a:gd name="T13" fmla="*/ 0 h 208"/>
                  <a:gd name="T14" fmla="*/ 208 w 221"/>
                  <a:gd name="T15" fmla="*/ 72 h 208"/>
                  <a:gd name="T16" fmla="*/ 209 w 221"/>
                  <a:gd name="T17" fmla="*/ 85 h 208"/>
                  <a:gd name="T18" fmla="*/ 220 w 221"/>
                  <a:gd name="T19" fmla="*/ 83 h 208"/>
                  <a:gd name="T20" fmla="*/ 220 w 221"/>
                  <a:gd name="T21" fmla="*/ 126 h 208"/>
                  <a:gd name="T22" fmla="*/ 211 w 221"/>
                  <a:gd name="T23" fmla="*/ 135 h 208"/>
                  <a:gd name="T24" fmla="*/ 167 w 221"/>
                  <a:gd name="T25" fmla="*/ 141 h 208"/>
                  <a:gd name="T26" fmla="*/ 111 w 221"/>
                  <a:gd name="T27" fmla="*/ 165 h 208"/>
                  <a:gd name="T28" fmla="*/ 94 w 221"/>
                  <a:gd name="T29" fmla="*/ 204 h 208"/>
                  <a:gd name="T30" fmla="*/ 80 w 221"/>
                  <a:gd name="T31" fmla="*/ 199 h 208"/>
                  <a:gd name="T32" fmla="*/ 56 w 221"/>
                  <a:gd name="T33" fmla="*/ 207 h 208"/>
                  <a:gd name="T34" fmla="*/ 42 w 221"/>
                  <a:gd name="T35" fmla="*/ 174 h 208"/>
                  <a:gd name="T36" fmla="*/ 19 w 221"/>
                  <a:gd name="T37" fmla="*/ 182 h 208"/>
                  <a:gd name="T38" fmla="*/ 10 w 221"/>
                  <a:gd name="T39" fmla="*/ 175 h 208"/>
                  <a:gd name="T40" fmla="*/ 0 w 221"/>
                  <a:gd name="T41" fmla="*/ 143 h 208"/>
                  <a:gd name="T42" fmla="*/ 0 w 221"/>
                  <a:gd name="T43" fmla="*/ 143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1"/>
                  <a:gd name="T67" fmla="*/ 0 h 208"/>
                  <a:gd name="T68" fmla="*/ 221 w 221"/>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1" h="208">
                    <a:moveTo>
                      <a:pt x="0" y="143"/>
                    </a:moveTo>
                    <a:lnTo>
                      <a:pt x="0" y="143"/>
                    </a:lnTo>
                    <a:lnTo>
                      <a:pt x="9" y="129"/>
                    </a:lnTo>
                    <a:lnTo>
                      <a:pt x="20" y="138"/>
                    </a:lnTo>
                    <a:lnTo>
                      <a:pt x="89" y="134"/>
                    </a:lnTo>
                    <a:lnTo>
                      <a:pt x="75" y="0"/>
                    </a:lnTo>
                    <a:lnTo>
                      <a:pt x="99" y="0"/>
                    </a:lnTo>
                    <a:lnTo>
                      <a:pt x="208" y="72"/>
                    </a:lnTo>
                    <a:lnTo>
                      <a:pt x="209" y="85"/>
                    </a:lnTo>
                    <a:lnTo>
                      <a:pt x="220" y="83"/>
                    </a:lnTo>
                    <a:lnTo>
                      <a:pt x="220" y="126"/>
                    </a:lnTo>
                    <a:lnTo>
                      <a:pt x="211" y="135"/>
                    </a:lnTo>
                    <a:lnTo>
                      <a:pt x="167" y="141"/>
                    </a:lnTo>
                    <a:lnTo>
                      <a:pt x="111" y="165"/>
                    </a:lnTo>
                    <a:lnTo>
                      <a:pt x="94" y="204"/>
                    </a:lnTo>
                    <a:lnTo>
                      <a:pt x="80" y="199"/>
                    </a:lnTo>
                    <a:lnTo>
                      <a:pt x="56" y="207"/>
                    </a:lnTo>
                    <a:lnTo>
                      <a:pt x="42" y="174"/>
                    </a:lnTo>
                    <a:lnTo>
                      <a:pt x="19" y="182"/>
                    </a:lnTo>
                    <a:lnTo>
                      <a:pt x="10" y="175"/>
                    </a:lnTo>
                    <a:lnTo>
                      <a:pt x="0" y="14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39" name="Freeform 138"/>
              <p:cNvSpPr>
                <a:spLocks/>
              </p:cNvSpPr>
              <p:nvPr/>
            </p:nvSpPr>
            <p:spPr bwMode="auto">
              <a:xfrm>
                <a:off x="2849" y="3051"/>
                <a:ext cx="167" cy="177"/>
              </a:xfrm>
              <a:custGeom>
                <a:avLst/>
                <a:gdLst>
                  <a:gd name="T0" fmla="*/ 0 w 167"/>
                  <a:gd name="T1" fmla="*/ 89 h 177"/>
                  <a:gd name="T2" fmla="*/ 0 w 167"/>
                  <a:gd name="T3" fmla="*/ 89 h 177"/>
                  <a:gd name="T4" fmla="*/ 10 w 167"/>
                  <a:gd name="T5" fmla="*/ 99 h 177"/>
                  <a:gd name="T6" fmla="*/ 13 w 167"/>
                  <a:gd name="T7" fmla="*/ 125 h 177"/>
                  <a:gd name="T8" fmla="*/ 5 w 167"/>
                  <a:gd name="T9" fmla="*/ 158 h 177"/>
                  <a:gd name="T10" fmla="*/ 36 w 167"/>
                  <a:gd name="T11" fmla="*/ 151 h 177"/>
                  <a:gd name="T12" fmla="*/ 67 w 167"/>
                  <a:gd name="T13" fmla="*/ 176 h 177"/>
                  <a:gd name="T14" fmla="*/ 76 w 167"/>
                  <a:gd name="T15" fmla="*/ 162 h 177"/>
                  <a:gd name="T16" fmla="*/ 87 w 167"/>
                  <a:gd name="T17" fmla="*/ 171 h 177"/>
                  <a:gd name="T18" fmla="*/ 156 w 167"/>
                  <a:gd name="T19" fmla="*/ 167 h 177"/>
                  <a:gd name="T20" fmla="*/ 142 w 167"/>
                  <a:gd name="T21" fmla="*/ 33 h 177"/>
                  <a:gd name="T22" fmla="*/ 166 w 167"/>
                  <a:gd name="T23" fmla="*/ 33 h 177"/>
                  <a:gd name="T24" fmla="*/ 115 w 167"/>
                  <a:gd name="T25" fmla="*/ 0 h 177"/>
                  <a:gd name="T26" fmla="*/ 114 w 167"/>
                  <a:gd name="T27" fmla="*/ 18 h 177"/>
                  <a:gd name="T28" fmla="*/ 70 w 167"/>
                  <a:gd name="T29" fmla="*/ 17 h 177"/>
                  <a:gd name="T30" fmla="*/ 70 w 167"/>
                  <a:gd name="T31" fmla="*/ 54 h 177"/>
                  <a:gd name="T32" fmla="*/ 54 w 167"/>
                  <a:gd name="T33" fmla="*/ 60 h 177"/>
                  <a:gd name="T34" fmla="*/ 55 w 167"/>
                  <a:gd name="T35" fmla="*/ 83 h 177"/>
                  <a:gd name="T36" fmla="*/ 0 w 167"/>
                  <a:gd name="T37" fmla="*/ 89 h 177"/>
                  <a:gd name="T38" fmla="*/ 0 w 167"/>
                  <a:gd name="T39" fmla="*/ 89 h 1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77"/>
                  <a:gd name="T62" fmla="*/ 167 w 167"/>
                  <a:gd name="T63" fmla="*/ 177 h 1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77">
                    <a:moveTo>
                      <a:pt x="0" y="89"/>
                    </a:moveTo>
                    <a:lnTo>
                      <a:pt x="0" y="89"/>
                    </a:lnTo>
                    <a:lnTo>
                      <a:pt x="10" y="99"/>
                    </a:lnTo>
                    <a:lnTo>
                      <a:pt x="13" y="125"/>
                    </a:lnTo>
                    <a:lnTo>
                      <a:pt x="5" y="158"/>
                    </a:lnTo>
                    <a:lnTo>
                      <a:pt x="36" y="151"/>
                    </a:lnTo>
                    <a:lnTo>
                      <a:pt x="67" y="176"/>
                    </a:lnTo>
                    <a:lnTo>
                      <a:pt x="76" y="162"/>
                    </a:lnTo>
                    <a:lnTo>
                      <a:pt x="87" y="171"/>
                    </a:lnTo>
                    <a:lnTo>
                      <a:pt x="156" y="167"/>
                    </a:lnTo>
                    <a:lnTo>
                      <a:pt x="142" y="33"/>
                    </a:lnTo>
                    <a:lnTo>
                      <a:pt x="166" y="33"/>
                    </a:lnTo>
                    <a:lnTo>
                      <a:pt x="115" y="0"/>
                    </a:lnTo>
                    <a:lnTo>
                      <a:pt x="114" y="18"/>
                    </a:lnTo>
                    <a:lnTo>
                      <a:pt x="70" y="17"/>
                    </a:lnTo>
                    <a:lnTo>
                      <a:pt x="70" y="54"/>
                    </a:lnTo>
                    <a:lnTo>
                      <a:pt x="54" y="60"/>
                    </a:lnTo>
                    <a:lnTo>
                      <a:pt x="55" y="83"/>
                    </a:lnTo>
                    <a:lnTo>
                      <a:pt x="0" y="8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0" name="Freeform 139"/>
              <p:cNvSpPr>
                <a:spLocks/>
              </p:cNvSpPr>
              <p:nvPr/>
            </p:nvSpPr>
            <p:spPr bwMode="auto">
              <a:xfrm>
                <a:off x="2903" y="2925"/>
                <a:ext cx="161" cy="122"/>
              </a:xfrm>
              <a:custGeom>
                <a:avLst/>
                <a:gdLst>
                  <a:gd name="T0" fmla="*/ 0 w 161"/>
                  <a:gd name="T1" fmla="*/ 119 h 122"/>
                  <a:gd name="T2" fmla="*/ 0 w 161"/>
                  <a:gd name="T3" fmla="*/ 119 h 122"/>
                  <a:gd name="T4" fmla="*/ 40 w 161"/>
                  <a:gd name="T5" fmla="*/ 96 h 122"/>
                  <a:gd name="T6" fmla="*/ 54 w 161"/>
                  <a:gd name="T7" fmla="*/ 48 h 122"/>
                  <a:gd name="T8" fmla="*/ 88 w 161"/>
                  <a:gd name="T9" fmla="*/ 24 h 122"/>
                  <a:gd name="T10" fmla="*/ 99 w 161"/>
                  <a:gd name="T11" fmla="*/ 0 h 122"/>
                  <a:gd name="T12" fmla="*/ 148 w 161"/>
                  <a:gd name="T13" fmla="*/ 8 h 122"/>
                  <a:gd name="T14" fmla="*/ 160 w 161"/>
                  <a:gd name="T15" fmla="*/ 53 h 122"/>
                  <a:gd name="T16" fmla="*/ 139 w 161"/>
                  <a:gd name="T17" fmla="*/ 54 h 122"/>
                  <a:gd name="T18" fmla="*/ 127 w 161"/>
                  <a:gd name="T19" fmla="*/ 59 h 122"/>
                  <a:gd name="T20" fmla="*/ 129 w 161"/>
                  <a:gd name="T21" fmla="*/ 71 h 122"/>
                  <a:gd name="T22" fmla="*/ 67 w 161"/>
                  <a:gd name="T23" fmla="*/ 98 h 122"/>
                  <a:gd name="T24" fmla="*/ 60 w 161"/>
                  <a:gd name="T25" fmla="*/ 121 h 122"/>
                  <a:gd name="T26" fmla="*/ 0 w 161"/>
                  <a:gd name="T27" fmla="*/ 119 h 122"/>
                  <a:gd name="T28" fmla="*/ 0 w 161"/>
                  <a:gd name="T29" fmla="*/ 119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122"/>
                  <a:gd name="T47" fmla="*/ 161 w 16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122">
                    <a:moveTo>
                      <a:pt x="0" y="119"/>
                    </a:moveTo>
                    <a:lnTo>
                      <a:pt x="0" y="119"/>
                    </a:lnTo>
                    <a:lnTo>
                      <a:pt x="40" y="96"/>
                    </a:lnTo>
                    <a:lnTo>
                      <a:pt x="54" y="48"/>
                    </a:lnTo>
                    <a:lnTo>
                      <a:pt x="88" y="24"/>
                    </a:lnTo>
                    <a:lnTo>
                      <a:pt x="99" y="0"/>
                    </a:lnTo>
                    <a:lnTo>
                      <a:pt x="148" y="8"/>
                    </a:lnTo>
                    <a:lnTo>
                      <a:pt x="160" y="53"/>
                    </a:lnTo>
                    <a:lnTo>
                      <a:pt x="139" y="54"/>
                    </a:lnTo>
                    <a:lnTo>
                      <a:pt x="127" y="59"/>
                    </a:lnTo>
                    <a:lnTo>
                      <a:pt x="129" y="71"/>
                    </a:lnTo>
                    <a:lnTo>
                      <a:pt x="67" y="98"/>
                    </a:lnTo>
                    <a:lnTo>
                      <a:pt x="60" y="121"/>
                    </a:lnTo>
                    <a:lnTo>
                      <a:pt x="0" y="119"/>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1" name="Freeform 140"/>
              <p:cNvSpPr>
                <a:spLocks/>
              </p:cNvSpPr>
              <p:nvPr/>
            </p:nvSpPr>
            <p:spPr bwMode="auto">
              <a:xfrm>
                <a:off x="3489" y="3572"/>
                <a:ext cx="145" cy="228"/>
              </a:xfrm>
              <a:custGeom>
                <a:avLst/>
                <a:gdLst>
                  <a:gd name="T0" fmla="*/ 0 w 145"/>
                  <a:gd name="T1" fmla="*/ 63 h 228"/>
                  <a:gd name="T2" fmla="*/ 0 w 145"/>
                  <a:gd name="T3" fmla="*/ 63 h 228"/>
                  <a:gd name="T4" fmla="*/ 4 w 145"/>
                  <a:gd name="T5" fmla="*/ 70 h 228"/>
                  <a:gd name="T6" fmla="*/ 38 w 145"/>
                  <a:gd name="T7" fmla="*/ 81 h 228"/>
                  <a:gd name="T8" fmla="*/ 41 w 145"/>
                  <a:gd name="T9" fmla="*/ 95 h 228"/>
                  <a:gd name="T10" fmla="*/ 39 w 145"/>
                  <a:gd name="T11" fmla="*/ 131 h 228"/>
                  <a:gd name="T12" fmla="*/ 21 w 145"/>
                  <a:gd name="T13" fmla="*/ 168 h 228"/>
                  <a:gd name="T14" fmla="*/ 26 w 145"/>
                  <a:gd name="T15" fmla="*/ 213 h 228"/>
                  <a:gd name="T16" fmla="*/ 28 w 145"/>
                  <a:gd name="T17" fmla="*/ 227 h 228"/>
                  <a:gd name="T18" fmla="*/ 39 w 145"/>
                  <a:gd name="T19" fmla="*/ 227 h 228"/>
                  <a:gd name="T20" fmla="*/ 39 w 145"/>
                  <a:gd name="T21" fmla="*/ 212 h 228"/>
                  <a:gd name="T22" fmla="*/ 74 w 145"/>
                  <a:gd name="T23" fmla="*/ 191 h 228"/>
                  <a:gd name="T24" fmla="*/ 64 w 145"/>
                  <a:gd name="T25" fmla="*/ 131 h 228"/>
                  <a:gd name="T26" fmla="*/ 143 w 145"/>
                  <a:gd name="T27" fmla="*/ 70 h 228"/>
                  <a:gd name="T28" fmla="*/ 144 w 145"/>
                  <a:gd name="T29" fmla="*/ 0 h 228"/>
                  <a:gd name="T30" fmla="*/ 124 w 145"/>
                  <a:gd name="T31" fmla="*/ 12 h 228"/>
                  <a:gd name="T32" fmla="*/ 69 w 145"/>
                  <a:gd name="T33" fmla="*/ 15 h 228"/>
                  <a:gd name="T34" fmla="*/ 68 w 145"/>
                  <a:gd name="T35" fmla="*/ 41 h 228"/>
                  <a:gd name="T36" fmla="*/ 82 w 145"/>
                  <a:gd name="T37" fmla="*/ 61 h 228"/>
                  <a:gd name="T38" fmla="*/ 74 w 145"/>
                  <a:gd name="T39" fmla="*/ 91 h 228"/>
                  <a:gd name="T40" fmla="*/ 59 w 145"/>
                  <a:gd name="T41" fmla="*/ 75 h 228"/>
                  <a:gd name="T42" fmla="*/ 61 w 145"/>
                  <a:gd name="T43" fmla="*/ 55 h 228"/>
                  <a:gd name="T44" fmla="*/ 44 w 145"/>
                  <a:gd name="T45" fmla="*/ 49 h 228"/>
                  <a:gd name="T46" fmla="*/ 0 w 145"/>
                  <a:gd name="T47" fmla="*/ 63 h 228"/>
                  <a:gd name="T48" fmla="*/ 0 w 145"/>
                  <a:gd name="T49" fmla="*/ 63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228"/>
                  <a:gd name="T77" fmla="*/ 145 w 145"/>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228">
                    <a:moveTo>
                      <a:pt x="0" y="63"/>
                    </a:moveTo>
                    <a:lnTo>
                      <a:pt x="0" y="63"/>
                    </a:lnTo>
                    <a:lnTo>
                      <a:pt x="4" y="70"/>
                    </a:lnTo>
                    <a:lnTo>
                      <a:pt x="38" y="81"/>
                    </a:lnTo>
                    <a:lnTo>
                      <a:pt x="41" y="95"/>
                    </a:lnTo>
                    <a:lnTo>
                      <a:pt x="39" y="131"/>
                    </a:lnTo>
                    <a:lnTo>
                      <a:pt x="21" y="168"/>
                    </a:lnTo>
                    <a:lnTo>
                      <a:pt x="26" y="213"/>
                    </a:lnTo>
                    <a:lnTo>
                      <a:pt x="28" y="227"/>
                    </a:lnTo>
                    <a:lnTo>
                      <a:pt x="39" y="227"/>
                    </a:lnTo>
                    <a:lnTo>
                      <a:pt x="39" y="212"/>
                    </a:lnTo>
                    <a:lnTo>
                      <a:pt x="74" y="191"/>
                    </a:lnTo>
                    <a:lnTo>
                      <a:pt x="64" y="131"/>
                    </a:lnTo>
                    <a:lnTo>
                      <a:pt x="143" y="70"/>
                    </a:lnTo>
                    <a:lnTo>
                      <a:pt x="144" y="0"/>
                    </a:lnTo>
                    <a:lnTo>
                      <a:pt x="124" y="12"/>
                    </a:lnTo>
                    <a:lnTo>
                      <a:pt x="69" y="15"/>
                    </a:lnTo>
                    <a:lnTo>
                      <a:pt x="68" y="41"/>
                    </a:lnTo>
                    <a:lnTo>
                      <a:pt x="82" y="61"/>
                    </a:lnTo>
                    <a:lnTo>
                      <a:pt x="74" y="91"/>
                    </a:lnTo>
                    <a:lnTo>
                      <a:pt x="59" y="75"/>
                    </a:lnTo>
                    <a:lnTo>
                      <a:pt x="61" y="55"/>
                    </a:lnTo>
                    <a:lnTo>
                      <a:pt x="44" y="49"/>
                    </a:lnTo>
                    <a:lnTo>
                      <a:pt x="0" y="6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2" name="Freeform 141"/>
              <p:cNvSpPr>
                <a:spLocks/>
              </p:cNvSpPr>
              <p:nvPr/>
            </p:nvSpPr>
            <p:spPr bwMode="auto">
              <a:xfrm>
                <a:off x="3083" y="3105"/>
                <a:ext cx="217" cy="166"/>
              </a:xfrm>
              <a:custGeom>
                <a:avLst/>
                <a:gdLst>
                  <a:gd name="T0" fmla="*/ 0 w 217"/>
                  <a:gd name="T1" fmla="*/ 120 h 166"/>
                  <a:gd name="T2" fmla="*/ 0 w 217"/>
                  <a:gd name="T3" fmla="*/ 120 h 166"/>
                  <a:gd name="T4" fmla="*/ 3 w 217"/>
                  <a:gd name="T5" fmla="*/ 133 h 166"/>
                  <a:gd name="T6" fmla="*/ 29 w 217"/>
                  <a:gd name="T7" fmla="*/ 162 h 166"/>
                  <a:gd name="T8" fmla="*/ 36 w 217"/>
                  <a:gd name="T9" fmla="*/ 155 h 166"/>
                  <a:gd name="T10" fmla="*/ 47 w 217"/>
                  <a:gd name="T11" fmla="*/ 165 h 166"/>
                  <a:gd name="T12" fmla="*/ 63 w 217"/>
                  <a:gd name="T13" fmla="*/ 136 h 166"/>
                  <a:gd name="T14" fmla="*/ 125 w 217"/>
                  <a:gd name="T15" fmla="*/ 151 h 166"/>
                  <a:gd name="T16" fmla="*/ 178 w 217"/>
                  <a:gd name="T17" fmla="*/ 136 h 166"/>
                  <a:gd name="T18" fmla="*/ 180 w 217"/>
                  <a:gd name="T19" fmla="*/ 129 h 166"/>
                  <a:gd name="T20" fmla="*/ 208 w 217"/>
                  <a:gd name="T21" fmla="*/ 93 h 166"/>
                  <a:gd name="T22" fmla="*/ 216 w 217"/>
                  <a:gd name="T23" fmla="*/ 44 h 166"/>
                  <a:gd name="T24" fmla="*/ 202 w 217"/>
                  <a:gd name="T25" fmla="*/ 28 h 166"/>
                  <a:gd name="T26" fmla="*/ 202 w 217"/>
                  <a:gd name="T27" fmla="*/ 6 h 166"/>
                  <a:gd name="T28" fmla="*/ 157 w 217"/>
                  <a:gd name="T29" fmla="*/ 0 h 166"/>
                  <a:gd name="T30" fmla="*/ 74 w 217"/>
                  <a:gd name="T31" fmla="*/ 57 h 166"/>
                  <a:gd name="T32" fmla="*/ 53 w 217"/>
                  <a:gd name="T33" fmla="*/ 62 h 166"/>
                  <a:gd name="T34" fmla="*/ 53 w 217"/>
                  <a:gd name="T35" fmla="*/ 105 h 166"/>
                  <a:gd name="T36" fmla="*/ 44 w 217"/>
                  <a:gd name="T37" fmla="*/ 114 h 166"/>
                  <a:gd name="T38" fmla="*/ 0 w 217"/>
                  <a:gd name="T39" fmla="*/ 120 h 166"/>
                  <a:gd name="T40" fmla="*/ 0 w 217"/>
                  <a:gd name="T41" fmla="*/ 120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66"/>
                  <a:gd name="T65" fmla="*/ 217 w 217"/>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66">
                    <a:moveTo>
                      <a:pt x="0" y="120"/>
                    </a:moveTo>
                    <a:lnTo>
                      <a:pt x="0" y="120"/>
                    </a:lnTo>
                    <a:lnTo>
                      <a:pt x="3" y="133"/>
                    </a:lnTo>
                    <a:lnTo>
                      <a:pt x="29" y="162"/>
                    </a:lnTo>
                    <a:lnTo>
                      <a:pt x="36" y="155"/>
                    </a:lnTo>
                    <a:lnTo>
                      <a:pt x="47" y="165"/>
                    </a:lnTo>
                    <a:lnTo>
                      <a:pt x="63" y="136"/>
                    </a:lnTo>
                    <a:lnTo>
                      <a:pt x="125" y="151"/>
                    </a:lnTo>
                    <a:lnTo>
                      <a:pt x="178" y="136"/>
                    </a:lnTo>
                    <a:lnTo>
                      <a:pt x="180" y="129"/>
                    </a:lnTo>
                    <a:lnTo>
                      <a:pt x="208" y="93"/>
                    </a:lnTo>
                    <a:lnTo>
                      <a:pt x="216" y="44"/>
                    </a:lnTo>
                    <a:lnTo>
                      <a:pt x="202" y="28"/>
                    </a:lnTo>
                    <a:lnTo>
                      <a:pt x="202" y="6"/>
                    </a:lnTo>
                    <a:lnTo>
                      <a:pt x="157" y="0"/>
                    </a:lnTo>
                    <a:lnTo>
                      <a:pt x="74" y="57"/>
                    </a:lnTo>
                    <a:lnTo>
                      <a:pt x="53" y="62"/>
                    </a:lnTo>
                    <a:lnTo>
                      <a:pt x="53" y="105"/>
                    </a:lnTo>
                    <a:lnTo>
                      <a:pt x="44" y="114"/>
                    </a:lnTo>
                    <a:lnTo>
                      <a:pt x="0" y="12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3" name="Freeform 142"/>
              <p:cNvSpPr>
                <a:spLocks/>
              </p:cNvSpPr>
              <p:nvPr/>
            </p:nvSpPr>
            <p:spPr bwMode="auto">
              <a:xfrm>
                <a:off x="3119" y="3241"/>
                <a:ext cx="159" cy="132"/>
              </a:xfrm>
              <a:custGeom>
                <a:avLst/>
                <a:gdLst>
                  <a:gd name="T0" fmla="*/ 0 w 159"/>
                  <a:gd name="T1" fmla="*/ 102 h 132"/>
                  <a:gd name="T2" fmla="*/ 0 w 159"/>
                  <a:gd name="T3" fmla="*/ 102 h 132"/>
                  <a:gd name="T4" fmla="*/ 11 w 159"/>
                  <a:gd name="T5" fmla="*/ 29 h 132"/>
                  <a:gd name="T6" fmla="*/ 27 w 159"/>
                  <a:gd name="T7" fmla="*/ 0 h 132"/>
                  <a:gd name="T8" fmla="*/ 89 w 159"/>
                  <a:gd name="T9" fmla="*/ 15 h 132"/>
                  <a:gd name="T10" fmla="*/ 142 w 159"/>
                  <a:gd name="T11" fmla="*/ 0 h 132"/>
                  <a:gd name="T12" fmla="*/ 153 w 159"/>
                  <a:gd name="T13" fmla="*/ 17 h 132"/>
                  <a:gd name="T14" fmla="*/ 158 w 159"/>
                  <a:gd name="T15" fmla="*/ 29 h 132"/>
                  <a:gd name="T16" fmla="*/ 144 w 159"/>
                  <a:gd name="T17" fmla="*/ 40 h 132"/>
                  <a:gd name="T18" fmla="*/ 116 w 159"/>
                  <a:gd name="T19" fmla="*/ 99 h 132"/>
                  <a:gd name="T20" fmla="*/ 90 w 159"/>
                  <a:gd name="T21" fmla="*/ 95 h 132"/>
                  <a:gd name="T22" fmla="*/ 76 w 159"/>
                  <a:gd name="T23" fmla="*/ 124 h 132"/>
                  <a:gd name="T24" fmla="*/ 45 w 159"/>
                  <a:gd name="T25" fmla="*/ 131 h 132"/>
                  <a:gd name="T26" fmla="*/ 27 w 159"/>
                  <a:gd name="T27" fmla="*/ 106 h 132"/>
                  <a:gd name="T28" fmla="*/ 0 w 159"/>
                  <a:gd name="T29" fmla="*/ 102 h 132"/>
                  <a:gd name="T30" fmla="*/ 0 w 159"/>
                  <a:gd name="T31" fmla="*/ 102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132"/>
                  <a:gd name="T50" fmla="*/ 159 w 159"/>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132">
                    <a:moveTo>
                      <a:pt x="0" y="102"/>
                    </a:moveTo>
                    <a:lnTo>
                      <a:pt x="0" y="102"/>
                    </a:lnTo>
                    <a:lnTo>
                      <a:pt x="11" y="29"/>
                    </a:lnTo>
                    <a:lnTo>
                      <a:pt x="27" y="0"/>
                    </a:lnTo>
                    <a:lnTo>
                      <a:pt x="89" y="15"/>
                    </a:lnTo>
                    <a:lnTo>
                      <a:pt x="142" y="0"/>
                    </a:lnTo>
                    <a:lnTo>
                      <a:pt x="153" y="17"/>
                    </a:lnTo>
                    <a:lnTo>
                      <a:pt x="158" y="29"/>
                    </a:lnTo>
                    <a:lnTo>
                      <a:pt x="144" y="40"/>
                    </a:lnTo>
                    <a:lnTo>
                      <a:pt x="116" y="99"/>
                    </a:lnTo>
                    <a:lnTo>
                      <a:pt x="90" y="95"/>
                    </a:lnTo>
                    <a:lnTo>
                      <a:pt x="76" y="124"/>
                    </a:lnTo>
                    <a:lnTo>
                      <a:pt x="45" y="131"/>
                    </a:lnTo>
                    <a:lnTo>
                      <a:pt x="27" y="106"/>
                    </a:lnTo>
                    <a:lnTo>
                      <a:pt x="0" y="10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4" name="Freeform 143"/>
              <p:cNvSpPr>
                <a:spLocks/>
              </p:cNvSpPr>
              <p:nvPr/>
            </p:nvSpPr>
            <p:spPr bwMode="auto">
              <a:xfrm>
                <a:off x="2852" y="3256"/>
                <a:ext cx="42" cy="26"/>
              </a:xfrm>
              <a:custGeom>
                <a:avLst/>
                <a:gdLst>
                  <a:gd name="T0" fmla="*/ 0 w 42"/>
                  <a:gd name="T1" fmla="*/ 3 h 26"/>
                  <a:gd name="T2" fmla="*/ 0 w 42"/>
                  <a:gd name="T3" fmla="*/ 3 h 26"/>
                  <a:gd name="T4" fmla="*/ 12 w 42"/>
                  <a:gd name="T5" fmla="*/ 14 h 26"/>
                  <a:gd name="T6" fmla="*/ 25 w 42"/>
                  <a:gd name="T7" fmla="*/ 11 h 26"/>
                  <a:gd name="T8" fmla="*/ 18 w 42"/>
                  <a:gd name="T9" fmla="*/ 14 h 26"/>
                  <a:gd name="T10" fmla="*/ 24 w 42"/>
                  <a:gd name="T11" fmla="*/ 25 h 26"/>
                  <a:gd name="T12" fmla="*/ 41 w 42"/>
                  <a:gd name="T13" fmla="*/ 14 h 26"/>
                  <a:gd name="T14" fmla="*/ 41 w 42"/>
                  <a:gd name="T15" fmla="*/ 0 h 26"/>
                  <a:gd name="T16" fmla="*/ 0 w 42"/>
                  <a:gd name="T17" fmla="*/ 3 h 26"/>
                  <a:gd name="T18" fmla="*/ 0 w 4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6"/>
                  <a:gd name="T32" fmla="*/ 42 w 4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6">
                    <a:moveTo>
                      <a:pt x="0" y="3"/>
                    </a:moveTo>
                    <a:lnTo>
                      <a:pt x="0" y="3"/>
                    </a:lnTo>
                    <a:lnTo>
                      <a:pt x="12" y="14"/>
                    </a:lnTo>
                    <a:lnTo>
                      <a:pt x="25" y="11"/>
                    </a:lnTo>
                    <a:lnTo>
                      <a:pt x="18" y="14"/>
                    </a:lnTo>
                    <a:lnTo>
                      <a:pt x="24" y="25"/>
                    </a:lnTo>
                    <a:lnTo>
                      <a:pt x="41" y="14"/>
                    </a:lnTo>
                    <a:lnTo>
                      <a:pt x="41" y="0"/>
                    </a:lnTo>
                    <a:lnTo>
                      <a:pt x="0" y="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5" name="Freeform 144"/>
              <p:cNvSpPr>
                <a:spLocks/>
              </p:cNvSpPr>
              <p:nvPr/>
            </p:nvSpPr>
            <p:spPr bwMode="auto">
              <a:xfrm>
                <a:off x="3773" y="3068"/>
                <a:ext cx="9" cy="23"/>
              </a:xfrm>
              <a:custGeom>
                <a:avLst/>
                <a:gdLst>
                  <a:gd name="T0" fmla="*/ 0 w 9"/>
                  <a:gd name="T1" fmla="*/ 18 h 23"/>
                  <a:gd name="T2" fmla="*/ 0 w 9"/>
                  <a:gd name="T3" fmla="*/ 18 h 23"/>
                  <a:gd name="T4" fmla="*/ 4 w 9"/>
                  <a:gd name="T5" fmla="*/ 22 h 23"/>
                  <a:gd name="T6" fmla="*/ 8 w 9"/>
                  <a:gd name="T7" fmla="*/ 21 h 23"/>
                  <a:gd name="T8" fmla="*/ 5 w 9"/>
                  <a:gd name="T9" fmla="*/ 0 h 23"/>
                  <a:gd name="T10" fmla="*/ 0 w 9"/>
                  <a:gd name="T11" fmla="*/ 18 h 23"/>
                  <a:gd name="T12" fmla="*/ 0 w 9"/>
                  <a:gd name="T13" fmla="*/ 18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6" name="Freeform 145"/>
              <p:cNvSpPr>
                <a:spLocks/>
              </p:cNvSpPr>
              <p:nvPr/>
            </p:nvSpPr>
            <p:spPr bwMode="auto">
              <a:xfrm>
                <a:off x="3477" y="3443"/>
                <a:ext cx="24" cy="23"/>
              </a:xfrm>
              <a:custGeom>
                <a:avLst/>
                <a:gdLst>
                  <a:gd name="T0" fmla="*/ 0 w 24"/>
                  <a:gd name="T1" fmla="*/ 22 h 23"/>
                  <a:gd name="T2" fmla="*/ 0 w 24"/>
                  <a:gd name="T3" fmla="*/ 22 h 23"/>
                  <a:gd name="T4" fmla="*/ 9 w 24"/>
                  <a:gd name="T5" fmla="*/ 4 h 23"/>
                  <a:gd name="T6" fmla="*/ 20 w 24"/>
                  <a:gd name="T7" fmla="*/ 0 h 23"/>
                  <a:gd name="T8" fmla="*/ 23 w 24"/>
                  <a:gd name="T9" fmla="*/ 18 h 23"/>
                  <a:gd name="T10" fmla="*/ 0 w 24"/>
                  <a:gd name="T11" fmla="*/ 22 h 23"/>
                  <a:gd name="T12" fmla="*/ 0 w 24"/>
                  <a:gd name="T13" fmla="*/ 22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0" y="22"/>
                    </a:moveTo>
                    <a:lnTo>
                      <a:pt x="0" y="22"/>
                    </a:lnTo>
                    <a:lnTo>
                      <a:pt x="9" y="4"/>
                    </a:lnTo>
                    <a:lnTo>
                      <a:pt x="20" y="0"/>
                    </a:lnTo>
                    <a:lnTo>
                      <a:pt x="23" y="18"/>
                    </a:lnTo>
                    <a:lnTo>
                      <a:pt x="0" y="2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7" name="Freeform 146"/>
              <p:cNvSpPr>
                <a:spLocks/>
              </p:cNvSpPr>
              <p:nvPr/>
            </p:nvSpPr>
            <p:spPr bwMode="auto">
              <a:xfrm>
                <a:off x="2841" y="3202"/>
                <a:ext cx="86" cy="58"/>
              </a:xfrm>
              <a:custGeom>
                <a:avLst/>
                <a:gdLst>
                  <a:gd name="T0" fmla="*/ 0 w 86"/>
                  <a:gd name="T1" fmla="*/ 25 h 58"/>
                  <a:gd name="T2" fmla="*/ 0 w 86"/>
                  <a:gd name="T3" fmla="*/ 25 h 58"/>
                  <a:gd name="T4" fmla="*/ 13 w 86"/>
                  <a:gd name="T5" fmla="*/ 42 h 58"/>
                  <a:gd name="T6" fmla="*/ 52 w 86"/>
                  <a:gd name="T7" fmla="*/ 44 h 58"/>
                  <a:gd name="T8" fmla="*/ 11 w 86"/>
                  <a:gd name="T9" fmla="*/ 49 h 58"/>
                  <a:gd name="T10" fmla="*/ 11 w 86"/>
                  <a:gd name="T11" fmla="*/ 57 h 58"/>
                  <a:gd name="T12" fmla="*/ 52 w 86"/>
                  <a:gd name="T13" fmla="*/ 54 h 58"/>
                  <a:gd name="T14" fmla="*/ 85 w 86"/>
                  <a:gd name="T15" fmla="*/ 57 h 58"/>
                  <a:gd name="T16" fmla="*/ 75 w 86"/>
                  <a:gd name="T17" fmla="*/ 25 h 58"/>
                  <a:gd name="T18" fmla="*/ 44 w 86"/>
                  <a:gd name="T19" fmla="*/ 0 h 58"/>
                  <a:gd name="T20" fmla="*/ 13 w 86"/>
                  <a:gd name="T21" fmla="*/ 7 h 58"/>
                  <a:gd name="T22" fmla="*/ 0 w 86"/>
                  <a:gd name="T23" fmla="*/ 25 h 58"/>
                  <a:gd name="T24" fmla="*/ 0 w 86"/>
                  <a:gd name="T25" fmla="*/ 25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8"/>
                  <a:gd name="T41" fmla="*/ 86 w 8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8">
                    <a:moveTo>
                      <a:pt x="0" y="25"/>
                    </a:moveTo>
                    <a:lnTo>
                      <a:pt x="0" y="25"/>
                    </a:lnTo>
                    <a:lnTo>
                      <a:pt x="13" y="42"/>
                    </a:lnTo>
                    <a:lnTo>
                      <a:pt x="52" y="44"/>
                    </a:lnTo>
                    <a:lnTo>
                      <a:pt x="11" y="49"/>
                    </a:lnTo>
                    <a:lnTo>
                      <a:pt x="11" y="57"/>
                    </a:lnTo>
                    <a:lnTo>
                      <a:pt x="52" y="54"/>
                    </a:lnTo>
                    <a:lnTo>
                      <a:pt x="85" y="57"/>
                    </a:lnTo>
                    <a:lnTo>
                      <a:pt x="75" y="25"/>
                    </a:lnTo>
                    <a:lnTo>
                      <a:pt x="44" y="0"/>
                    </a:lnTo>
                    <a:lnTo>
                      <a:pt x="13" y="7"/>
                    </a:lnTo>
                    <a:lnTo>
                      <a:pt x="0" y="2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8" name="Freeform 147"/>
              <p:cNvSpPr>
                <a:spLocks/>
              </p:cNvSpPr>
              <p:nvPr/>
            </p:nvSpPr>
            <p:spPr bwMode="auto">
              <a:xfrm>
                <a:off x="2899" y="3294"/>
                <a:ext cx="44" cy="42"/>
              </a:xfrm>
              <a:custGeom>
                <a:avLst/>
                <a:gdLst>
                  <a:gd name="T0" fmla="*/ 0 w 44"/>
                  <a:gd name="T1" fmla="*/ 12 h 42"/>
                  <a:gd name="T2" fmla="*/ 0 w 44"/>
                  <a:gd name="T3" fmla="*/ 12 h 42"/>
                  <a:gd name="T4" fmla="*/ 5 w 44"/>
                  <a:gd name="T5" fmla="*/ 28 h 42"/>
                  <a:gd name="T6" fmla="*/ 26 w 44"/>
                  <a:gd name="T7" fmla="*/ 41 h 42"/>
                  <a:gd name="T8" fmla="*/ 43 w 44"/>
                  <a:gd name="T9" fmla="*/ 21 h 42"/>
                  <a:gd name="T10" fmla="*/ 29 w 44"/>
                  <a:gd name="T11" fmla="*/ 0 h 42"/>
                  <a:gd name="T12" fmla="*/ 0 w 44"/>
                  <a:gd name="T13" fmla="*/ 12 h 42"/>
                  <a:gd name="T14" fmla="*/ 0 w 44"/>
                  <a:gd name="T15" fmla="*/ 12 h 4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2"/>
                  <a:gd name="T26" fmla="*/ 44 w 4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2">
                    <a:moveTo>
                      <a:pt x="0" y="12"/>
                    </a:moveTo>
                    <a:lnTo>
                      <a:pt x="0" y="12"/>
                    </a:lnTo>
                    <a:lnTo>
                      <a:pt x="5" y="28"/>
                    </a:lnTo>
                    <a:lnTo>
                      <a:pt x="26" y="41"/>
                    </a:lnTo>
                    <a:lnTo>
                      <a:pt x="43" y="21"/>
                    </a:lnTo>
                    <a:lnTo>
                      <a:pt x="29" y="0"/>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49" name="Freeform 148"/>
              <p:cNvSpPr>
                <a:spLocks/>
              </p:cNvSpPr>
              <p:nvPr/>
            </p:nvSpPr>
            <p:spPr bwMode="auto">
              <a:xfrm>
                <a:off x="3641" y="3267"/>
                <a:ext cx="140" cy="186"/>
              </a:xfrm>
              <a:custGeom>
                <a:avLst/>
                <a:gdLst>
                  <a:gd name="T0" fmla="*/ 0 w 140"/>
                  <a:gd name="T1" fmla="*/ 174 h 186"/>
                  <a:gd name="T2" fmla="*/ 0 w 140"/>
                  <a:gd name="T3" fmla="*/ 174 h 186"/>
                  <a:gd name="T4" fmla="*/ 0 w 140"/>
                  <a:gd name="T5" fmla="*/ 123 h 186"/>
                  <a:gd name="T6" fmla="*/ 11 w 140"/>
                  <a:gd name="T7" fmla="*/ 109 h 186"/>
                  <a:gd name="T8" fmla="*/ 54 w 140"/>
                  <a:gd name="T9" fmla="*/ 94 h 186"/>
                  <a:gd name="T10" fmla="*/ 95 w 140"/>
                  <a:gd name="T11" fmla="*/ 53 h 186"/>
                  <a:gd name="T12" fmla="*/ 41 w 140"/>
                  <a:gd name="T13" fmla="*/ 39 h 186"/>
                  <a:gd name="T14" fmla="*/ 25 w 140"/>
                  <a:gd name="T15" fmla="*/ 15 h 186"/>
                  <a:gd name="T16" fmla="*/ 31 w 140"/>
                  <a:gd name="T17" fmla="*/ 7 h 186"/>
                  <a:gd name="T18" fmla="*/ 52 w 140"/>
                  <a:gd name="T19" fmla="*/ 21 h 186"/>
                  <a:gd name="T20" fmla="*/ 133 w 140"/>
                  <a:gd name="T21" fmla="*/ 0 h 186"/>
                  <a:gd name="T22" fmla="*/ 139 w 140"/>
                  <a:gd name="T23" fmla="*/ 21 h 186"/>
                  <a:gd name="T24" fmla="*/ 90 w 140"/>
                  <a:gd name="T25" fmla="*/ 108 h 186"/>
                  <a:gd name="T26" fmla="*/ 7 w 140"/>
                  <a:gd name="T27" fmla="*/ 185 h 186"/>
                  <a:gd name="T28" fmla="*/ 0 w 140"/>
                  <a:gd name="T29" fmla="*/ 174 h 186"/>
                  <a:gd name="T30" fmla="*/ 0 w 140"/>
                  <a:gd name="T31" fmla="*/ 174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186"/>
                  <a:gd name="T50" fmla="*/ 140 w 14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186">
                    <a:moveTo>
                      <a:pt x="0" y="174"/>
                    </a:moveTo>
                    <a:lnTo>
                      <a:pt x="0" y="174"/>
                    </a:lnTo>
                    <a:lnTo>
                      <a:pt x="0" y="123"/>
                    </a:lnTo>
                    <a:lnTo>
                      <a:pt x="11" y="109"/>
                    </a:lnTo>
                    <a:lnTo>
                      <a:pt x="54" y="94"/>
                    </a:lnTo>
                    <a:lnTo>
                      <a:pt x="95" y="53"/>
                    </a:lnTo>
                    <a:lnTo>
                      <a:pt x="41" y="39"/>
                    </a:lnTo>
                    <a:lnTo>
                      <a:pt x="25" y="15"/>
                    </a:lnTo>
                    <a:lnTo>
                      <a:pt x="31" y="7"/>
                    </a:lnTo>
                    <a:lnTo>
                      <a:pt x="52" y="21"/>
                    </a:lnTo>
                    <a:lnTo>
                      <a:pt x="133" y="0"/>
                    </a:lnTo>
                    <a:lnTo>
                      <a:pt x="139" y="21"/>
                    </a:lnTo>
                    <a:lnTo>
                      <a:pt x="90" y="108"/>
                    </a:lnTo>
                    <a:lnTo>
                      <a:pt x="7" y="185"/>
                    </a:lnTo>
                    <a:lnTo>
                      <a:pt x="0" y="17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0" name="Freeform 149"/>
              <p:cNvSpPr>
                <a:spLocks/>
              </p:cNvSpPr>
              <p:nvPr/>
            </p:nvSpPr>
            <p:spPr bwMode="auto">
              <a:xfrm>
                <a:off x="3423" y="3642"/>
                <a:ext cx="108" cy="99"/>
              </a:xfrm>
              <a:custGeom>
                <a:avLst/>
                <a:gdLst>
                  <a:gd name="T0" fmla="*/ 0 w 108"/>
                  <a:gd name="T1" fmla="*/ 30 h 99"/>
                  <a:gd name="T2" fmla="*/ 0 w 108"/>
                  <a:gd name="T3" fmla="*/ 30 h 99"/>
                  <a:gd name="T4" fmla="*/ 0 w 108"/>
                  <a:gd name="T5" fmla="*/ 30 h 99"/>
                  <a:gd name="T6" fmla="*/ 24 w 108"/>
                  <a:gd name="T7" fmla="*/ 31 h 99"/>
                  <a:gd name="T8" fmla="*/ 48 w 108"/>
                  <a:gd name="T9" fmla="*/ 13 h 99"/>
                  <a:gd name="T10" fmla="*/ 49 w 108"/>
                  <a:gd name="T11" fmla="*/ 5 h 99"/>
                  <a:gd name="T12" fmla="*/ 70 w 108"/>
                  <a:gd name="T13" fmla="*/ 0 h 99"/>
                  <a:gd name="T14" fmla="*/ 104 w 108"/>
                  <a:gd name="T15" fmla="*/ 11 h 99"/>
                  <a:gd name="T16" fmla="*/ 107 w 108"/>
                  <a:gd name="T17" fmla="*/ 25 h 99"/>
                  <a:gd name="T18" fmla="*/ 105 w 108"/>
                  <a:gd name="T19" fmla="*/ 61 h 99"/>
                  <a:gd name="T20" fmla="*/ 87 w 108"/>
                  <a:gd name="T21" fmla="*/ 98 h 99"/>
                  <a:gd name="T22" fmla="*/ 56 w 108"/>
                  <a:gd name="T23" fmla="*/ 92 h 99"/>
                  <a:gd name="T24" fmla="*/ 38 w 108"/>
                  <a:gd name="T25" fmla="*/ 83 h 99"/>
                  <a:gd name="T26" fmla="*/ 0 w 108"/>
                  <a:gd name="T27" fmla="*/ 30 h 99"/>
                  <a:gd name="T28" fmla="*/ 0 w 108"/>
                  <a:gd name="T29" fmla="*/ 3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99"/>
                  <a:gd name="T47" fmla="*/ 108 w 10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99">
                    <a:moveTo>
                      <a:pt x="0" y="30"/>
                    </a:moveTo>
                    <a:lnTo>
                      <a:pt x="0" y="30"/>
                    </a:lnTo>
                    <a:lnTo>
                      <a:pt x="24" y="31"/>
                    </a:lnTo>
                    <a:lnTo>
                      <a:pt x="48" y="13"/>
                    </a:lnTo>
                    <a:lnTo>
                      <a:pt x="49" y="5"/>
                    </a:lnTo>
                    <a:lnTo>
                      <a:pt x="70" y="0"/>
                    </a:lnTo>
                    <a:lnTo>
                      <a:pt x="104" y="11"/>
                    </a:lnTo>
                    <a:lnTo>
                      <a:pt x="107" y="25"/>
                    </a:lnTo>
                    <a:lnTo>
                      <a:pt x="105" y="61"/>
                    </a:lnTo>
                    <a:lnTo>
                      <a:pt x="87" y="98"/>
                    </a:lnTo>
                    <a:lnTo>
                      <a:pt x="56" y="92"/>
                    </a:lnTo>
                    <a:lnTo>
                      <a:pt x="38" y="83"/>
                    </a:lnTo>
                    <a:lnTo>
                      <a:pt x="0" y="3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1" name="Freeform 150"/>
              <p:cNvSpPr>
                <a:spLocks/>
              </p:cNvSpPr>
              <p:nvPr/>
            </p:nvSpPr>
            <p:spPr bwMode="auto">
              <a:xfrm>
                <a:off x="3238" y="3660"/>
                <a:ext cx="186" cy="175"/>
              </a:xfrm>
              <a:custGeom>
                <a:avLst/>
                <a:gdLst>
                  <a:gd name="T0" fmla="*/ 0 w 186"/>
                  <a:gd name="T1" fmla="*/ 6 h 175"/>
                  <a:gd name="T2" fmla="*/ 0 w 186"/>
                  <a:gd name="T3" fmla="*/ 6 h 175"/>
                  <a:gd name="T4" fmla="*/ 23 w 186"/>
                  <a:gd name="T5" fmla="*/ 0 h 175"/>
                  <a:gd name="T6" fmla="*/ 134 w 186"/>
                  <a:gd name="T7" fmla="*/ 16 h 175"/>
                  <a:gd name="T8" fmla="*/ 159 w 186"/>
                  <a:gd name="T9" fmla="*/ 9 h 175"/>
                  <a:gd name="T10" fmla="*/ 185 w 186"/>
                  <a:gd name="T11" fmla="*/ 12 h 175"/>
                  <a:gd name="T12" fmla="*/ 185 w 186"/>
                  <a:gd name="T13" fmla="*/ 12 h 175"/>
                  <a:gd name="T14" fmla="*/ 162 w 186"/>
                  <a:gd name="T15" fmla="*/ 25 h 175"/>
                  <a:gd name="T16" fmla="*/ 154 w 186"/>
                  <a:gd name="T17" fmla="*/ 16 h 175"/>
                  <a:gd name="T18" fmla="*/ 128 w 186"/>
                  <a:gd name="T19" fmla="*/ 22 h 175"/>
                  <a:gd name="T20" fmla="*/ 128 w 186"/>
                  <a:gd name="T21" fmla="*/ 71 h 175"/>
                  <a:gd name="T22" fmla="*/ 114 w 186"/>
                  <a:gd name="T23" fmla="*/ 71 h 175"/>
                  <a:gd name="T24" fmla="*/ 114 w 186"/>
                  <a:gd name="T25" fmla="*/ 110 h 175"/>
                  <a:gd name="T26" fmla="*/ 114 w 186"/>
                  <a:gd name="T27" fmla="*/ 165 h 175"/>
                  <a:gd name="T28" fmla="*/ 102 w 186"/>
                  <a:gd name="T29" fmla="*/ 174 h 175"/>
                  <a:gd name="T30" fmla="*/ 84 w 186"/>
                  <a:gd name="T31" fmla="*/ 174 h 175"/>
                  <a:gd name="T32" fmla="*/ 75 w 186"/>
                  <a:gd name="T33" fmla="*/ 162 h 175"/>
                  <a:gd name="T34" fmla="*/ 67 w 186"/>
                  <a:gd name="T35" fmla="*/ 168 h 175"/>
                  <a:gd name="T36" fmla="*/ 49 w 186"/>
                  <a:gd name="T37" fmla="*/ 149 h 175"/>
                  <a:gd name="T38" fmla="*/ 39 w 186"/>
                  <a:gd name="T39" fmla="*/ 88 h 175"/>
                  <a:gd name="T40" fmla="*/ 39 w 186"/>
                  <a:gd name="T41" fmla="*/ 81 h 175"/>
                  <a:gd name="T42" fmla="*/ 0 w 186"/>
                  <a:gd name="T43" fmla="*/ 6 h 175"/>
                  <a:gd name="T44" fmla="*/ 0 w 186"/>
                  <a:gd name="T45" fmla="*/ 6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6"/>
                  <a:gd name="T70" fmla="*/ 0 h 175"/>
                  <a:gd name="T71" fmla="*/ 186 w 18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6" h="175">
                    <a:moveTo>
                      <a:pt x="0" y="6"/>
                    </a:moveTo>
                    <a:lnTo>
                      <a:pt x="0" y="6"/>
                    </a:lnTo>
                    <a:lnTo>
                      <a:pt x="23" y="0"/>
                    </a:lnTo>
                    <a:lnTo>
                      <a:pt x="134" y="16"/>
                    </a:lnTo>
                    <a:lnTo>
                      <a:pt x="159" y="9"/>
                    </a:lnTo>
                    <a:lnTo>
                      <a:pt x="185" y="12"/>
                    </a:lnTo>
                    <a:lnTo>
                      <a:pt x="162" y="25"/>
                    </a:lnTo>
                    <a:lnTo>
                      <a:pt x="154" y="16"/>
                    </a:lnTo>
                    <a:lnTo>
                      <a:pt x="128" y="22"/>
                    </a:lnTo>
                    <a:lnTo>
                      <a:pt x="128" y="71"/>
                    </a:lnTo>
                    <a:lnTo>
                      <a:pt x="114" y="71"/>
                    </a:lnTo>
                    <a:lnTo>
                      <a:pt x="114" y="110"/>
                    </a:lnTo>
                    <a:lnTo>
                      <a:pt x="114" y="165"/>
                    </a:lnTo>
                    <a:lnTo>
                      <a:pt x="102" y="174"/>
                    </a:lnTo>
                    <a:lnTo>
                      <a:pt x="84" y="174"/>
                    </a:lnTo>
                    <a:lnTo>
                      <a:pt x="75" y="162"/>
                    </a:lnTo>
                    <a:lnTo>
                      <a:pt x="67" y="168"/>
                    </a:lnTo>
                    <a:lnTo>
                      <a:pt x="49" y="149"/>
                    </a:lnTo>
                    <a:lnTo>
                      <a:pt x="39" y="88"/>
                    </a:lnTo>
                    <a:lnTo>
                      <a:pt x="39" y="81"/>
                    </a:lnTo>
                    <a:lnTo>
                      <a:pt x="0" y="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2" name="Freeform 151"/>
              <p:cNvSpPr>
                <a:spLocks/>
              </p:cNvSpPr>
              <p:nvPr/>
            </p:nvSpPr>
            <p:spPr bwMode="auto">
              <a:xfrm>
                <a:off x="2849" y="3044"/>
                <a:ext cx="116" cy="97"/>
              </a:xfrm>
              <a:custGeom>
                <a:avLst/>
                <a:gdLst>
                  <a:gd name="T0" fmla="*/ 0 w 116"/>
                  <a:gd name="T1" fmla="*/ 96 h 97"/>
                  <a:gd name="T2" fmla="*/ 0 w 116"/>
                  <a:gd name="T3" fmla="*/ 96 h 97"/>
                  <a:gd name="T4" fmla="*/ 54 w 116"/>
                  <a:gd name="T5" fmla="*/ 0 h 97"/>
                  <a:gd name="T6" fmla="*/ 114 w 116"/>
                  <a:gd name="T7" fmla="*/ 2 h 97"/>
                  <a:gd name="T8" fmla="*/ 115 w 116"/>
                  <a:gd name="T9" fmla="*/ 7 h 97"/>
                  <a:gd name="T10" fmla="*/ 114 w 116"/>
                  <a:gd name="T11" fmla="*/ 25 h 97"/>
                  <a:gd name="T12" fmla="*/ 70 w 116"/>
                  <a:gd name="T13" fmla="*/ 24 h 97"/>
                  <a:gd name="T14" fmla="*/ 70 w 116"/>
                  <a:gd name="T15" fmla="*/ 61 h 97"/>
                  <a:gd name="T16" fmla="*/ 54 w 116"/>
                  <a:gd name="T17" fmla="*/ 67 h 97"/>
                  <a:gd name="T18" fmla="*/ 55 w 116"/>
                  <a:gd name="T19" fmla="*/ 90 h 97"/>
                  <a:gd name="T20" fmla="*/ 0 w 116"/>
                  <a:gd name="T21" fmla="*/ 96 h 97"/>
                  <a:gd name="T22" fmla="*/ 0 w 116"/>
                  <a:gd name="T23" fmla="*/ 96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97"/>
                  <a:gd name="T38" fmla="*/ 116 w 11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97">
                    <a:moveTo>
                      <a:pt x="0" y="96"/>
                    </a:moveTo>
                    <a:lnTo>
                      <a:pt x="0" y="96"/>
                    </a:lnTo>
                    <a:lnTo>
                      <a:pt x="54" y="0"/>
                    </a:lnTo>
                    <a:lnTo>
                      <a:pt x="114" y="2"/>
                    </a:lnTo>
                    <a:lnTo>
                      <a:pt x="115" y="7"/>
                    </a:lnTo>
                    <a:lnTo>
                      <a:pt x="114" y="25"/>
                    </a:lnTo>
                    <a:lnTo>
                      <a:pt x="70" y="24"/>
                    </a:lnTo>
                    <a:lnTo>
                      <a:pt x="70" y="61"/>
                    </a:lnTo>
                    <a:lnTo>
                      <a:pt x="54" y="67"/>
                    </a:lnTo>
                    <a:lnTo>
                      <a:pt x="55" y="90"/>
                    </a:lnTo>
                    <a:lnTo>
                      <a:pt x="0" y="9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3" name="Freeform 152"/>
              <p:cNvSpPr>
                <a:spLocks/>
              </p:cNvSpPr>
              <p:nvPr/>
            </p:nvSpPr>
            <p:spPr bwMode="auto">
              <a:xfrm>
                <a:off x="3380" y="3111"/>
                <a:ext cx="227" cy="270"/>
              </a:xfrm>
              <a:custGeom>
                <a:avLst/>
                <a:gdLst>
                  <a:gd name="T0" fmla="*/ 0 w 227"/>
                  <a:gd name="T1" fmla="*/ 142 h 270"/>
                  <a:gd name="T2" fmla="*/ 0 w 227"/>
                  <a:gd name="T3" fmla="*/ 142 h 270"/>
                  <a:gd name="T4" fmla="*/ 10 w 227"/>
                  <a:gd name="T5" fmla="*/ 169 h 270"/>
                  <a:gd name="T6" fmla="*/ 20 w 227"/>
                  <a:gd name="T7" fmla="*/ 198 h 270"/>
                  <a:gd name="T8" fmla="*/ 43 w 227"/>
                  <a:gd name="T9" fmla="*/ 209 h 270"/>
                  <a:gd name="T10" fmla="*/ 76 w 227"/>
                  <a:gd name="T11" fmla="*/ 249 h 270"/>
                  <a:gd name="T12" fmla="*/ 122 w 227"/>
                  <a:gd name="T13" fmla="*/ 269 h 270"/>
                  <a:gd name="T14" fmla="*/ 164 w 227"/>
                  <a:gd name="T15" fmla="*/ 264 h 270"/>
                  <a:gd name="T16" fmla="*/ 189 w 227"/>
                  <a:gd name="T17" fmla="*/ 256 h 270"/>
                  <a:gd name="T18" fmla="*/ 174 w 227"/>
                  <a:gd name="T19" fmla="*/ 227 h 270"/>
                  <a:gd name="T20" fmla="*/ 150 w 227"/>
                  <a:gd name="T21" fmla="*/ 211 h 270"/>
                  <a:gd name="T22" fmla="*/ 166 w 227"/>
                  <a:gd name="T23" fmla="*/ 200 h 270"/>
                  <a:gd name="T24" fmla="*/ 167 w 227"/>
                  <a:gd name="T25" fmla="*/ 176 h 270"/>
                  <a:gd name="T26" fmla="*/ 194 w 227"/>
                  <a:gd name="T27" fmla="*/ 143 h 270"/>
                  <a:gd name="T28" fmla="*/ 205 w 227"/>
                  <a:gd name="T29" fmla="*/ 84 h 270"/>
                  <a:gd name="T30" fmla="*/ 226 w 227"/>
                  <a:gd name="T31" fmla="*/ 71 h 270"/>
                  <a:gd name="T32" fmla="*/ 210 w 227"/>
                  <a:gd name="T33" fmla="*/ 59 h 270"/>
                  <a:gd name="T34" fmla="*/ 203 w 227"/>
                  <a:gd name="T35" fmla="*/ 16 h 270"/>
                  <a:gd name="T36" fmla="*/ 185 w 227"/>
                  <a:gd name="T37" fmla="*/ 0 h 270"/>
                  <a:gd name="T38" fmla="*/ 164 w 227"/>
                  <a:gd name="T39" fmla="*/ 18 h 270"/>
                  <a:gd name="T40" fmla="*/ 41 w 227"/>
                  <a:gd name="T41" fmla="*/ 15 h 270"/>
                  <a:gd name="T42" fmla="*/ 41 w 227"/>
                  <a:gd name="T43" fmla="*/ 43 h 270"/>
                  <a:gd name="T44" fmla="*/ 29 w 227"/>
                  <a:gd name="T45" fmla="*/ 43 h 270"/>
                  <a:gd name="T46" fmla="*/ 29 w 227"/>
                  <a:gd name="T47" fmla="*/ 51 h 270"/>
                  <a:gd name="T48" fmla="*/ 28 w 227"/>
                  <a:gd name="T49" fmla="*/ 103 h 270"/>
                  <a:gd name="T50" fmla="*/ 14 w 227"/>
                  <a:gd name="T51" fmla="*/ 106 h 270"/>
                  <a:gd name="T52" fmla="*/ 0 w 227"/>
                  <a:gd name="T53" fmla="*/ 142 h 270"/>
                  <a:gd name="T54" fmla="*/ 0 w 227"/>
                  <a:gd name="T55" fmla="*/ 142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270"/>
                  <a:gd name="T86" fmla="*/ 227 w 227"/>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270">
                    <a:moveTo>
                      <a:pt x="0" y="142"/>
                    </a:moveTo>
                    <a:lnTo>
                      <a:pt x="0" y="142"/>
                    </a:lnTo>
                    <a:lnTo>
                      <a:pt x="10" y="169"/>
                    </a:lnTo>
                    <a:lnTo>
                      <a:pt x="20" y="198"/>
                    </a:lnTo>
                    <a:lnTo>
                      <a:pt x="43" y="209"/>
                    </a:lnTo>
                    <a:lnTo>
                      <a:pt x="76" y="249"/>
                    </a:lnTo>
                    <a:lnTo>
                      <a:pt x="122" y="269"/>
                    </a:lnTo>
                    <a:lnTo>
                      <a:pt x="164" y="264"/>
                    </a:lnTo>
                    <a:lnTo>
                      <a:pt x="189" y="256"/>
                    </a:lnTo>
                    <a:lnTo>
                      <a:pt x="174" y="227"/>
                    </a:lnTo>
                    <a:lnTo>
                      <a:pt x="150" y="211"/>
                    </a:lnTo>
                    <a:lnTo>
                      <a:pt x="166" y="200"/>
                    </a:lnTo>
                    <a:lnTo>
                      <a:pt x="167" y="176"/>
                    </a:lnTo>
                    <a:lnTo>
                      <a:pt x="194" y="143"/>
                    </a:lnTo>
                    <a:lnTo>
                      <a:pt x="205" y="84"/>
                    </a:lnTo>
                    <a:lnTo>
                      <a:pt x="226" y="71"/>
                    </a:lnTo>
                    <a:lnTo>
                      <a:pt x="210" y="59"/>
                    </a:lnTo>
                    <a:lnTo>
                      <a:pt x="203" y="16"/>
                    </a:lnTo>
                    <a:lnTo>
                      <a:pt x="185" y="0"/>
                    </a:lnTo>
                    <a:lnTo>
                      <a:pt x="164" y="18"/>
                    </a:lnTo>
                    <a:lnTo>
                      <a:pt x="41" y="15"/>
                    </a:lnTo>
                    <a:lnTo>
                      <a:pt x="41" y="43"/>
                    </a:lnTo>
                    <a:lnTo>
                      <a:pt x="29" y="43"/>
                    </a:lnTo>
                    <a:lnTo>
                      <a:pt x="29" y="51"/>
                    </a:lnTo>
                    <a:lnTo>
                      <a:pt x="28" y="103"/>
                    </a:lnTo>
                    <a:lnTo>
                      <a:pt x="14" y="106"/>
                    </a:lnTo>
                    <a:lnTo>
                      <a:pt x="0" y="14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4" name="Freeform 153"/>
              <p:cNvSpPr>
                <a:spLocks/>
              </p:cNvSpPr>
              <p:nvPr/>
            </p:nvSpPr>
            <p:spPr bwMode="auto">
              <a:xfrm>
                <a:off x="3501" y="3785"/>
                <a:ext cx="17" cy="23"/>
              </a:xfrm>
              <a:custGeom>
                <a:avLst/>
                <a:gdLst>
                  <a:gd name="T0" fmla="*/ 0 w 17"/>
                  <a:gd name="T1" fmla="*/ 12 h 23"/>
                  <a:gd name="T2" fmla="*/ 0 w 17"/>
                  <a:gd name="T3" fmla="*/ 12 h 23"/>
                  <a:gd name="T4" fmla="*/ 9 w 17"/>
                  <a:gd name="T5" fmla="*/ 22 h 23"/>
                  <a:gd name="T6" fmla="*/ 16 w 17"/>
                  <a:gd name="T7" fmla="*/ 14 h 23"/>
                  <a:gd name="T8" fmla="*/ 14 w 17"/>
                  <a:gd name="T9" fmla="*/ 0 h 23"/>
                  <a:gd name="T10" fmla="*/ 0 w 17"/>
                  <a:gd name="T11" fmla="*/ 12 h 23"/>
                  <a:gd name="T12" fmla="*/ 0 w 17"/>
                  <a:gd name="T13" fmla="*/ 1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0" y="12"/>
                    </a:moveTo>
                    <a:lnTo>
                      <a:pt x="0" y="12"/>
                    </a:lnTo>
                    <a:lnTo>
                      <a:pt x="9" y="22"/>
                    </a:lnTo>
                    <a:lnTo>
                      <a:pt x="16" y="14"/>
                    </a:lnTo>
                    <a:lnTo>
                      <a:pt x="14" y="0"/>
                    </a:lnTo>
                    <a:lnTo>
                      <a:pt x="0" y="1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5" name="Freeform 154"/>
              <p:cNvSpPr>
                <a:spLocks/>
              </p:cNvSpPr>
              <p:nvPr/>
            </p:nvSpPr>
            <p:spPr bwMode="auto">
              <a:xfrm>
                <a:off x="3486" y="3442"/>
                <a:ext cx="148" cy="146"/>
              </a:xfrm>
              <a:custGeom>
                <a:avLst/>
                <a:gdLst>
                  <a:gd name="T0" fmla="*/ 0 w 148"/>
                  <a:gd name="T1" fmla="*/ 46 h 146"/>
                  <a:gd name="T2" fmla="*/ 0 w 148"/>
                  <a:gd name="T3" fmla="*/ 46 h 146"/>
                  <a:gd name="T4" fmla="*/ 1 w 148"/>
                  <a:gd name="T5" fmla="*/ 74 h 146"/>
                  <a:gd name="T6" fmla="*/ 19 w 148"/>
                  <a:gd name="T7" fmla="*/ 103 h 146"/>
                  <a:gd name="T8" fmla="*/ 44 w 148"/>
                  <a:gd name="T9" fmla="*/ 115 h 146"/>
                  <a:gd name="T10" fmla="*/ 57 w 148"/>
                  <a:gd name="T11" fmla="*/ 118 h 146"/>
                  <a:gd name="T12" fmla="*/ 72 w 148"/>
                  <a:gd name="T13" fmla="*/ 145 h 146"/>
                  <a:gd name="T14" fmla="*/ 127 w 148"/>
                  <a:gd name="T15" fmla="*/ 142 h 146"/>
                  <a:gd name="T16" fmla="*/ 147 w 148"/>
                  <a:gd name="T17" fmla="*/ 130 h 146"/>
                  <a:gd name="T18" fmla="*/ 126 w 148"/>
                  <a:gd name="T19" fmla="*/ 72 h 146"/>
                  <a:gd name="T20" fmla="*/ 132 w 148"/>
                  <a:gd name="T21" fmla="*/ 50 h 146"/>
                  <a:gd name="T22" fmla="*/ 61 w 148"/>
                  <a:gd name="T23" fmla="*/ 0 h 146"/>
                  <a:gd name="T24" fmla="*/ 43 w 148"/>
                  <a:gd name="T25" fmla="*/ 25 h 146"/>
                  <a:gd name="T26" fmla="*/ 35 w 148"/>
                  <a:gd name="T27" fmla="*/ 18 h 146"/>
                  <a:gd name="T28" fmla="*/ 29 w 148"/>
                  <a:gd name="T29" fmla="*/ 24 h 146"/>
                  <a:gd name="T30" fmla="*/ 29 w 148"/>
                  <a:gd name="T31" fmla="*/ 0 h 146"/>
                  <a:gd name="T32" fmla="*/ 11 w 148"/>
                  <a:gd name="T33" fmla="*/ 1 h 146"/>
                  <a:gd name="T34" fmla="*/ 14 w 148"/>
                  <a:gd name="T35" fmla="*/ 19 h 146"/>
                  <a:gd name="T36" fmla="*/ 15 w 148"/>
                  <a:gd name="T37" fmla="*/ 30 h 146"/>
                  <a:gd name="T38" fmla="*/ 0 w 148"/>
                  <a:gd name="T39" fmla="*/ 46 h 146"/>
                  <a:gd name="T40" fmla="*/ 0 w 148"/>
                  <a:gd name="T41" fmla="*/ 46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46"/>
                  <a:gd name="T65" fmla="*/ 148 w 148"/>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46">
                    <a:moveTo>
                      <a:pt x="0" y="46"/>
                    </a:moveTo>
                    <a:lnTo>
                      <a:pt x="0" y="46"/>
                    </a:lnTo>
                    <a:lnTo>
                      <a:pt x="1" y="74"/>
                    </a:lnTo>
                    <a:lnTo>
                      <a:pt x="19" y="103"/>
                    </a:lnTo>
                    <a:lnTo>
                      <a:pt x="44" y="115"/>
                    </a:lnTo>
                    <a:lnTo>
                      <a:pt x="57" y="118"/>
                    </a:lnTo>
                    <a:lnTo>
                      <a:pt x="72" y="145"/>
                    </a:lnTo>
                    <a:lnTo>
                      <a:pt x="127" y="142"/>
                    </a:lnTo>
                    <a:lnTo>
                      <a:pt x="147" y="130"/>
                    </a:lnTo>
                    <a:lnTo>
                      <a:pt x="126" y="72"/>
                    </a:lnTo>
                    <a:lnTo>
                      <a:pt x="132" y="50"/>
                    </a:lnTo>
                    <a:lnTo>
                      <a:pt x="61" y="0"/>
                    </a:lnTo>
                    <a:lnTo>
                      <a:pt x="43" y="25"/>
                    </a:lnTo>
                    <a:lnTo>
                      <a:pt x="35" y="18"/>
                    </a:lnTo>
                    <a:lnTo>
                      <a:pt x="29" y="24"/>
                    </a:lnTo>
                    <a:lnTo>
                      <a:pt x="29" y="0"/>
                    </a:lnTo>
                    <a:lnTo>
                      <a:pt x="11" y="1"/>
                    </a:lnTo>
                    <a:lnTo>
                      <a:pt x="14" y="19"/>
                    </a:lnTo>
                    <a:lnTo>
                      <a:pt x="15" y="30"/>
                    </a:lnTo>
                    <a:lnTo>
                      <a:pt x="0" y="4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6" name="Freeform 155"/>
              <p:cNvSpPr>
                <a:spLocks/>
              </p:cNvSpPr>
              <p:nvPr/>
            </p:nvSpPr>
            <p:spPr bwMode="auto">
              <a:xfrm>
                <a:off x="3078" y="3277"/>
                <a:ext cx="30" cy="71"/>
              </a:xfrm>
              <a:custGeom>
                <a:avLst/>
                <a:gdLst>
                  <a:gd name="T0" fmla="*/ 0 w 30"/>
                  <a:gd name="T1" fmla="*/ 0 h 71"/>
                  <a:gd name="T2" fmla="*/ 0 w 30"/>
                  <a:gd name="T3" fmla="*/ 0 h 71"/>
                  <a:gd name="T4" fmla="*/ 15 w 30"/>
                  <a:gd name="T5" fmla="*/ 4 h 71"/>
                  <a:gd name="T6" fmla="*/ 29 w 30"/>
                  <a:gd name="T7" fmla="*/ 67 h 71"/>
                  <a:gd name="T8" fmla="*/ 19 w 30"/>
                  <a:gd name="T9" fmla="*/ 70 h 71"/>
                  <a:gd name="T10" fmla="*/ 0 w 30"/>
                  <a:gd name="T11" fmla="*/ 0 h 71"/>
                  <a:gd name="T12" fmla="*/ 0 w 30"/>
                  <a:gd name="T13" fmla="*/ 0 h 71"/>
                  <a:gd name="T14" fmla="*/ 0 60000 65536"/>
                  <a:gd name="T15" fmla="*/ 0 60000 65536"/>
                  <a:gd name="T16" fmla="*/ 0 60000 65536"/>
                  <a:gd name="T17" fmla="*/ 0 60000 65536"/>
                  <a:gd name="T18" fmla="*/ 0 60000 65536"/>
                  <a:gd name="T19" fmla="*/ 0 60000 65536"/>
                  <a:gd name="T20" fmla="*/ 0 60000 65536"/>
                  <a:gd name="T21" fmla="*/ 0 w 30"/>
                  <a:gd name="T22" fmla="*/ 0 h 71"/>
                  <a:gd name="T23" fmla="*/ 30 w 30"/>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1">
                    <a:moveTo>
                      <a:pt x="0" y="0"/>
                    </a:moveTo>
                    <a:lnTo>
                      <a:pt x="0" y="0"/>
                    </a:lnTo>
                    <a:lnTo>
                      <a:pt x="15" y="4"/>
                    </a:lnTo>
                    <a:lnTo>
                      <a:pt x="29" y="67"/>
                    </a:lnTo>
                    <a:lnTo>
                      <a:pt x="19" y="70"/>
                    </a:lnTo>
                    <a:lnTo>
                      <a:pt x="0" y="0"/>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7" name="Freeform 156"/>
              <p:cNvSpPr>
                <a:spLocks/>
              </p:cNvSpPr>
              <p:nvPr/>
            </p:nvSpPr>
            <p:spPr bwMode="auto">
              <a:xfrm>
                <a:off x="3486" y="3375"/>
                <a:ext cx="74" cy="73"/>
              </a:xfrm>
              <a:custGeom>
                <a:avLst/>
                <a:gdLst>
                  <a:gd name="T0" fmla="*/ 0 w 74"/>
                  <a:gd name="T1" fmla="*/ 72 h 73"/>
                  <a:gd name="T2" fmla="*/ 0 w 74"/>
                  <a:gd name="T3" fmla="*/ 72 h 73"/>
                  <a:gd name="T4" fmla="*/ 11 w 74"/>
                  <a:gd name="T5" fmla="*/ 68 h 73"/>
                  <a:gd name="T6" fmla="*/ 29 w 74"/>
                  <a:gd name="T7" fmla="*/ 67 h 73"/>
                  <a:gd name="T8" fmla="*/ 29 w 74"/>
                  <a:gd name="T9" fmla="*/ 57 h 73"/>
                  <a:gd name="T10" fmla="*/ 58 w 74"/>
                  <a:gd name="T11" fmla="*/ 51 h 73"/>
                  <a:gd name="T12" fmla="*/ 73 w 74"/>
                  <a:gd name="T13" fmla="*/ 26 h 73"/>
                  <a:gd name="T14" fmla="*/ 58 w 74"/>
                  <a:gd name="T15" fmla="*/ 0 h 73"/>
                  <a:gd name="T16" fmla="*/ 16 w 74"/>
                  <a:gd name="T17" fmla="*/ 5 h 73"/>
                  <a:gd name="T18" fmla="*/ 21 w 74"/>
                  <a:gd name="T19" fmla="*/ 24 h 73"/>
                  <a:gd name="T20" fmla="*/ 12 w 74"/>
                  <a:gd name="T21" fmla="*/ 37 h 73"/>
                  <a:gd name="T22" fmla="*/ 0 w 74"/>
                  <a:gd name="T23" fmla="*/ 72 h 73"/>
                  <a:gd name="T24" fmla="*/ 0 w 74"/>
                  <a:gd name="T25" fmla="*/ 72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3"/>
                  <a:gd name="T41" fmla="*/ 74 w 74"/>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3">
                    <a:moveTo>
                      <a:pt x="0" y="72"/>
                    </a:moveTo>
                    <a:lnTo>
                      <a:pt x="0" y="72"/>
                    </a:lnTo>
                    <a:lnTo>
                      <a:pt x="11" y="68"/>
                    </a:lnTo>
                    <a:lnTo>
                      <a:pt x="29" y="67"/>
                    </a:lnTo>
                    <a:lnTo>
                      <a:pt x="29" y="57"/>
                    </a:lnTo>
                    <a:lnTo>
                      <a:pt x="58" y="51"/>
                    </a:lnTo>
                    <a:lnTo>
                      <a:pt x="73" y="26"/>
                    </a:lnTo>
                    <a:lnTo>
                      <a:pt x="58" y="0"/>
                    </a:lnTo>
                    <a:lnTo>
                      <a:pt x="16" y="5"/>
                    </a:lnTo>
                    <a:lnTo>
                      <a:pt x="21" y="24"/>
                    </a:lnTo>
                    <a:lnTo>
                      <a:pt x="12" y="37"/>
                    </a:lnTo>
                    <a:lnTo>
                      <a:pt x="0" y="72"/>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8" name="Freeform 157"/>
              <p:cNvSpPr>
                <a:spLocks/>
              </p:cNvSpPr>
              <p:nvPr/>
            </p:nvSpPr>
            <p:spPr bwMode="auto">
              <a:xfrm>
                <a:off x="3415" y="2986"/>
                <a:ext cx="154" cy="144"/>
              </a:xfrm>
              <a:custGeom>
                <a:avLst/>
                <a:gdLst>
                  <a:gd name="T0" fmla="*/ 0 w 154"/>
                  <a:gd name="T1" fmla="*/ 24 h 144"/>
                  <a:gd name="T2" fmla="*/ 0 w 154"/>
                  <a:gd name="T3" fmla="*/ 24 h 144"/>
                  <a:gd name="T4" fmla="*/ 6 w 154"/>
                  <a:gd name="T5" fmla="*/ 140 h 144"/>
                  <a:gd name="T6" fmla="*/ 129 w 154"/>
                  <a:gd name="T7" fmla="*/ 143 h 144"/>
                  <a:gd name="T8" fmla="*/ 150 w 154"/>
                  <a:gd name="T9" fmla="*/ 125 h 144"/>
                  <a:gd name="T10" fmla="*/ 153 w 154"/>
                  <a:gd name="T11" fmla="*/ 113 h 144"/>
                  <a:gd name="T12" fmla="*/ 107 w 154"/>
                  <a:gd name="T13" fmla="*/ 30 h 144"/>
                  <a:gd name="T14" fmla="*/ 129 w 154"/>
                  <a:gd name="T15" fmla="*/ 57 h 144"/>
                  <a:gd name="T16" fmla="*/ 140 w 154"/>
                  <a:gd name="T17" fmla="*/ 34 h 144"/>
                  <a:gd name="T18" fmla="*/ 129 w 154"/>
                  <a:gd name="T19" fmla="*/ 5 h 144"/>
                  <a:gd name="T20" fmla="*/ 100 w 154"/>
                  <a:gd name="T21" fmla="*/ 10 h 144"/>
                  <a:gd name="T22" fmla="*/ 100 w 154"/>
                  <a:gd name="T23" fmla="*/ 2 h 144"/>
                  <a:gd name="T24" fmla="*/ 85 w 154"/>
                  <a:gd name="T25" fmla="*/ 2 h 144"/>
                  <a:gd name="T26" fmla="*/ 59 w 154"/>
                  <a:gd name="T27" fmla="*/ 12 h 144"/>
                  <a:gd name="T28" fmla="*/ 6 w 154"/>
                  <a:gd name="T29" fmla="*/ 0 h 144"/>
                  <a:gd name="T30" fmla="*/ 0 w 154"/>
                  <a:gd name="T31" fmla="*/ 24 h 144"/>
                  <a:gd name="T32" fmla="*/ 0 w 154"/>
                  <a:gd name="T33" fmla="*/ 24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59" name="Freeform 158"/>
              <p:cNvSpPr>
                <a:spLocks/>
              </p:cNvSpPr>
              <p:nvPr/>
            </p:nvSpPr>
            <p:spPr bwMode="auto">
              <a:xfrm>
                <a:off x="3010" y="3225"/>
                <a:ext cx="103" cy="76"/>
              </a:xfrm>
              <a:custGeom>
                <a:avLst/>
                <a:gdLst>
                  <a:gd name="T0" fmla="*/ 0 w 103"/>
                  <a:gd name="T1" fmla="*/ 63 h 76"/>
                  <a:gd name="T2" fmla="*/ 0 w 103"/>
                  <a:gd name="T3" fmla="*/ 63 h 76"/>
                  <a:gd name="T4" fmla="*/ 7 w 103"/>
                  <a:gd name="T5" fmla="*/ 72 h 76"/>
                  <a:gd name="T6" fmla="*/ 34 w 103"/>
                  <a:gd name="T7" fmla="*/ 75 h 76"/>
                  <a:gd name="T8" fmla="*/ 32 w 103"/>
                  <a:gd name="T9" fmla="*/ 56 h 76"/>
                  <a:gd name="T10" fmla="*/ 68 w 103"/>
                  <a:gd name="T11" fmla="*/ 52 h 76"/>
                  <a:gd name="T12" fmla="*/ 83 w 103"/>
                  <a:gd name="T13" fmla="*/ 56 h 76"/>
                  <a:gd name="T14" fmla="*/ 102 w 103"/>
                  <a:gd name="T15" fmla="*/ 42 h 76"/>
                  <a:gd name="T16" fmla="*/ 76 w 103"/>
                  <a:gd name="T17" fmla="*/ 13 h 76"/>
                  <a:gd name="T18" fmla="*/ 73 w 103"/>
                  <a:gd name="T19" fmla="*/ 0 h 76"/>
                  <a:gd name="T20" fmla="*/ 17 w 103"/>
                  <a:gd name="T21" fmla="*/ 24 h 76"/>
                  <a:gd name="T22" fmla="*/ 0 w 103"/>
                  <a:gd name="T23" fmla="*/ 63 h 76"/>
                  <a:gd name="T24" fmla="*/ 0 w 103"/>
                  <a:gd name="T25" fmla="*/ 63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6"/>
                  <a:gd name="T41" fmla="*/ 103 w 103"/>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6">
                    <a:moveTo>
                      <a:pt x="0" y="63"/>
                    </a:moveTo>
                    <a:lnTo>
                      <a:pt x="0" y="63"/>
                    </a:lnTo>
                    <a:lnTo>
                      <a:pt x="7" y="72"/>
                    </a:lnTo>
                    <a:lnTo>
                      <a:pt x="34" y="75"/>
                    </a:lnTo>
                    <a:lnTo>
                      <a:pt x="32" y="56"/>
                    </a:lnTo>
                    <a:lnTo>
                      <a:pt x="68" y="52"/>
                    </a:lnTo>
                    <a:lnTo>
                      <a:pt x="83" y="56"/>
                    </a:lnTo>
                    <a:lnTo>
                      <a:pt x="102" y="42"/>
                    </a:lnTo>
                    <a:lnTo>
                      <a:pt x="76" y="13"/>
                    </a:lnTo>
                    <a:lnTo>
                      <a:pt x="73" y="0"/>
                    </a:lnTo>
                    <a:lnTo>
                      <a:pt x="17" y="24"/>
                    </a:lnTo>
                    <a:lnTo>
                      <a:pt x="0" y="63"/>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0" name="Freeform 159"/>
              <p:cNvSpPr>
                <a:spLocks/>
              </p:cNvSpPr>
              <p:nvPr/>
            </p:nvSpPr>
            <p:spPr bwMode="auto">
              <a:xfrm>
                <a:off x="3380" y="3540"/>
                <a:ext cx="162" cy="134"/>
              </a:xfrm>
              <a:custGeom>
                <a:avLst/>
                <a:gdLst>
                  <a:gd name="T0" fmla="*/ 0 w 162"/>
                  <a:gd name="T1" fmla="*/ 65 h 134"/>
                  <a:gd name="T2" fmla="*/ 0 w 162"/>
                  <a:gd name="T3" fmla="*/ 65 h 134"/>
                  <a:gd name="T4" fmla="*/ 0 w 162"/>
                  <a:gd name="T5" fmla="*/ 116 h 134"/>
                  <a:gd name="T6" fmla="*/ 17 w 162"/>
                  <a:gd name="T7" fmla="*/ 129 h 134"/>
                  <a:gd name="T8" fmla="*/ 43 w 162"/>
                  <a:gd name="T9" fmla="*/ 132 h 134"/>
                  <a:gd name="T10" fmla="*/ 67 w 162"/>
                  <a:gd name="T11" fmla="*/ 133 h 134"/>
                  <a:gd name="T12" fmla="*/ 91 w 162"/>
                  <a:gd name="T13" fmla="*/ 115 h 134"/>
                  <a:gd name="T14" fmla="*/ 92 w 162"/>
                  <a:gd name="T15" fmla="*/ 107 h 134"/>
                  <a:gd name="T16" fmla="*/ 113 w 162"/>
                  <a:gd name="T17" fmla="*/ 102 h 134"/>
                  <a:gd name="T18" fmla="*/ 109 w 162"/>
                  <a:gd name="T19" fmla="*/ 95 h 134"/>
                  <a:gd name="T20" fmla="*/ 153 w 162"/>
                  <a:gd name="T21" fmla="*/ 81 h 134"/>
                  <a:gd name="T22" fmla="*/ 147 w 162"/>
                  <a:gd name="T23" fmla="*/ 75 h 134"/>
                  <a:gd name="T24" fmla="*/ 161 w 162"/>
                  <a:gd name="T25" fmla="*/ 34 h 134"/>
                  <a:gd name="T26" fmla="*/ 150 w 162"/>
                  <a:gd name="T27" fmla="*/ 17 h 134"/>
                  <a:gd name="T28" fmla="*/ 125 w 162"/>
                  <a:gd name="T29" fmla="*/ 5 h 134"/>
                  <a:gd name="T30" fmla="*/ 118 w 162"/>
                  <a:gd name="T31" fmla="*/ 0 h 134"/>
                  <a:gd name="T32" fmla="*/ 93 w 162"/>
                  <a:gd name="T33" fmla="*/ 12 h 134"/>
                  <a:gd name="T34" fmla="*/ 90 w 162"/>
                  <a:gd name="T35" fmla="*/ 48 h 134"/>
                  <a:gd name="T36" fmla="*/ 106 w 162"/>
                  <a:gd name="T37" fmla="*/ 55 h 134"/>
                  <a:gd name="T38" fmla="*/ 106 w 162"/>
                  <a:gd name="T39" fmla="*/ 69 h 134"/>
                  <a:gd name="T40" fmla="*/ 28 w 162"/>
                  <a:gd name="T41" fmla="*/ 37 h 134"/>
                  <a:gd name="T42" fmla="*/ 31 w 162"/>
                  <a:gd name="T43" fmla="*/ 65 h 134"/>
                  <a:gd name="T44" fmla="*/ 0 w 162"/>
                  <a:gd name="T45" fmla="*/ 65 h 134"/>
                  <a:gd name="T46" fmla="*/ 0 w 162"/>
                  <a:gd name="T47" fmla="*/ 65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34"/>
                  <a:gd name="T74" fmla="*/ 162 w 162"/>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34">
                    <a:moveTo>
                      <a:pt x="0" y="65"/>
                    </a:moveTo>
                    <a:lnTo>
                      <a:pt x="0" y="65"/>
                    </a:lnTo>
                    <a:lnTo>
                      <a:pt x="0" y="116"/>
                    </a:lnTo>
                    <a:lnTo>
                      <a:pt x="17" y="129"/>
                    </a:lnTo>
                    <a:lnTo>
                      <a:pt x="43" y="132"/>
                    </a:lnTo>
                    <a:lnTo>
                      <a:pt x="67" y="133"/>
                    </a:lnTo>
                    <a:lnTo>
                      <a:pt x="91" y="115"/>
                    </a:lnTo>
                    <a:lnTo>
                      <a:pt x="92" y="107"/>
                    </a:lnTo>
                    <a:lnTo>
                      <a:pt x="113" y="102"/>
                    </a:lnTo>
                    <a:lnTo>
                      <a:pt x="109" y="95"/>
                    </a:lnTo>
                    <a:lnTo>
                      <a:pt x="153" y="81"/>
                    </a:lnTo>
                    <a:lnTo>
                      <a:pt x="147" y="75"/>
                    </a:lnTo>
                    <a:lnTo>
                      <a:pt x="161" y="34"/>
                    </a:lnTo>
                    <a:lnTo>
                      <a:pt x="150" y="17"/>
                    </a:lnTo>
                    <a:lnTo>
                      <a:pt x="125" y="5"/>
                    </a:lnTo>
                    <a:lnTo>
                      <a:pt x="118" y="0"/>
                    </a:lnTo>
                    <a:lnTo>
                      <a:pt x="93" y="12"/>
                    </a:lnTo>
                    <a:lnTo>
                      <a:pt x="90" y="48"/>
                    </a:lnTo>
                    <a:lnTo>
                      <a:pt x="106" y="55"/>
                    </a:lnTo>
                    <a:lnTo>
                      <a:pt x="106" y="69"/>
                    </a:lnTo>
                    <a:lnTo>
                      <a:pt x="28" y="37"/>
                    </a:lnTo>
                    <a:lnTo>
                      <a:pt x="31" y="65"/>
                    </a:lnTo>
                    <a:lnTo>
                      <a:pt x="0" y="6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1" name="Freeform 160"/>
              <p:cNvSpPr>
                <a:spLocks/>
              </p:cNvSpPr>
              <p:nvPr/>
            </p:nvSpPr>
            <p:spPr bwMode="auto">
              <a:xfrm>
                <a:off x="3305" y="3734"/>
                <a:ext cx="224" cy="180"/>
              </a:xfrm>
              <a:custGeom>
                <a:avLst/>
                <a:gdLst>
                  <a:gd name="T0" fmla="*/ 0 w 224"/>
                  <a:gd name="T1" fmla="*/ 94 h 180"/>
                  <a:gd name="T2" fmla="*/ 0 w 224"/>
                  <a:gd name="T3" fmla="*/ 94 h 180"/>
                  <a:gd name="T4" fmla="*/ 8 w 224"/>
                  <a:gd name="T5" fmla="*/ 88 h 180"/>
                  <a:gd name="T6" fmla="*/ 17 w 224"/>
                  <a:gd name="T7" fmla="*/ 100 h 180"/>
                  <a:gd name="T8" fmla="*/ 35 w 224"/>
                  <a:gd name="T9" fmla="*/ 100 h 180"/>
                  <a:gd name="T10" fmla="*/ 47 w 224"/>
                  <a:gd name="T11" fmla="*/ 91 h 180"/>
                  <a:gd name="T12" fmla="*/ 47 w 224"/>
                  <a:gd name="T13" fmla="*/ 36 h 180"/>
                  <a:gd name="T14" fmla="*/ 58 w 224"/>
                  <a:gd name="T15" fmla="*/ 50 h 180"/>
                  <a:gd name="T16" fmla="*/ 58 w 224"/>
                  <a:gd name="T17" fmla="*/ 65 h 180"/>
                  <a:gd name="T18" fmla="*/ 77 w 224"/>
                  <a:gd name="T19" fmla="*/ 64 h 180"/>
                  <a:gd name="T20" fmla="*/ 93 w 224"/>
                  <a:gd name="T21" fmla="*/ 47 h 180"/>
                  <a:gd name="T22" fmla="*/ 123 w 224"/>
                  <a:gd name="T23" fmla="*/ 47 h 180"/>
                  <a:gd name="T24" fmla="*/ 174 w 224"/>
                  <a:gd name="T25" fmla="*/ 0 h 180"/>
                  <a:gd name="T26" fmla="*/ 205 w 224"/>
                  <a:gd name="T27" fmla="*/ 6 h 180"/>
                  <a:gd name="T28" fmla="*/ 210 w 224"/>
                  <a:gd name="T29" fmla="*/ 51 h 180"/>
                  <a:gd name="T30" fmla="*/ 196 w 224"/>
                  <a:gd name="T31" fmla="*/ 63 h 180"/>
                  <a:gd name="T32" fmla="*/ 205 w 224"/>
                  <a:gd name="T33" fmla="*/ 73 h 180"/>
                  <a:gd name="T34" fmla="*/ 212 w 224"/>
                  <a:gd name="T35" fmla="*/ 65 h 180"/>
                  <a:gd name="T36" fmla="*/ 223 w 224"/>
                  <a:gd name="T37" fmla="*/ 65 h 180"/>
                  <a:gd name="T38" fmla="*/ 217 w 224"/>
                  <a:gd name="T39" fmla="*/ 91 h 180"/>
                  <a:gd name="T40" fmla="*/ 184 w 224"/>
                  <a:gd name="T41" fmla="*/ 132 h 180"/>
                  <a:gd name="T42" fmla="*/ 144 w 224"/>
                  <a:gd name="T43" fmla="*/ 167 h 180"/>
                  <a:gd name="T44" fmla="*/ 114 w 224"/>
                  <a:gd name="T45" fmla="*/ 178 h 180"/>
                  <a:gd name="T46" fmla="*/ 26 w 224"/>
                  <a:gd name="T47" fmla="*/ 179 h 180"/>
                  <a:gd name="T48" fmla="*/ 19 w 224"/>
                  <a:gd name="T49" fmla="*/ 159 h 180"/>
                  <a:gd name="T50" fmla="*/ 22 w 224"/>
                  <a:gd name="T51" fmla="*/ 143 h 180"/>
                  <a:gd name="T52" fmla="*/ 0 w 224"/>
                  <a:gd name="T53" fmla="*/ 94 h 180"/>
                  <a:gd name="T54" fmla="*/ 0 w 224"/>
                  <a:gd name="T55" fmla="*/ 94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80"/>
                  <a:gd name="T86" fmla="*/ 224 w 224"/>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80">
                    <a:moveTo>
                      <a:pt x="0" y="94"/>
                    </a:moveTo>
                    <a:lnTo>
                      <a:pt x="0" y="94"/>
                    </a:lnTo>
                    <a:lnTo>
                      <a:pt x="8" y="88"/>
                    </a:lnTo>
                    <a:lnTo>
                      <a:pt x="17" y="100"/>
                    </a:lnTo>
                    <a:lnTo>
                      <a:pt x="35" y="100"/>
                    </a:lnTo>
                    <a:lnTo>
                      <a:pt x="47" y="91"/>
                    </a:lnTo>
                    <a:lnTo>
                      <a:pt x="47" y="36"/>
                    </a:lnTo>
                    <a:lnTo>
                      <a:pt x="58" y="50"/>
                    </a:lnTo>
                    <a:lnTo>
                      <a:pt x="58" y="65"/>
                    </a:lnTo>
                    <a:lnTo>
                      <a:pt x="77" y="64"/>
                    </a:lnTo>
                    <a:lnTo>
                      <a:pt x="93" y="47"/>
                    </a:lnTo>
                    <a:lnTo>
                      <a:pt x="123" y="47"/>
                    </a:lnTo>
                    <a:lnTo>
                      <a:pt x="174" y="0"/>
                    </a:lnTo>
                    <a:lnTo>
                      <a:pt x="205" y="6"/>
                    </a:lnTo>
                    <a:lnTo>
                      <a:pt x="210" y="51"/>
                    </a:lnTo>
                    <a:lnTo>
                      <a:pt x="196" y="63"/>
                    </a:lnTo>
                    <a:lnTo>
                      <a:pt x="205" y="73"/>
                    </a:lnTo>
                    <a:lnTo>
                      <a:pt x="212" y="65"/>
                    </a:lnTo>
                    <a:lnTo>
                      <a:pt x="223" y="65"/>
                    </a:lnTo>
                    <a:lnTo>
                      <a:pt x="217" y="91"/>
                    </a:lnTo>
                    <a:lnTo>
                      <a:pt x="184" y="132"/>
                    </a:lnTo>
                    <a:lnTo>
                      <a:pt x="144" y="167"/>
                    </a:lnTo>
                    <a:lnTo>
                      <a:pt x="114" y="178"/>
                    </a:lnTo>
                    <a:lnTo>
                      <a:pt x="26" y="179"/>
                    </a:lnTo>
                    <a:lnTo>
                      <a:pt x="19" y="159"/>
                    </a:lnTo>
                    <a:lnTo>
                      <a:pt x="22" y="143"/>
                    </a:lnTo>
                    <a:lnTo>
                      <a:pt x="0" y="94"/>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2" name="Freeform 161"/>
              <p:cNvSpPr>
                <a:spLocks/>
              </p:cNvSpPr>
              <p:nvPr/>
            </p:nvSpPr>
            <p:spPr bwMode="auto">
              <a:xfrm>
                <a:off x="3449" y="3830"/>
                <a:ext cx="32" cy="33"/>
              </a:xfrm>
              <a:custGeom>
                <a:avLst/>
                <a:gdLst>
                  <a:gd name="T0" fmla="*/ 0 w 32"/>
                  <a:gd name="T1" fmla="*/ 16 h 33"/>
                  <a:gd name="T2" fmla="*/ 0 w 32"/>
                  <a:gd name="T3" fmla="*/ 16 h 33"/>
                  <a:gd name="T4" fmla="*/ 11 w 32"/>
                  <a:gd name="T5" fmla="*/ 32 h 33"/>
                  <a:gd name="T6" fmla="*/ 31 w 32"/>
                  <a:gd name="T7" fmla="*/ 16 h 33"/>
                  <a:gd name="T8" fmla="*/ 22 w 32"/>
                  <a:gd name="T9" fmla="*/ 0 h 33"/>
                  <a:gd name="T10" fmla="*/ 0 w 32"/>
                  <a:gd name="T11" fmla="*/ 16 h 33"/>
                  <a:gd name="T12" fmla="*/ 0 w 32"/>
                  <a:gd name="T13" fmla="*/ 16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16"/>
                    </a:moveTo>
                    <a:lnTo>
                      <a:pt x="0" y="16"/>
                    </a:lnTo>
                    <a:lnTo>
                      <a:pt x="11" y="32"/>
                    </a:lnTo>
                    <a:lnTo>
                      <a:pt x="31" y="16"/>
                    </a:lnTo>
                    <a:lnTo>
                      <a:pt x="22" y="0"/>
                    </a:lnTo>
                    <a:lnTo>
                      <a:pt x="0" y="16"/>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3" name="Freeform 162"/>
              <p:cNvSpPr>
                <a:spLocks/>
              </p:cNvSpPr>
              <p:nvPr/>
            </p:nvSpPr>
            <p:spPr bwMode="auto">
              <a:xfrm>
                <a:off x="3201" y="2941"/>
                <a:ext cx="43" cy="27"/>
              </a:xfrm>
              <a:custGeom>
                <a:avLst/>
                <a:gdLst>
                  <a:gd name="T0" fmla="*/ 2 w 43"/>
                  <a:gd name="T1" fmla="*/ 25 h 27"/>
                  <a:gd name="T2" fmla="*/ 11 w 43"/>
                  <a:gd name="T3" fmla="*/ 26 h 27"/>
                  <a:gd name="T4" fmla="*/ 15 w 43"/>
                  <a:gd name="T5" fmla="*/ 25 h 27"/>
                  <a:gd name="T6" fmla="*/ 20 w 43"/>
                  <a:gd name="T7" fmla="*/ 22 h 27"/>
                  <a:gd name="T8" fmla="*/ 29 w 43"/>
                  <a:gd name="T9" fmla="*/ 20 h 27"/>
                  <a:gd name="T10" fmla="*/ 37 w 43"/>
                  <a:gd name="T11" fmla="*/ 18 h 27"/>
                  <a:gd name="T12" fmla="*/ 40 w 43"/>
                  <a:gd name="T13" fmla="*/ 11 h 27"/>
                  <a:gd name="T14" fmla="*/ 42 w 43"/>
                  <a:gd name="T15" fmla="*/ 7 h 27"/>
                  <a:gd name="T16" fmla="*/ 33 w 43"/>
                  <a:gd name="T17" fmla="*/ 0 h 27"/>
                  <a:gd name="T18" fmla="*/ 0 w 43"/>
                  <a:gd name="T19" fmla="*/ 7 h 27"/>
                  <a:gd name="T20" fmla="*/ 0 w 43"/>
                  <a:gd name="T21" fmla="*/ 25 h 27"/>
                  <a:gd name="T22" fmla="*/ 2 w 43"/>
                  <a:gd name="T23" fmla="*/ 25 h 27"/>
                  <a:gd name="T24" fmla="*/ 2 w 43"/>
                  <a:gd name="T25" fmla="*/ 25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7"/>
                  <a:gd name="T41" fmla="*/ 43 w 43"/>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7">
                    <a:moveTo>
                      <a:pt x="2" y="25"/>
                    </a:moveTo>
                    <a:lnTo>
                      <a:pt x="11" y="26"/>
                    </a:lnTo>
                    <a:lnTo>
                      <a:pt x="15" y="25"/>
                    </a:lnTo>
                    <a:lnTo>
                      <a:pt x="20" y="22"/>
                    </a:lnTo>
                    <a:lnTo>
                      <a:pt x="29" y="20"/>
                    </a:lnTo>
                    <a:lnTo>
                      <a:pt x="37" y="18"/>
                    </a:lnTo>
                    <a:lnTo>
                      <a:pt x="40" y="11"/>
                    </a:lnTo>
                    <a:lnTo>
                      <a:pt x="42" y="7"/>
                    </a:lnTo>
                    <a:lnTo>
                      <a:pt x="33" y="0"/>
                    </a:lnTo>
                    <a:lnTo>
                      <a:pt x="0" y="7"/>
                    </a:lnTo>
                    <a:lnTo>
                      <a:pt x="0" y="25"/>
                    </a:lnTo>
                    <a:lnTo>
                      <a:pt x="2" y="2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64" name="Freeform 163"/>
              <p:cNvSpPr>
                <a:spLocks/>
              </p:cNvSpPr>
              <p:nvPr/>
            </p:nvSpPr>
            <p:spPr bwMode="auto">
              <a:xfrm>
                <a:off x="3181" y="2904"/>
                <a:ext cx="55" cy="103"/>
              </a:xfrm>
              <a:custGeom>
                <a:avLst/>
                <a:gdLst>
                  <a:gd name="T0" fmla="*/ 0 w 55"/>
                  <a:gd name="T1" fmla="*/ 47 h 103"/>
                  <a:gd name="T2" fmla="*/ 0 w 55"/>
                  <a:gd name="T3" fmla="*/ 47 h 103"/>
                  <a:gd name="T4" fmla="*/ 12 w 55"/>
                  <a:gd name="T5" fmla="*/ 38 h 103"/>
                  <a:gd name="T6" fmla="*/ 18 w 55"/>
                  <a:gd name="T7" fmla="*/ 1 h 103"/>
                  <a:gd name="T8" fmla="*/ 51 w 55"/>
                  <a:gd name="T9" fmla="*/ 0 h 103"/>
                  <a:gd name="T10" fmla="*/ 42 w 55"/>
                  <a:gd name="T11" fmla="*/ 12 h 103"/>
                  <a:gd name="T12" fmla="*/ 52 w 55"/>
                  <a:gd name="T13" fmla="*/ 28 h 103"/>
                  <a:gd name="T14" fmla="*/ 33 w 55"/>
                  <a:gd name="T15" fmla="*/ 47 h 103"/>
                  <a:gd name="T16" fmla="*/ 54 w 55"/>
                  <a:gd name="T17" fmla="*/ 60 h 103"/>
                  <a:gd name="T18" fmla="*/ 27 w 55"/>
                  <a:gd name="T19" fmla="*/ 102 h 103"/>
                  <a:gd name="T20" fmla="*/ 23 w 55"/>
                  <a:gd name="T21" fmla="*/ 75 h 103"/>
                  <a:gd name="T22" fmla="*/ 0 w 55"/>
                  <a:gd name="T23" fmla="*/ 47 h 103"/>
                  <a:gd name="T24" fmla="*/ 0 w 55"/>
                  <a:gd name="T25" fmla="*/ 47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03"/>
                  <a:gd name="T41" fmla="*/ 55 w 55"/>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03">
                    <a:moveTo>
                      <a:pt x="0" y="47"/>
                    </a:moveTo>
                    <a:lnTo>
                      <a:pt x="0" y="47"/>
                    </a:lnTo>
                    <a:lnTo>
                      <a:pt x="12" y="38"/>
                    </a:lnTo>
                    <a:lnTo>
                      <a:pt x="18" y="1"/>
                    </a:lnTo>
                    <a:lnTo>
                      <a:pt x="51" y="0"/>
                    </a:lnTo>
                    <a:lnTo>
                      <a:pt x="42" y="12"/>
                    </a:lnTo>
                    <a:lnTo>
                      <a:pt x="52" y="28"/>
                    </a:lnTo>
                    <a:lnTo>
                      <a:pt x="33" y="47"/>
                    </a:lnTo>
                    <a:lnTo>
                      <a:pt x="54" y="60"/>
                    </a:lnTo>
                    <a:lnTo>
                      <a:pt x="27" y="102"/>
                    </a:lnTo>
                    <a:lnTo>
                      <a:pt x="23" y="75"/>
                    </a:lnTo>
                    <a:lnTo>
                      <a:pt x="0" y="47"/>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99" name="Freeform 98"/>
            <p:cNvSpPr>
              <a:spLocks/>
            </p:cNvSpPr>
            <p:nvPr/>
          </p:nvSpPr>
          <p:spPr bwMode="auto">
            <a:xfrm>
              <a:off x="3169412" y="3423835"/>
              <a:ext cx="114299" cy="53975"/>
            </a:xfrm>
            <a:custGeom>
              <a:avLst/>
              <a:gdLst>
                <a:gd name="T0" fmla="*/ 0 w 90"/>
                <a:gd name="T1" fmla="*/ 23633520 h 43"/>
                <a:gd name="T2" fmla="*/ 0 w 90"/>
                <a:gd name="T3" fmla="*/ 23633520 h 43"/>
                <a:gd name="T4" fmla="*/ 38709597 w 90"/>
                <a:gd name="T5" fmla="*/ 66175857 h 43"/>
                <a:gd name="T6" fmla="*/ 104838504 w 90"/>
                <a:gd name="T7" fmla="*/ 64600540 h 43"/>
                <a:gd name="T8" fmla="*/ 143548091 w 90"/>
                <a:gd name="T9" fmla="*/ 40965765 h 43"/>
                <a:gd name="T10" fmla="*/ 59677300 w 90"/>
                <a:gd name="T11" fmla="*/ 9453155 h 43"/>
                <a:gd name="T12" fmla="*/ 48387003 w 90"/>
                <a:gd name="T13" fmla="*/ 0 h 43"/>
                <a:gd name="T14" fmla="*/ 0 w 90"/>
                <a:gd name="T15" fmla="*/ 23633520 h 43"/>
                <a:gd name="T16" fmla="*/ 0 w 90"/>
                <a:gd name="T17" fmla="*/ 2363352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0" name="Freeform 99"/>
            <p:cNvSpPr>
              <a:spLocks/>
            </p:cNvSpPr>
            <p:nvPr/>
          </p:nvSpPr>
          <p:spPr bwMode="auto">
            <a:xfrm>
              <a:off x="3328166" y="3288881"/>
              <a:ext cx="96837" cy="77788"/>
            </a:xfrm>
            <a:custGeom>
              <a:avLst/>
              <a:gdLst>
                <a:gd name="T0" fmla="*/ 0 w 78"/>
                <a:gd name="T1" fmla="*/ 12590929 h 58"/>
                <a:gd name="T2" fmla="*/ 33909086 w 78"/>
                <a:gd name="T3" fmla="*/ 8993902 h 58"/>
                <a:gd name="T4" fmla="*/ 60110943 w 78"/>
                <a:gd name="T5" fmla="*/ 0 h 58"/>
                <a:gd name="T6" fmla="*/ 95561981 w 78"/>
                <a:gd name="T7" fmla="*/ 7195391 h 58"/>
                <a:gd name="T8" fmla="*/ 118682426 w 78"/>
                <a:gd name="T9" fmla="*/ 21584828 h 58"/>
                <a:gd name="T10" fmla="*/ 104809911 w 78"/>
                <a:gd name="T11" fmla="*/ 34175757 h 58"/>
                <a:gd name="T12" fmla="*/ 87854752 w 78"/>
                <a:gd name="T13" fmla="*/ 35974269 h 58"/>
                <a:gd name="T14" fmla="*/ 67818172 w 78"/>
                <a:gd name="T15" fmla="*/ 55760591 h 58"/>
                <a:gd name="T16" fmla="*/ 53946898 w 78"/>
                <a:gd name="T17" fmla="*/ 102528622 h 58"/>
                <a:gd name="T18" fmla="*/ 44697726 w 78"/>
                <a:gd name="T19" fmla="*/ 82742290 h 58"/>
                <a:gd name="T20" fmla="*/ 18495865 w 78"/>
                <a:gd name="T21" fmla="*/ 80943778 h 58"/>
                <a:gd name="T22" fmla="*/ 35449787 w 78"/>
                <a:gd name="T23" fmla="*/ 43169657 h 58"/>
                <a:gd name="T24" fmla="*/ 0 w 78"/>
                <a:gd name="T25" fmla="*/ 30578733 h 58"/>
                <a:gd name="T26" fmla="*/ 0 w 78"/>
                <a:gd name="T27" fmla="*/ 12590929 h 58"/>
                <a:gd name="T28" fmla="*/ 0 w 78"/>
                <a:gd name="T29" fmla="*/ 12590929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grpFill/>
            <a:ln w="6350">
              <a:solidFill>
                <a:schemeClr val="bg1"/>
              </a:solidFill>
              <a:round/>
              <a:headEnd/>
              <a:tailEnd/>
            </a:ln>
          </p:spPr>
          <p:txBody>
            <a:bodyPr lIns="0" tIns="0" rIns="0" bIns="0" anchor="ctr">
              <a:spAutoFit/>
            </a:bodyPr>
            <a:lstStyle/>
            <a:p>
              <a:pPr>
                <a:defRPr/>
              </a:pPr>
              <a:endParaRPr lang="en-GB" dirty="0"/>
            </a:p>
          </p:txBody>
        </p:sp>
        <p:sp>
          <p:nvSpPr>
            <p:cNvPr id="101" name="Freeform 100"/>
            <p:cNvSpPr>
              <a:spLocks/>
            </p:cNvSpPr>
            <p:nvPr/>
          </p:nvSpPr>
          <p:spPr bwMode="auto">
            <a:xfrm>
              <a:off x="3301191" y="3314281"/>
              <a:ext cx="55563" cy="38100"/>
            </a:xfrm>
            <a:custGeom>
              <a:avLst/>
              <a:gdLst>
                <a:gd name="T0" fmla="*/ 67080589 w 45"/>
                <a:gd name="T1" fmla="*/ 15534291 h 29"/>
                <a:gd name="T2" fmla="*/ 51835342 w 45"/>
                <a:gd name="T3" fmla="*/ 48329201 h 29"/>
                <a:gd name="T4" fmla="*/ 0 w 45"/>
                <a:gd name="T5" fmla="*/ 39698886 h 29"/>
                <a:gd name="T6" fmla="*/ 21343603 w 45"/>
                <a:gd name="T7" fmla="*/ 18986938 h 29"/>
                <a:gd name="T8" fmla="*/ 35065190 w 45"/>
                <a:gd name="T9" fmla="*/ 0 h 29"/>
                <a:gd name="T10" fmla="*/ 67080589 w 45"/>
                <a:gd name="T11" fmla="*/ 15534291 h 29"/>
                <a:gd name="T12" fmla="*/ 67080589 w 45"/>
                <a:gd name="T13" fmla="*/ 15534291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grpFill/>
            <a:ln w="6350">
              <a:solidFill>
                <a:schemeClr val="bg1"/>
              </a:solidFill>
              <a:round/>
              <a:headEnd/>
              <a:tailEnd/>
            </a:ln>
          </p:spPr>
          <p:txBody>
            <a:bodyPr lIns="0" tIns="0" rIns="0" bIns="0" anchor="ctr">
              <a:spAutoFit/>
            </a:bodyPr>
            <a:lstStyle/>
            <a:p>
              <a:pPr>
                <a:defRPr/>
              </a:pPr>
              <a:endParaRPr lang="en-GB" dirty="0"/>
            </a:p>
          </p:txBody>
        </p:sp>
      </p:grpSp>
      <p:sp>
        <p:nvSpPr>
          <p:cNvPr id="5" name="Rounded Rectangle 4"/>
          <p:cNvSpPr/>
          <p:nvPr/>
        </p:nvSpPr>
        <p:spPr>
          <a:xfrm>
            <a:off x="1160255" y="2456598"/>
            <a:ext cx="856155" cy="173576"/>
          </a:xfrm>
          <a:prstGeom prst="roundRect">
            <a:avLst>
              <a:gd name="adj" fmla="val 5000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80000"/>
              </a:lnSpc>
            </a:pPr>
            <a:r>
              <a:rPr lang="en-US" sz="900" dirty="0">
                <a:solidFill>
                  <a:srgbClr val="FFFFFF"/>
                </a:solidFill>
                <a:latin typeface="Helvetica Neue"/>
                <a:cs typeface="Helvetica Neue"/>
              </a:rPr>
              <a:t>Redwood City</a:t>
            </a:r>
          </a:p>
        </p:txBody>
      </p:sp>
      <p:grpSp>
        <p:nvGrpSpPr>
          <p:cNvPr id="87" name="Group 268"/>
          <p:cNvGrpSpPr/>
          <p:nvPr/>
        </p:nvGrpSpPr>
        <p:grpSpPr>
          <a:xfrm>
            <a:off x="1958707" y="2229567"/>
            <a:ext cx="182750" cy="182750"/>
            <a:chOff x="4480625" y="1022350"/>
            <a:chExt cx="182750" cy="182750"/>
          </a:xfrm>
          <a:effectLst>
            <a:outerShdw blurRad="76200" dir="18900000" sy="23000" kx="-1200000" algn="bl" rotWithShape="0">
              <a:prstClr val="black">
                <a:alpha val="20000"/>
              </a:prstClr>
            </a:outerShdw>
          </a:effectLst>
        </p:grpSpPr>
        <p:sp>
          <p:nvSpPr>
            <p:cNvPr id="268" name="Teardrop 267"/>
            <p:cNvSpPr/>
            <p:nvPr/>
          </p:nvSpPr>
          <p:spPr>
            <a:xfrm rot="8100000">
              <a:off x="4480625" y="1022350"/>
              <a:ext cx="182750" cy="182750"/>
            </a:xfrm>
            <a:prstGeom prst="teardrop">
              <a:avLst>
                <a:gd name="adj" fmla="val 20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sp>
          <p:nvSpPr>
            <p:cNvPr id="266" name="Oval 265"/>
            <p:cNvSpPr/>
            <p:nvPr/>
          </p:nvSpPr>
          <p:spPr>
            <a:xfrm>
              <a:off x="4524539" y="1063542"/>
              <a:ext cx="94923" cy="9541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grpSp>
      <p:grpSp>
        <p:nvGrpSpPr>
          <p:cNvPr id="98" name="Group 270"/>
          <p:cNvGrpSpPr/>
          <p:nvPr/>
        </p:nvGrpSpPr>
        <p:grpSpPr>
          <a:xfrm>
            <a:off x="4817921" y="3414620"/>
            <a:ext cx="182750" cy="182750"/>
            <a:chOff x="4480625" y="1022350"/>
            <a:chExt cx="182750" cy="182750"/>
          </a:xfrm>
          <a:effectLst>
            <a:outerShdw blurRad="76200" dir="18900000" sy="23000" kx="-1200000" algn="bl" rotWithShape="0">
              <a:prstClr val="black">
                <a:alpha val="20000"/>
              </a:prstClr>
            </a:outerShdw>
          </a:effectLst>
        </p:grpSpPr>
        <p:sp>
          <p:nvSpPr>
            <p:cNvPr id="272" name="Teardrop 271"/>
            <p:cNvSpPr/>
            <p:nvPr/>
          </p:nvSpPr>
          <p:spPr>
            <a:xfrm rot="8100000">
              <a:off x="4480625" y="1022350"/>
              <a:ext cx="182750" cy="182750"/>
            </a:xfrm>
            <a:prstGeom prst="teardrop">
              <a:avLst>
                <a:gd name="adj" fmla="val 20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sp>
          <p:nvSpPr>
            <p:cNvPr id="273" name="Oval 272"/>
            <p:cNvSpPr/>
            <p:nvPr/>
          </p:nvSpPr>
          <p:spPr>
            <a:xfrm>
              <a:off x="4524539" y="1063542"/>
              <a:ext cx="94923" cy="9541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grpSp>
      <p:grpSp>
        <p:nvGrpSpPr>
          <p:cNvPr id="269" name="Group 532"/>
          <p:cNvGrpSpPr/>
          <p:nvPr/>
        </p:nvGrpSpPr>
        <p:grpSpPr>
          <a:xfrm>
            <a:off x="4272153" y="1938754"/>
            <a:ext cx="182750" cy="182750"/>
            <a:chOff x="4480625" y="1022350"/>
            <a:chExt cx="182750" cy="182750"/>
          </a:xfrm>
          <a:effectLst>
            <a:outerShdw blurRad="76200" dir="18900000" sy="23000" kx="-1200000" algn="bl" rotWithShape="0">
              <a:prstClr val="black">
                <a:alpha val="20000"/>
              </a:prstClr>
            </a:outerShdw>
          </a:effectLst>
        </p:grpSpPr>
        <p:sp>
          <p:nvSpPr>
            <p:cNvPr id="534" name="Teardrop 533"/>
            <p:cNvSpPr/>
            <p:nvPr/>
          </p:nvSpPr>
          <p:spPr>
            <a:xfrm rot="8100000">
              <a:off x="4480625" y="1022350"/>
              <a:ext cx="182750" cy="182750"/>
            </a:xfrm>
            <a:prstGeom prst="teardrop">
              <a:avLst>
                <a:gd name="adj" fmla="val 20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sp>
          <p:nvSpPr>
            <p:cNvPr id="535" name="Oval 534"/>
            <p:cNvSpPr/>
            <p:nvPr/>
          </p:nvSpPr>
          <p:spPr>
            <a:xfrm>
              <a:off x="4524539" y="1063542"/>
              <a:ext cx="94923" cy="9541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grpSp>
      <p:sp>
        <p:nvSpPr>
          <p:cNvPr id="536" name="Rounded Rectangle 535"/>
          <p:cNvSpPr/>
          <p:nvPr/>
        </p:nvSpPr>
        <p:spPr>
          <a:xfrm>
            <a:off x="4408482" y="2144561"/>
            <a:ext cx="531605" cy="173576"/>
          </a:xfrm>
          <a:prstGeom prst="roundRect">
            <a:avLst>
              <a:gd name="adj" fmla="val 5000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80000"/>
              </a:lnSpc>
            </a:pPr>
            <a:r>
              <a:rPr lang="en-US" sz="900" dirty="0" smtClean="0">
                <a:solidFill>
                  <a:srgbClr val="FFFFFF"/>
                </a:solidFill>
                <a:latin typeface="Helvetica Neue"/>
                <a:cs typeface="Helvetica Neue"/>
              </a:rPr>
              <a:t>London</a:t>
            </a:r>
            <a:endParaRPr lang="en-US" sz="900" dirty="0">
              <a:solidFill>
                <a:srgbClr val="FFFFFF"/>
              </a:solidFill>
              <a:latin typeface="Helvetica Neue"/>
              <a:cs typeface="Helvetica Neue"/>
            </a:endParaRPr>
          </a:p>
        </p:txBody>
      </p:sp>
      <p:grpSp>
        <p:nvGrpSpPr>
          <p:cNvPr id="270" name="Group 536"/>
          <p:cNvGrpSpPr/>
          <p:nvPr/>
        </p:nvGrpSpPr>
        <p:grpSpPr>
          <a:xfrm>
            <a:off x="5717173" y="2643959"/>
            <a:ext cx="182750" cy="182750"/>
            <a:chOff x="4480625" y="1022350"/>
            <a:chExt cx="182750" cy="182750"/>
          </a:xfrm>
          <a:effectLst>
            <a:outerShdw blurRad="76200" dir="18900000" sy="23000" kx="-1200000" algn="bl" rotWithShape="0">
              <a:prstClr val="black">
                <a:alpha val="20000"/>
              </a:prstClr>
            </a:outerShdw>
          </a:effectLst>
        </p:grpSpPr>
        <p:sp>
          <p:nvSpPr>
            <p:cNvPr id="538" name="Teardrop 537"/>
            <p:cNvSpPr/>
            <p:nvPr/>
          </p:nvSpPr>
          <p:spPr>
            <a:xfrm rot="8100000">
              <a:off x="4480625" y="1022350"/>
              <a:ext cx="182750" cy="182750"/>
            </a:xfrm>
            <a:prstGeom prst="teardrop">
              <a:avLst>
                <a:gd name="adj" fmla="val 20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sp>
          <p:nvSpPr>
            <p:cNvPr id="539" name="Oval 538"/>
            <p:cNvSpPr/>
            <p:nvPr/>
          </p:nvSpPr>
          <p:spPr>
            <a:xfrm>
              <a:off x="4524539" y="1063542"/>
              <a:ext cx="94923" cy="9541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grpSp>
      <p:sp>
        <p:nvSpPr>
          <p:cNvPr id="540" name="Rounded Rectangle 539"/>
          <p:cNvSpPr/>
          <p:nvPr/>
        </p:nvSpPr>
        <p:spPr>
          <a:xfrm>
            <a:off x="5166351" y="2836808"/>
            <a:ext cx="584765" cy="173576"/>
          </a:xfrm>
          <a:prstGeom prst="roundRect">
            <a:avLst>
              <a:gd name="adj" fmla="val 5000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80000"/>
              </a:lnSpc>
            </a:pPr>
            <a:r>
              <a:rPr lang="en-US" sz="900" dirty="0" smtClean="0">
                <a:solidFill>
                  <a:srgbClr val="FFFFFF"/>
                </a:solidFill>
                <a:latin typeface="Helvetica Neue"/>
                <a:cs typeface="Helvetica Neue"/>
              </a:rPr>
              <a:t>Mumbai</a:t>
            </a:r>
            <a:endParaRPr lang="en-US" sz="900" dirty="0">
              <a:solidFill>
                <a:srgbClr val="FFFFFF"/>
              </a:solidFill>
              <a:latin typeface="Helvetica Neue"/>
              <a:cs typeface="Helvetica Neue"/>
            </a:endParaRPr>
          </a:p>
        </p:txBody>
      </p:sp>
      <p:grpSp>
        <p:nvGrpSpPr>
          <p:cNvPr id="271" name="Group 540"/>
          <p:cNvGrpSpPr/>
          <p:nvPr/>
        </p:nvGrpSpPr>
        <p:grpSpPr>
          <a:xfrm>
            <a:off x="2791299" y="2237145"/>
            <a:ext cx="182750" cy="182750"/>
            <a:chOff x="4480625" y="1022350"/>
            <a:chExt cx="182750" cy="182750"/>
          </a:xfrm>
          <a:effectLst>
            <a:outerShdw blurRad="76200" dir="18900000" sy="23000" kx="-1200000" algn="bl" rotWithShape="0">
              <a:prstClr val="black">
                <a:alpha val="20000"/>
              </a:prstClr>
            </a:outerShdw>
          </a:effectLst>
        </p:grpSpPr>
        <p:sp>
          <p:nvSpPr>
            <p:cNvPr id="542" name="Teardrop 541"/>
            <p:cNvSpPr/>
            <p:nvPr/>
          </p:nvSpPr>
          <p:spPr>
            <a:xfrm rot="8100000">
              <a:off x="4480625" y="1022350"/>
              <a:ext cx="182750" cy="182750"/>
            </a:xfrm>
            <a:prstGeom prst="teardrop">
              <a:avLst>
                <a:gd name="adj" fmla="val 20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sp>
          <p:nvSpPr>
            <p:cNvPr id="543" name="Oval 542"/>
            <p:cNvSpPr/>
            <p:nvPr/>
          </p:nvSpPr>
          <p:spPr>
            <a:xfrm>
              <a:off x="4524539" y="1063542"/>
              <a:ext cx="94923" cy="95417"/>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80000"/>
                </a:lnSpc>
              </a:pPr>
              <a:endParaRPr lang="en-US" sz="900">
                <a:solidFill>
                  <a:srgbClr val="FFFFFF"/>
                </a:solidFill>
                <a:latin typeface="Helvetica Neue"/>
                <a:cs typeface="Helvetica Neue"/>
              </a:endParaRPr>
            </a:p>
          </p:txBody>
        </p:sp>
      </p:grpSp>
      <p:sp>
        <p:nvSpPr>
          <p:cNvPr id="544" name="Rounded Rectangle 543"/>
          <p:cNvSpPr/>
          <p:nvPr/>
        </p:nvSpPr>
        <p:spPr>
          <a:xfrm>
            <a:off x="2957851" y="2506712"/>
            <a:ext cx="941771" cy="173576"/>
          </a:xfrm>
          <a:prstGeom prst="roundRect">
            <a:avLst>
              <a:gd name="adj" fmla="val 5000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80000"/>
              </a:lnSpc>
            </a:pPr>
            <a:r>
              <a:rPr lang="en-US" sz="900" dirty="0" smtClean="0">
                <a:solidFill>
                  <a:srgbClr val="FFFFFF"/>
                </a:solidFill>
                <a:latin typeface="Helvetica Neue"/>
                <a:cs typeface="Helvetica Neue"/>
              </a:rPr>
              <a:t>Washington, DC</a:t>
            </a:r>
            <a:endParaRPr lang="en-US" sz="900" dirty="0">
              <a:solidFill>
                <a:srgbClr val="FFFFFF"/>
              </a:solidFill>
              <a:latin typeface="Helvetica Neue"/>
              <a:cs typeface="Helvetica Neue"/>
            </a:endParaRPr>
          </a:p>
        </p:txBody>
      </p:sp>
      <p:sp>
        <p:nvSpPr>
          <p:cNvPr id="267" name="Rounded Rectangle 266"/>
          <p:cNvSpPr/>
          <p:nvPr/>
        </p:nvSpPr>
        <p:spPr>
          <a:xfrm>
            <a:off x="4010537" y="3623719"/>
            <a:ext cx="856155" cy="173576"/>
          </a:xfrm>
          <a:prstGeom prst="roundRect">
            <a:avLst>
              <a:gd name="adj" fmla="val 5000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lnSpc>
                <a:spcPct val="80000"/>
              </a:lnSpc>
            </a:pPr>
            <a:r>
              <a:rPr lang="en-US" sz="900" dirty="0">
                <a:solidFill>
                  <a:srgbClr val="FFFFFF"/>
                </a:solidFill>
                <a:latin typeface="Helvetica Neue"/>
                <a:cs typeface="Helvetica Neue"/>
              </a:rPr>
              <a:t>Johannesburg</a:t>
            </a:r>
          </a:p>
        </p:txBody>
      </p:sp>
      <p:sp>
        <p:nvSpPr>
          <p:cNvPr id="546" name="Content Placeholder 1"/>
          <p:cNvSpPr>
            <a:spLocks noGrp="1"/>
          </p:cNvSpPr>
          <p:nvPr>
            <p:ph sz="half" idx="4294967295"/>
          </p:nvPr>
        </p:nvSpPr>
        <p:spPr>
          <a:xfrm>
            <a:off x="1860116" y="4611826"/>
            <a:ext cx="1661417" cy="500516"/>
          </a:xfrm>
          <a:prstGeom prst="rect">
            <a:avLst/>
          </a:prstGeom>
        </p:spPr>
        <p:txBody>
          <a:bodyPr anchor="ctr"/>
          <a:lstStyle/>
          <a:p>
            <a:pPr algn="ctr"/>
            <a:r>
              <a:rPr lang="en-US" sz="4400" b="1" dirty="0" smtClean="0">
                <a:solidFill>
                  <a:srgbClr val="4F67AD"/>
                </a:solidFill>
              </a:rPr>
              <a:t>688</a:t>
            </a:r>
          </a:p>
        </p:txBody>
      </p:sp>
      <p:sp>
        <p:nvSpPr>
          <p:cNvPr id="547" name="TextBox 546"/>
          <p:cNvSpPr txBox="1"/>
          <p:nvPr/>
        </p:nvSpPr>
        <p:spPr>
          <a:xfrm>
            <a:off x="3171047" y="4665854"/>
            <a:ext cx="1351738" cy="369332"/>
          </a:xfrm>
          <a:prstGeom prst="rect">
            <a:avLst/>
          </a:prstGeom>
          <a:noFill/>
        </p:spPr>
        <p:txBody>
          <a:bodyPr wrap="square" rtlCol="0">
            <a:spAutoFit/>
          </a:bodyPr>
          <a:lstStyle/>
          <a:p>
            <a:r>
              <a:rPr lang="en-US" sz="900" dirty="0" smtClean="0">
                <a:solidFill>
                  <a:srgbClr val="5F6062"/>
                </a:solidFill>
                <a:latin typeface="Helvetica Neue"/>
                <a:cs typeface="Helvetica Neue"/>
              </a:rPr>
              <a:t>For-profit investments</a:t>
            </a:r>
          </a:p>
          <a:p>
            <a:r>
              <a:rPr lang="en-US" sz="900" dirty="0">
                <a:solidFill>
                  <a:srgbClr val="5F6062"/>
                </a:solidFill>
                <a:latin typeface="Helvetica Neue"/>
                <a:cs typeface="Helvetica Neue"/>
              </a:rPr>
              <a:t>s</a:t>
            </a:r>
            <a:r>
              <a:rPr lang="en-US" sz="900" dirty="0" smtClean="0">
                <a:solidFill>
                  <a:srgbClr val="5F6062"/>
                </a:solidFill>
                <a:latin typeface="Helvetica Neue"/>
                <a:cs typeface="Helvetica Neue"/>
              </a:rPr>
              <a:t>ince inception:</a:t>
            </a:r>
          </a:p>
        </p:txBody>
      </p:sp>
      <p:cxnSp>
        <p:nvCxnSpPr>
          <p:cNvPr id="548" name="Straight Connector 547"/>
          <p:cNvCxnSpPr/>
          <p:nvPr/>
        </p:nvCxnSpPr>
        <p:spPr>
          <a:xfrm>
            <a:off x="643483" y="4531864"/>
            <a:ext cx="800319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49" name="Rectangle 548"/>
          <p:cNvSpPr/>
          <p:nvPr/>
        </p:nvSpPr>
        <p:spPr>
          <a:xfrm>
            <a:off x="2163506" y="5068120"/>
            <a:ext cx="1068021" cy="461665"/>
          </a:xfrm>
          <a:prstGeom prst="rect">
            <a:avLst/>
          </a:prstGeom>
        </p:spPr>
        <p:txBody>
          <a:bodyPr wrap="none">
            <a:spAutoFit/>
          </a:bodyPr>
          <a:lstStyle/>
          <a:p>
            <a:pPr algn="ctr"/>
            <a:r>
              <a:rPr lang="en-US" sz="2400" dirty="0">
                <a:solidFill>
                  <a:srgbClr val="4F67AD"/>
                </a:solidFill>
                <a:latin typeface="Helvetica Neue"/>
                <a:cs typeface="Helvetica Neue"/>
              </a:rPr>
              <a:t>million</a:t>
            </a:r>
          </a:p>
        </p:txBody>
      </p:sp>
      <p:sp>
        <p:nvSpPr>
          <p:cNvPr id="550" name="Rectangle 549"/>
          <p:cNvSpPr/>
          <p:nvPr/>
        </p:nvSpPr>
        <p:spPr>
          <a:xfrm>
            <a:off x="1874039" y="4838154"/>
            <a:ext cx="355790" cy="461665"/>
          </a:xfrm>
          <a:prstGeom prst="rect">
            <a:avLst/>
          </a:prstGeom>
        </p:spPr>
        <p:txBody>
          <a:bodyPr wrap="none">
            <a:spAutoFit/>
          </a:bodyPr>
          <a:lstStyle/>
          <a:p>
            <a:r>
              <a:rPr lang="en-US" sz="3600" b="1" baseline="30000" dirty="0">
                <a:solidFill>
                  <a:srgbClr val="4F67AD"/>
                </a:solidFill>
                <a:latin typeface="Helvetica Neue"/>
                <a:cs typeface="Helvetica Neue"/>
              </a:rPr>
              <a:t>$</a:t>
            </a:r>
            <a:endParaRPr lang="en-US" sz="3600" dirty="0">
              <a:latin typeface="Helvetica Neue"/>
              <a:cs typeface="Helvetica Neue"/>
            </a:endParaRPr>
          </a:p>
        </p:txBody>
      </p:sp>
      <p:sp>
        <p:nvSpPr>
          <p:cNvPr id="551" name="Content Placeholder 1"/>
          <p:cNvSpPr>
            <a:spLocks noGrp="1"/>
          </p:cNvSpPr>
          <p:nvPr>
            <p:ph sz="half" idx="4294967295"/>
          </p:nvPr>
        </p:nvSpPr>
        <p:spPr>
          <a:xfrm>
            <a:off x="4851454" y="4611826"/>
            <a:ext cx="1134770" cy="500516"/>
          </a:xfrm>
          <a:prstGeom prst="rect">
            <a:avLst/>
          </a:prstGeom>
        </p:spPr>
        <p:txBody>
          <a:bodyPr anchor="ctr"/>
          <a:lstStyle/>
          <a:p>
            <a:pPr algn="ctr"/>
            <a:r>
              <a:rPr lang="en-US" sz="4400" b="1" dirty="0" smtClean="0">
                <a:solidFill>
                  <a:srgbClr val="4F67AD"/>
                </a:solidFill>
              </a:rPr>
              <a:t>314</a:t>
            </a:r>
          </a:p>
        </p:txBody>
      </p:sp>
      <p:sp>
        <p:nvSpPr>
          <p:cNvPr id="552" name="TextBox 551"/>
          <p:cNvSpPr txBox="1"/>
          <p:nvPr/>
        </p:nvSpPr>
        <p:spPr>
          <a:xfrm>
            <a:off x="5885622" y="4665854"/>
            <a:ext cx="1351738" cy="369332"/>
          </a:xfrm>
          <a:prstGeom prst="rect">
            <a:avLst/>
          </a:prstGeom>
          <a:noFill/>
        </p:spPr>
        <p:txBody>
          <a:bodyPr wrap="square" rtlCol="0">
            <a:spAutoFit/>
          </a:bodyPr>
          <a:lstStyle/>
          <a:p>
            <a:r>
              <a:rPr lang="en-US" sz="900" dirty="0" smtClean="0">
                <a:solidFill>
                  <a:srgbClr val="5F6062"/>
                </a:solidFill>
                <a:latin typeface="Helvetica Neue"/>
                <a:cs typeface="Helvetica Neue"/>
              </a:rPr>
              <a:t>Nonprofit grants</a:t>
            </a:r>
            <a:br>
              <a:rPr lang="en-US" sz="900" dirty="0" smtClean="0">
                <a:solidFill>
                  <a:srgbClr val="5F6062"/>
                </a:solidFill>
                <a:latin typeface="Helvetica Neue"/>
                <a:cs typeface="Helvetica Neue"/>
              </a:rPr>
            </a:br>
            <a:r>
              <a:rPr lang="en-US" sz="900" dirty="0" smtClean="0">
                <a:solidFill>
                  <a:srgbClr val="5F6062"/>
                </a:solidFill>
                <a:latin typeface="Helvetica Neue"/>
                <a:cs typeface="Helvetica Neue"/>
              </a:rPr>
              <a:t>since inception:</a:t>
            </a:r>
          </a:p>
        </p:txBody>
      </p:sp>
      <p:sp>
        <p:nvSpPr>
          <p:cNvPr id="553" name="Rectangle 552"/>
          <p:cNvSpPr/>
          <p:nvPr/>
        </p:nvSpPr>
        <p:spPr>
          <a:xfrm>
            <a:off x="4878081" y="5068120"/>
            <a:ext cx="1068021" cy="461665"/>
          </a:xfrm>
          <a:prstGeom prst="rect">
            <a:avLst/>
          </a:prstGeom>
        </p:spPr>
        <p:txBody>
          <a:bodyPr wrap="none">
            <a:spAutoFit/>
          </a:bodyPr>
          <a:lstStyle/>
          <a:p>
            <a:pPr algn="ctr"/>
            <a:r>
              <a:rPr lang="en-US" sz="2400" dirty="0">
                <a:solidFill>
                  <a:srgbClr val="4F67AD"/>
                </a:solidFill>
                <a:latin typeface="Helvetica Neue"/>
                <a:cs typeface="Helvetica Neue"/>
              </a:rPr>
              <a:t>million</a:t>
            </a:r>
          </a:p>
        </p:txBody>
      </p:sp>
      <p:sp>
        <p:nvSpPr>
          <p:cNvPr id="554" name="Rectangle 553"/>
          <p:cNvSpPr/>
          <p:nvPr/>
        </p:nvSpPr>
        <p:spPr>
          <a:xfrm>
            <a:off x="4588614" y="4838154"/>
            <a:ext cx="355790" cy="461665"/>
          </a:xfrm>
          <a:prstGeom prst="rect">
            <a:avLst/>
          </a:prstGeom>
        </p:spPr>
        <p:txBody>
          <a:bodyPr wrap="none">
            <a:spAutoFit/>
          </a:bodyPr>
          <a:lstStyle/>
          <a:p>
            <a:r>
              <a:rPr lang="en-US" sz="3600" b="1" baseline="30000" dirty="0">
                <a:solidFill>
                  <a:srgbClr val="4F67AD"/>
                </a:solidFill>
                <a:latin typeface="Helvetica Neue"/>
                <a:cs typeface="Helvetica Neue"/>
              </a:rPr>
              <a:t>$</a:t>
            </a:r>
            <a:endParaRPr lang="en-US" sz="3600" dirty="0">
              <a:latin typeface="Helvetica Neue"/>
              <a:cs typeface="Helvetica Neue"/>
            </a:endParaRPr>
          </a:p>
        </p:txBody>
      </p:sp>
      <p:sp>
        <p:nvSpPr>
          <p:cNvPr id="555" name="Content Placeholder 1"/>
          <p:cNvSpPr>
            <a:spLocks noGrp="1"/>
          </p:cNvSpPr>
          <p:nvPr>
            <p:ph sz="half" idx="4294967295"/>
          </p:nvPr>
        </p:nvSpPr>
        <p:spPr>
          <a:xfrm>
            <a:off x="7237300" y="4611826"/>
            <a:ext cx="1134770" cy="500516"/>
          </a:xfrm>
          <a:prstGeom prst="rect">
            <a:avLst/>
          </a:prstGeom>
        </p:spPr>
        <p:txBody>
          <a:bodyPr anchor="ctr"/>
          <a:lstStyle/>
          <a:p>
            <a:pPr algn="ctr"/>
            <a:r>
              <a:rPr lang="en-US" sz="4400" b="1" dirty="0" smtClean="0">
                <a:solidFill>
                  <a:srgbClr val="4F67AD"/>
                </a:solidFill>
              </a:rPr>
              <a:t>374</a:t>
            </a:r>
          </a:p>
        </p:txBody>
      </p:sp>
      <p:sp>
        <p:nvSpPr>
          <p:cNvPr id="556" name="Rectangle 555"/>
          <p:cNvSpPr/>
          <p:nvPr/>
        </p:nvSpPr>
        <p:spPr>
          <a:xfrm>
            <a:off x="7263927" y="5068120"/>
            <a:ext cx="1068021" cy="461665"/>
          </a:xfrm>
          <a:prstGeom prst="rect">
            <a:avLst/>
          </a:prstGeom>
        </p:spPr>
        <p:txBody>
          <a:bodyPr wrap="none">
            <a:spAutoFit/>
          </a:bodyPr>
          <a:lstStyle/>
          <a:p>
            <a:pPr algn="ctr"/>
            <a:r>
              <a:rPr lang="en-US" sz="2400" dirty="0">
                <a:solidFill>
                  <a:srgbClr val="4F67AD"/>
                </a:solidFill>
                <a:latin typeface="Helvetica Neue"/>
                <a:cs typeface="Helvetica Neue"/>
              </a:rPr>
              <a:t>million</a:t>
            </a:r>
          </a:p>
        </p:txBody>
      </p:sp>
      <p:sp>
        <p:nvSpPr>
          <p:cNvPr id="557" name="Rectangle 556"/>
          <p:cNvSpPr/>
          <p:nvPr/>
        </p:nvSpPr>
        <p:spPr>
          <a:xfrm>
            <a:off x="6974460" y="4838154"/>
            <a:ext cx="355790" cy="461665"/>
          </a:xfrm>
          <a:prstGeom prst="rect">
            <a:avLst/>
          </a:prstGeom>
        </p:spPr>
        <p:txBody>
          <a:bodyPr wrap="none">
            <a:spAutoFit/>
          </a:bodyPr>
          <a:lstStyle/>
          <a:p>
            <a:r>
              <a:rPr lang="en-US" sz="3600" b="1" baseline="30000" dirty="0">
                <a:solidFill>
                  <a:srgbClr val="4F67AD"/>
                </a:solidFill>
                <a:latin typeface="Helvetica Neue"/>
                <a:cs typeface="Helvetica Neue"/>
              </a:rPr>
              <a:t>$</a:t>
            </a:r>
            <a:endParaRPr lang="en-US" sz="3600" dirty="0">
              <a:latin typeface="Helvetica Neue"/>
              <a:cs typeface="Helvetica Neue"/>
            </a:endParaRPr>
          </a:p>
        </p:txBody>
      </p:sp>
      <p:sp>
        <p:nvSpPr>
          <p:cNvPr id="558" name="TextBox 557"/>
          <p:cNvSpPr txBox="1"/>
          <p:nvPr/>
        </p:nvSpPr>
        <p:spPr>
          <a:xfrm>
            <a:off x="587990" y="4665854"/>
            <a:ext cx="1351738" cy="507831"/>
          </a:xfrm>
          <a:prstGeom prst="rect">
            <a:avLst/>
          </a:prstGeom>
          <a:noFill/>
        </p:spPr>
        <p:txBody>
          <a:bodyPr wrap="square" rtlCol="0">
            <a:spAutoFit/>
          </a:bodyPr>
          <a:lstStyle/>
          <a:p>
            <a:r>
              <a:rPr lang="en-US" sz="900" dirty="0" smtClean="0">
                <a:solidFill>
                  <a:srgbClr val="5F6062"/>
                </a:solidFill>
                <a:latin typeface="Helvetica Neue"/>
                <a:cs typeface="Helvetica Neue"/>
              </a:rPr>
              <a:t>Total amount</a:t>
            </a:r>
            <a:br>
              <a:rPr lang="en-US" sz="900" dirty="0" smtClean="0">
                <a:solidFill>
                  <a:srgbClr val="5F6062"/>
                </a:solidFill>
                <a:latin typeface="Helvetica Neue"/>
                <a:cs typeface="Helvetica Neue"/>
              </a:rPr>
            </a:br>
            <a:r>
              <a:rPr lang="en-US" sz="900" dirty="0" smtClean="0">
                <a:solidFill>
                  <a:srgbClr val="5F6062"/>
                </a:solidFill>
                <a:latin typeface="Helvetica Neue"/>
                <a:cs typeface="Helvetica Neue"/>
              </a:rPr>
              <a:t>committed since</a:t>
            </a:r>
          </a:p>
          <a:p>
            <a:r>
              <a:rPr lang="en-US" sz="900" dirty="0" smtClean="0">
                <a:solidFill>
                  <a:srgbClr val="5F6062"/>
                </a:solidFill>
                <a:latin typeface="Helvetica Neue"/>
                <a:cs typeface="Helvetica Neue"/>
              </a:rPr>
              <a:t>inception:</a:t>
            </a:r>
          </a:p>
        </p:txBody>
      </p:sp>
      <p:sp>
        <p:nvSpPr>
          <p:cNvPr id="559" name="TextBox 558"/>
          <p:cNvSpPr txBox="1"/>
          <p:nvPr/>
        </p:nvSpPr>
        <p:spPr>
          <a:xfrm>
            <a:off x="587990" y="4277948"/>
            <a:ext cx="1351738" cy="230832"/>
          </a:xfrm>
          <a:prstGeom prst="rect">
            <a:avLst/>
          </a:prstGeom>
          <a:noFill/>
        </p:spPr>
        <p:txBody>
          <a:bodyPr wrap="square" rtlCol="0">
            <a:spAutoFit/>
          </a:bodyPr>
          <a:lstStyle/>
          <a:p>
            <a:r>
              <a:rPr lang="en-US" sz="900" dirty="0" smtClean="0">
                <a:solidFill>
                  <a:srgbClr val="5F6062"/>
                </a:solidFill>
                <a:latin typeface="Helvetica Neue"/>
                <a:cs typeface="Helvetica Neue"/>
              </a:rPr>
              <a:t>COMMITMENTS</a:t>
            </a:r>
          </a:p>
        </p:txBody>
      </p:sp>
    </p:spTree>
    <p:extLst>
      <p:ext uri="{BB962C8B-B14F-4D97-AF65-F5344CB8AC3E}">
        <p14:creationId xmlns:p14="http://schemas.microsoft.com/office/powerpoint/2010/main" val="288176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p:txBody>
          <a:bodyPr/>
          <a:lstStyle/>
          <a:p>
            <a:r>
              <a:rPr lang="en-US" dirty="0" smtClean="0"/>
              <a:t>Flexible Capital: Nonprofit Grants</a:t>
            </a:r>
            <a:endParaRPr lang="en-US" sz="1500" dirty="0"/>
          </a:p>
        </p:txBody>
      </p:sp>
      <p:sp>
        <p:nvSpPr>
          <p:cNvPr id="3" name="Slide Number Placeholder 2"/>
          <p:cNvSpPr>
            <a:spLocks noGrp="1"/>
          </p:cNvSpPr>
          <p:nvPr>
            <p:ph type="sldNum" sz="quarter" idx="11"/>
          </p:nvPr>
        </p:nvSpPr>
        <p:spPr/>
        <p:txBody>
          <a:bodyPr/>
          <a:lstStyle/>
          <a:p>
            <a:pPr>
              <a:defRPr/>
            </a:pPr>
            <a:fld id="{429A6BB3-3778-5C4F-B0E9-FCD003E9110E}" type="slidenum">
              <a:rPr lang="en-US" smtClean="0"/>
              <a:pPr>
                <a:defRPr/>
              </a:pPr>
              <a:t>5</a:t>
            </a:fld>
            <a:endParaRPr lang="en-US" dirty="0"/>
          </a:p>
        </p:txBody>
      </p:sp>
      <p:pic>
        <p:nvPicPr>
          <p:cNvPr id="11" name="Picture 15" descr="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9271" y="1358619"/>
            <a:ext cx="2697529" cy="382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descr="iStock_000001791571_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7361" y="1358619"/>
            <a:ext cx="2697529" cy="382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p:cNvSpPr txBox="1">
            <a:spLocks noChangeArrowheads="1"/>
          </p:cNvSpPr>
          <p:nvPr/>
        </p:nvSpPr>
        <p:spPr bwMode="auto">
          <a:xfrm>
            <a:off x="425450" y="5333932"/>
            <a:ext cx="2697163" cy="415498"/>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Provide Public</a:t>
            </a:r>
            <a:r>
              <a:rPr lang="en-US" sz="1500" cap="all" dirty="0">
                <a:solidFill>
                  <a:schemeClr val="tx2"/>
                </a:solidFill>
                <a:latin typeface="Helvetica Neue"/>
                <a:cs typeface="Helvetica Neue"/>
              </a:rPr>
              <a:t/>
            </a:r>
            <a:br>
              <a:rPr lang="en-US" sz="1500" cap="all" dirty="0">
                <a:solidFill>
                  <a:schemeClr val="tx2"/>
                </a:solidFill>
                <a:latin typeface="Helvetica Neue"/>
                <a:cs typeface="Helvetica Neue"/>
              </a:rPr>
            </a:br>
            <a:r>
              <a:rPr lang="en-US" sz="1500" cap="all" dirty="0">
                <a:solidFill>
                  <a:schemeClr val="tx2"/>
                </a:solidFill>
                <a:latin typeface="Helvetica Neue"/>
                <a:cs typeface="Helvetica Neue"/>
              </a:rPr>
              <a:t>Goods</a:t>
            </a:r>
          </a:p>
        </p:txBody>
      </p:sp>
      <p:sp>
        <p:nvSpPr>
          <p:cNvPr id="15" name="TextBox 13"/>
          <p:cNvSpPr txBox="1">
            <a:spLocks noChangeArrowheads="1"/>
          </p:cNvSpPr>
          <p:nvPr/>
        </p:nvSpPr>
        <p:spPr bwMode="auto">
          <a:xfrm>
            <a:off x="5989638" y="5333932"/>
            <a:ext cx="2697162" cy="415498"/>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Subsidize goods and services</a:t>
            </a:r>
            <a:endParaRPr lang="en-US" sz="1500" cap="all" dirty="0">
              <a:solidFill>
                <a:schemeClr val="tx2"/>
              </a:solidFill>
              <a:latin typeface="Helvetica Neue"/>
              <a:cs typeface="Helvetica Neue"/>
            </a:endParaRPr>
          </a:p>
        </p:txBody>
      </p:sp>
      <p:sp>
        <p:nvSpPr>
          <p:cNvPr id="16" name="TextBox 14"/>
          <p:cNvSpPr txBox="1">
            <a:spLocks noChangeArrowheads="1"/>
          </p:cNvSpPr>
          <p:nvPr/>
        </p:nvSpPr>
        <p:spPr bwMode="auto">
          <a:xfrm>
            <a:off x="3192463" y="5333932"/>
            <a:ext cx="2697162" cy="415498"/>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Help disadvantaged Populations</a:t>
            </a:r>
            <a:endParaRPr lang="en-US" sz="1500" cap="all" dirty="0">
              <a:solidFill>
                <a:schemeClr val="tx2"/>
              </a:solidFill>
              <a:latin typeface="Helvetica Neue"/>
              <a:cs typeface="Helvetica Neue"/>
            </a:endParaRPr>
          </a:p>
        </p:txBody>
      </p:sp>
      <p:pic>
        <p:nvPicPr>
          <p:cNvPr id="2" name="Picture 1" descr="solar.jpg"/>
          <p:cNvPicPr>
            <a:picLocks noChangeAspect="1"/>
          </p:cNvPicPr>
          <p:nvPr/>
        </p:nvPicPr>
        <p:blipFill rotWithShape="1">
          <a:blip r:embed="rId5">
            <a:extLst>
              <a:ext uri="{28A0092B-C50C-407E-A947-70E740481C1C}">
                <a14:useLocalDpi xmlns:a14="http://schemas.microsoft.com/office/drawing/2010/main" val="0"/>
              </a:ext>
            </a:extLst>
          </a:blip>
          <a:srcRect l="22266" r="21550"/>
          <a:stretch/>
        </p:blipFill>
        <p:spPr>
          <a:xfrm>
            <a:off x="416958" y="1364211"/>
            <a:ext cx="2697529" cy="3835159"/>
          </a:xfrm>
          <a:prstGeom prst="rect">
            <a:avLst/>
          </a:prstGeom>
        </p:spPr>
      </p:pic>
    </p:spTree>
    <p:extLst>
      <p:ext uri="{BB962C8B-B14F-4D97-AF65-F5344CB8AC3E}">
        <p14:creationId xmlns:p14="http://schemas.microsoft.com/office/powerpoint/2010/main" val="292411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p:txBody>
          <a:bodyPr/>
          <a:lstStyle/>
          <a:p>
            <a:r>
              <a:rPr lang="en-US" dirty="0" smtClean="0"/>
              <a:t>Flexible Capital: For-Profit Investments</a:t>
            </a:r>
            <a:endParaRPr lang="en-US" sz="1500" dirty="0"/>
          </a:p>
        </p:txBody>
      </p:sp>
      <p:sp>
        <p:nvSpPr>
          <p:cNvPr id="3" name="Slide Number Placeholder 2"/>
          <p:cNvSpPr>
            <a:spLocks noGrp="1"/>
          </p:cNvSpPr>
          <p:nvPr>
            <p:ph type="sldNum" sz="quarter" idx="11"/>
          </p:nvPr>
        </p:nvSpPr>
        <p:spPr/>
        <p:txBody>
          <a:bodyPr/>
          <a:lstStyle/>
          <a:p>
            <a:pPr>
              <a:defRPr/>
            </a:pPr>
            <a:fld id="{429A6BB3-3778-5C4F-B0E9-FCD003E9110E}" type="slidenum">
              <a:rPr lang="en-US" smtClean="0"/>
              <a:pPr>
                <a:defRPr/>
              </a:pPr>
              <a:t>6</a:t>
            </a:fld>
            <a:endParaRPr lang="en-US" dirty="0"/>
          </a:p>
        </p:txBody>
      </p:sp>
      <p:sp>
        <p:nvSpPr>
          <p:cNvPr id="14" name="TextBox 12"/>
          <p:cNvSpPr txBox="1">
            <a:spLocks noChangeArrowheads="1"/>
          </p:cNvSpPr>
          <p:nvPr/>
        </p:nvSpPr>
        <p:spPr bwMode="auto">
          <a:xfrm>
            <a:off x="425450" y="5437806"/>
            <a:ext cx="2697163" cy="207749"/>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Value</a:t>
            </a:r>
            <a:endParaRPr lang="en-US" sz="1500" cap="all" dirty="0">
              <a:solidFill>
                <a:schemeClr val="tx2"/>
              </a:solidFill>
              <a:latin typeface="Helvetica Neue"/>
              <a:cs typeface="Helvetica Neue"/>
            </a:endParaRPr>
          </a:p>
        </p:txBody>
      </p:sp>
      <p:sp>
        <p:nvSpPr>
          <p:cNvPr id="15" name="TextBox 13"/>
          <p:cNvSpPr txBox="1">
            <a:spLocks noChangeArrowheads="1"/>
          </p:cNvSpPr>
          <p:nvPr/>
        </p:nvSpPr>
        <p:spPr bwMode="auto">
          <a:xfrm>
            <a:off x="5989638" y="5437806"/>
            <a:ext cx="2697162" cy="207749"/>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Massive scale</a:t>
            </a:r>
            <a:endParaRPr lang="en-US" sz="1500" cap="all" dirty="0">
              <a:solidFill>
                <a:schemeClr val="tx2"/>
              </a:solidFill>
              <a:latin typeface="Helvetica Neue"/>
              <a:cs typeface="Helvetica Neue"/>
            </a:endParaRPr>
          </a:p>
        </p:txBody>
      </p:sp>
      <p:sp>
        <p:nvSpPr>
          <p:cNvPr id="16" name="TextBox 14"/>
          <p:cNvSpPr txBox="1">
            <a:spLocks noChangeArrowheads="1"/>
          </p:cNvSpPr>
          <p:nvPr/>
        </p:nvSpPr>
        <p:spPr bwMode="auto">
          <a:xfrm>
            <a:off x="3192463" y="5437806"/>
            <a:ext cx="2697162" cy="207749"/>
          </a:xfrm>
          <a:prstGeom prst="rect">
            <a:avLst/>
          </a:prstGeom>
          <a:noFill/>
          <a:ln>
            <a:noFill/>
          </a:ln>
          <a:extLst/>
        </p:spPr>
        <p:txBody>
          <a:bodyPr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cap="all" dirty="0" smtClean="0">
                <a:solidFill>
                  <a:schemeClr val="tx2"/>
                </a:solidFill>
                <a:latin typeface="Helvetica Neue"/>
                <a:cs typeface="Helvetica Neue"/>
              </a:rPr>
              <a:t>Self-Sustainability </a:t>
            </a:r>
            <a:endParaRPr lang="en-US" sz="1500" cap="all" dirty="0">
              <a:solidFill>
                <a:schemeClr val="tx2"/>
              </a:solidFill>
              <a:latin typeface="Helvetica Neue"/>
              <a:cs typeface="Helvetica Neue"/>
            </a:endParaRPr>
          </a:p>
        </p:txBody>
      </p:sp>
      <p:pic>
        <p:nvPicPr>
          <p:cNvPr id="17" name="Picture 39" descr="IndianWomanBuy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441459"/>
            <a:ext cx="2705842" cy="38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Sca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550" y="1453355"/>
            <a:ext cx="2697529" cy="382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877stock_exchange-1.jpg"/>
          <p:cNvPicPr>
            <a:picLocks noChangeAspect="1"/>
          </p:cNvPicPr>
          <p:nvPr/>
        </p:nvPicPr>
        <p:blipFill>
          <a:blip r:embed="rId5">
            <a:extLst>
              <a:ext uri="{28A0092B-C50C-407E-A947-70E740481C1C}">
                <a14:useLocalDpi xmlns:a14="http://schemas.microsoft.com/office/drawing/2010/main" val="0"/>
              </a:ext>
            </a:extLst>
          </a:blip>
          <a:srcRect l="42857" r="8571"/>
          <a:stretch>
            <a:fillRect/>
          </a:stretch>
        </p:blipFill>
        <p:spPr bwMode="auto">
          <a:xfrm>
            <a:off x="3267075" y="1455747"/>
            <a:ext cx="2625725"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Relationship Between Profit &amp; Impact</a:t>
            </a:r>
            <a:endParaRPr lang="en-US" dirty="0"/>
          </a:p>
        </p:txBody>
      </p:sp>
      <p:sp>
        <p:nvSpPr>
          <p:cNvPr id="4" name="Content Placeholder 3"/>
          <p:cNvSpPr>
            <a:spLocks noGrp="1"/>
          </p:cNvSpPr>
          <p:nvPr>
            <p:ph sz="half" idx="2"/>
          </p:nvPr>
        </p:nvSpPr>
        <p:spPr>
          <a:xfrm>
            <a:off x="440491" y="1312648"/>
            <a:ext cx="8229600" cy="4051767"/>
          </a:xfrm>
        </p:spPr>
        <p:txBody>
          <a:bodyPr/>
          <a:lstStyle/>
          <a:p>
            <a:r>
              <a:rPr lang="en-US" sz="1800" b="1" dirty="0" smtClean="0"/>
              <a:t>Key questions to consider:</a:t>
            </a:r>
            <a:br>
              <a:rPr lang="en-US" sz="1800" b="1" dirty="0" smtClean="0"/>
            </a:br>
            <a:endParaRPr lang="en-US" sz="1800" cap="none" dirty="0" smtClean="0"/>
          </a:p>
          <a:p>
            <a:pPr marL="285750" indent="-285750">
              <a:buFont typeface="Arial"/>
              <a:buChar char="•"/>
            </a:pPr>
            <a:r>
              <a:rPr lang="en-US" sz="1800" cap="none" dirty="0" smtClean="0"/>
              <a:t>How do you ensure mission drives your work, and not short-term profit?</a:t>
            </a:r>
          </a:p>
          <a:p>
            <a:pPr marL="285750" indent="-285750">
              <a:buFont typeface="Arial"/>
              <a:buChar char="•"/>
            </a:pPr>
            <a:r>
              <a:rPr lang="en-US" sz="1800" cap="none" dirty="0" smtClean="0"/>
              <a:t>What are the tensions between social impact and financial return</a:t>
            </a:r>
            <a:r>
              <a:rPr lang="en-US" sz="1800" cap="none" dirty="0"/>
              <a:t>?</a:t>
            </a:r>
            <a:endParaRPr lang="en-US" sz="1800" cap="none" dirty="0" smtClean="0"/>
          </a:p>
          <a:p>
            <a:pPr marL="285750" indent="-285750">
              <a:buFont typeface="Arial"/>
              <a:buChar char="•"/>
            </a:pPr>
            <a:r>
              <a:rPr lang="en-US" sz="1800" cap="none" dirty="0" smtClean="0"/>
              <a:t>What types of investments will have the most positive impact on people?</a:t>
            </a:r>
          </a:p>
          <a:p>
            <a:endParaRPr lang="en-US" dirty="0"/>
          </a:p>
        </p:txBody>
      </p:sp>
      <p:sp>
        <p:nvSpPr>
          <p:cNvPr id="5" name="Slide Number Placeholder 4"/>
          <p:cNvSpPr>
            <a:spLocks noGrp="1"/>
          </p:cNvSpPr>
          <p:nvPr>
            <p:ph type="sldNum" sz="quarter" idx="12"/>
          </p:nvPr>
        </p:nvSpPr>
        <p:spPr/>
        <p:txBody>
          <a:bodyPr/>
          <a:lstStyle/>
          <a:p>
            <a:pPr>
              <a:defRPr/>
            </a:pPr>
            <a:fld id="{2FC1B0AA-A4EC-9A42-80F5-C75862C53D7E}" type="slidenum">
              <a:rPr lang="en-US" smtClean="0"/>
              <a:pPr>
                <a:defRPr/>
              </a:pPr>
              <a:t>7</a:t>
            </a:fld>
            <a:endParaRPr lang="en-US" dirty="0"/>
          </a:p>
        </p:txBody>
      </p:sp>
    </p:spTree>
    <p:extLst>
      <p:ext uri="{BB962C8B-B14F-4D97-AF65-F5344CB8AC3E}">
        <p14:creationId xmlns:p14="http://schemas.microsoft.com/office/powerpoint/2010/main" val="393416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effectLst>
                  <a:outerShdw blurRad="50800" dist="38100" dir="2700000" algn="tl" rotWithShape="0">
                    <a:prstClr val="black">
                      <a:alpha val="40000"/>
                    </a:prstClr>
                  </a:outerShdw>
                </a:effectLst>
                <a:latin typeface="HelveticaNeue-Medium" charset="0"/>
                <a:cs typeface="HelveticaNeue-Medium" charset="0"/>
              </a:rPr>
              <a:t>Q &amp; A</a:t>
            </a:r>
            <a:endParaRPr lang="en-US" dirty="0"/>
          </a:p>
        </p:txBody>
      </p:sp>
    </p:spTree>
    <p:extLst>
      <p:ext uri="{BB962C8B-B14F-4D97-AF65-F5344CB8AC3E}">
        <p14:creationId xmlns:p14="http://schemas.microsoft.com/office/powerpoint/2010/main" val="124354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NS291_Template_4-3_v7">
  <a:themeElements>
    <a:clrScheme name="Custom 5">
      <a:dk1>
        <a:sysClr val="windowText" lastClr="000000"/>
      </a:dk1>
      <a:lt1>
        <a:sysClr val="window" lastClr="FFFFFF"/>
      </a:lt1>
      <a:dk2>
        <a:srgbClr val="5F6062"/>
      </a:dk2>
      <a:lt2>
        <a:srgbClr val="EEECE1"/>
      </a:lt2>
      <a:accent1>
        <a:srgbClr val="4F67AD"/>
      </a:accent1>
      <a:accent2>
        <a:srgbClr val="F06265"/>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500" dirty="0">
            <a:latin typeface="Helvetica Neue"/>
            <a:cs typeface="Helvetica Neue"/>
          </a:defRPr>
        </a:defPPr>
      </a:lstStyle>
    </a:txDef>
  </a:objectDefaults>
  <a:extraClrSchemeLst/>
</a:theme>
</file>

<file path=ppt/theme/theme2.xml><?xml version="1.0" encoding="utf-8"?>
<a:theme xmlns:a="http://schemas.openxmlformats.org/drawingml/2006/main" name="1_Office Theme">
  <a:themeElements>
    <a:clrScheme name="Custom 7">
      <a:dk1>
        <a:sysClr val="windowText" lastClr="000000"/>
      </a:dk1>
      <a:lt1>
        <a:sysClr val="window" lastClr="FFFFFF"/>
      </a:lt1>
      <a:dk2>
        <a:srgbClr val="5F6062"/>
      </a:dk2>
      <a:lt2>
        <a:srgbClr val="EEECE1"/>
      </a:lt2>
      <a:accent1>
        <a:srgbClr val="4F67AD"/>
      </a:accent1>
      <a:accent2>
        <a:srgbClr val="F06265"/>
      </a:accent2>
      <a:accent3>
        <a:srgbClr val="9BBB59"/>
      </a:accent3>
      <a:accent4>
        <a:srgbClr val="F3EA3C"/>
      </a:accent4>
      <a:accent5>
        <a:srgbClr val="4BACC6"/>
      </a:accent5>
      <a:accent6>
        <a:srgbClr val="F79646"/>
      </a:accent6>
      <a:hlink>
        <a:srgbClr val="6E4C8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500" dirty="0">
            <a:latin typeface="Helvetica Neue"/>
            <a:cs typeface="Helvetica Neue"/>
          </a:defRPr>
        </a:defPPr>
      </a:lstStyle>
    </a:txDef>
  </a:objectDefaults>
  <a:extraClrSchemeLst/>
</a:theme>
</file>

<file path=ppt/theme/theme3.xml><?xml version="1.0" encoding="utf-8"?>
<a:theme xmlns:a="http://schemas.openxmlformats.org/drawingml/2006/main" name="2_Office Theme">
  <a:themeElements>
    <a:clrScheme name="Custom 8">
      <a:dk1>
        <a:sysClr val="windowText" lastClr="000000"/>
      </a:dk1>
      <a:lt1>
        <a:sysClr val="window" lastClr="FFFFFF"/>
      </a:lt1>
      <a:dk2>
        <a:srgbClr val="5F6062"/>
      </a:dk2>
      <a:lt2>
        <a:srgbClr val="EEECE1"/>
      </a:lt2>
      <a:accent1>
        <a:srgbClr val="F3EA3C"/>
      </a:accent1>
      <a:accent2>
        <a:srgbClr val="F06265"/>
      </a:accent2>
      <a:accent3>
        <a:srgbClr val="9BBB59"/>
      </a:accent3>
      <a:accent4>
        <a:srgbClr val="8064A2"/>
      </a:accent4>
      <a:accent5>
        <a:srgbClr val="4BACC6"/>
      </a:accent5>
      <a:accent6>
        <a:srgbClr val="F79646"/>
      </a:accent6>
      <a:hlink>
        <a:srgbClr val="4050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500" dirty="0">
            <a:latin typeface="Helvetica Neue"/>
            <a:cs typeface="Helvetica Neue"/>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ENS291_Template_4-3_v7</Template>
  <TotalTime>13764</TotalTime>
  <Words>712</Words>
  <Application>Microsoft Office PowerPoint</Application>
  <PresentationFormat>On-screen Show (4:3)</PresentationFormat>
  <Paragraphs>120</Paragraphs>
  <Slides>8</Slides>
  <Notes>8</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ENS291_Template_4-3_v7</vt:lpstr>
      <vt:lpstr>1_Office Theme</vt:lpstr>
      <vt:lpstr>2_Office Theme</vt:lpstr>
      <vt:lpstr>An Introduction</vt:lpstr>
      <vt:lpstr>About Omidyar Network</vt:lpstr>
      <vt:lpstr>Omidyar Family Foundation (OFF) to Omidyar Network (ON)</vt:lpstr>
      <vt:lpstr>Omidyar Network at Scale</vt:lpstr>
      <vt:lpstr>Flexible Capital: Nonprofit Grants</vt:lpstr>
      <vt:lpstr>Flexible Capital: For-Profit Investments</vt:lpstr>
      <vt:lpstr>The Relationship Between Profit &amp; Impact</vt:lpstr>
      <vt:lpstr>Q &amp; A</vt:lpstr>
    </vt:vector>
  </TitlesOfParts>
  <Company>Fleishman-Hillard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 Your Cover Title Here</dc:title>
  <dc:creator>Fleishman-Hillard</dc:creator>
  <cp:lastModifiedBy>Minkov, Victoria</cp:lastModifiedBy>
  <cp:revision>133</cp:revision>
  <cp:lastPrinted>2014-06-06T18:49:02Z</cp:lastPrinted>
  <dcterms:created xsi:type="dcterms:W3CDTF">2014-06-06T17:24:03Z</dcterms:created>
  <dcterms:modified xsi:type="dcterms:W3CDTF">2014-07-14T15:41:58Z</dcterms:modified>
</cp:coreProperties>
</file>