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8" r:id="rId2"/>
    <p:sldId id="303" r:id="rId3"/>
    <p:sldId id="306" r:id="rId4"/>
    <p:sldId id="307" r:id="rId5"/>
    <p:sldId id="308" r:id="rId6"/>
    <p:sldId id="302" r:id="rId7"/>
    <p:sldId id="309" r:id="rId8"/>
    <p:sldId id="312" r:id="rId9"/>
    <p:sldId id="311" r:id="rId10"/>
    <p:sldId id="318" r:id="rId11"/>
    <p:sldId id="315" r:id="rId12"/>
    <p:sldId id="316" r:id="rId13"/>
    <p:sldId id="335" r:id="rId14"/>
    <p:sldId id="319" r:id="rId15"/>
    <p:sldId id="320" r:id="rId16"/>
    <p:sldId id="323" r:id="rId17"/>
    <p:sldId id="326" r:id="rId18"/>
    <p:sldId id="331"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1A9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00" y="-72"/>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31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New York Stock Exchange</c:v>
                </c:pt>
              </c:strCache>
            </c:strRef>
          </c:tx>
          <c:invertIfNegative val="0"/>
          <c:dPt>
            <c:idx val="2"/>
            <c:invertIfNegative val="0"/>
            <c:bubble3D val="0"/>
            <c:spPr>
              <a:solidFill>
                <a:schemeClr val="accent2"/>
              </a:solidFill>
            </c:spPr>
          </c:dPt>
          <c:cat>
            <c:strRef>
              <c:f>Sheet1!$A$2:$A$5</c:f>
              <c:strCache>
                <c:ptCount val="4"/>
                <c:pt idx="0">
                  <c:v>Financials</c:v>
                </c:pt>
                <c:pt idx="1">
                  <c:v>Industrials</c:v>
                </c:pt>
                <c:pt idx="2">
                  <c:v>Healthcare</c:v>
                </c:pt>
                <c:pt idx="3">
                  <c:v>S&amp;P500</c:v>
                </c:pt>
              </c:strCache>
            </c:strRef>
          </c:cat>
          <c:val>
            <c:numRef>
              <c:f>Sheet1!$B$2:$B$5</c:f>
              <c:numCache>
                <c:formatCode>General</c:formatCode>
                <c:ptCount val="4"/>
                <c:pt idx="0">
                  <c:v>13.6</c:v>
                </c:pt>
                <c:pt idx="1">
                  <c:v>17.7</c:v>
                </c:pt>
                <c:pt idx="2">
                  <c:v>21.3</c:v>
                </c:pt>
                <c:pt idx="3">
                  <c:v>18.8</c:v>
                </c:pt>
              </c:numCache>
            </c:numRef>
          </c:val>
        </c:ser>
        <c:dLbls>
          <c:showLegendKey val="0"/>
          <c:showVal val="0"/>
          <c:showCatName val="0"/>
          <c:showSerName val="0"/>
          <c:showPercent val="0"/>
          <c:showBubbleSize val="0"/>
        </c:dLbls>
        <c:gapWidth val="150"/>
        <c:shape val="pyramid"/>
        <c:axId val="114757120"/>
        <c:axId val="33492928"/>
        <c:axId val="0"/>
      </c:bar3DChart>
      <c:catAx>
        <c:axId val="114757120"/>
        <c:scaling>
          <c:orientation val="minMax"/>
        </c:scaling>
        <c:delete val="0"/>
        <c:axPos val="l"/>
        <c:majorTickMark val="out"/>
        <c:minorTickMark val="none"/>
        <c:tickLblPos val="nextTo"/>
        <c:txPr>
          <a:bodyPr/>
          <a:lstStyle/>
          <a:p>
            <a:pPr>
              <a:defRPr sz="1600" baseline="0"/>
            </a:pPr>
            <a:endParaRPr lang="en-US"/>
          </a:p>
        </c:txPr>
        <c:crossAx val="33492928"/>
        <c:crosses val="autoZero"/>
        <c:auto val="1"/>
        <c:lblAlgn val="ctr"/>
        <c:lblOffset val="100"/>
        <c:noMultiLvlLbl val="0"/>
      </c:catAx>
      <c:valAx>
        <c:axId val="33492928"/>
        <c:scaling>
          <c:orientation val="minMax"/>
        </c:scaling>
        <c:delete val="0"/>
        <c:axPos val="b"/>
        <c:majorGridlines/>
        <c:numFmt formatCode="General" sourceLinked="1"/>
        <c:majorTickMark val="out"/>
        <c:minorTickMark val="none"/>
        <c:tickLblPos val="nextTo"/>
        <c:txPr>
          <a:bodyPr/>
          <a:lstStyle/>
          <a:p>
            <a:pPr>
              <a:defRPr sz="1600" baseline="0"/>
            </a:pPr>
            <a:endParaRPr lang="en-US"/>
          </a:p>
        </c:txPr>
        <c:crossAx val="114757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9905677146983669"/>
          <c:y val="6.0626944228419063E-2"/>
          <c:w val="0.77605752138651263"/>
          <c:h val="0.73992820242195312"/>
        </c:manualLayout>
      </c:layout>
      <c:bar3DChart>
        <c:barDir val="bar"/>
        <c:grouping val="clustered"/>
        <c:varyColors val="0"/>
        <c:ser>
          <c:idx val="0"/>
          <c:order val="0"/>
          <c:tx>
            <c:strRef>
              <c:f>Sheet1!$B$1</c:f>
              <c:strCache>
                <c:ptCount val="1"/>
                <c:pt idx="0">
                  <c:v>JSE</c:v>
                </c:pt>
              </c:strCache>
            </c:strRef>
          </c:tx>
          <c:invertIfNegative val="0"/>
          <c:dPt>
            <c:idx val="2"/>
            <c:invertIfNegative val="0"/>
            <c:bubble3D val="0"/>
            <c:spPr>
              <a:solidFill>
                <a:schemeClr val="accent2"/>
              </a:solidFill>
            </c:spPr>
          </c:dPt>
          <c:cat>
            <c:strRef>
              <c:f>Sheet1!$A$2:$A$5</c:f>
              <c:strCache>
                <c:ptCount val="4"/>
                <c:pt idx="0">
                  <c:v>Financials</c:v>
                </c:pt>
                <c:pt idx="1">
                  <c:v>Industrials</c:v>
                </c:pt>
                <c:pt idx="2">
                  <c:v>Healthcare</c:v>
                </c:pt>
                <c:pt idx="3">
                  <c:v>All Share Index</c:v>
                </c:pt>
              </c:strCache>
            </c:strRef>
          </c:cat>
          <c:val>
            <c:numRef>
              <c:f>Sheet1!$B$2:$B$5</c:f>
              <c:numCache>
                <c:formatCode>General</c:formatCode>
                <c:ptCount val="4"/>
                <c:pt idx="0">
                  <c:v>12.6</c:v>
                </c:pt>
                <c:pt idx="1">
                  <c:v>12.8</c:v>
                </c:pt>
                <c:pt idx="2">
                  <c:v>22.5</c:v>
                </c:pt>
                <c:pt idx="3">
                  <c:v>13</c:v>
                </c:pt>
              </c:numCache>
            </c:numRef>
          </c:val>
        </c:ser>
        <c:dLbls>
          <c:showLegendKey val="0"/>
          <c:showVal val="0"/>
          <c:showCatName val="0"/>
          <c:showSerName val="0"/>
          <c:showPercent val="0"/>
          <c:showBubbleSize val="0"/>
        </c:dLbls>
        <c:gapWidth val="150"/>
        <c:shape val="pyramid"/>
        <c:axId val="114793984"/>
        <c:axId val="33494656"/>
        <c:axId val="0"/>
      </c:bar3DChart>
      <c:catAx>
        <c:axId val="114793984"/>
        <c:scaling>
          <c:orientation val="minMax"/>
        </c:scaling>
        <c:delete val="0"/>
        <c:axPos val="l"/>
        <c:majorTickMark val="out"/>
        <c:minorTickMark val="none"/>
        <c:tickLblPos val="nextTo"/>
        <c:txPr>
          <a:bodyPr/>
          <a:lstStyle/>
          <a:p>
            <a:pPr>
              <a:defRPr sz="1600" baseline="0"/>
            </a:pPr>
            <a:endParaRPr lang="en-US"/>
          </a:p>
        </c:txPr>
        <c:crossAx val="33494656"/>
        <c:crosses val="autoZero"/>
        <c:auto val="1"/>
        <c:lblAlgn val="ctr"/>
        <c:lblOffset val="100"/>
        <c:noMultiLvlLbl val="0"/>
      </c:catAx>
      <c:valAx>
        <c:axId val="33494656"/>
        <c:scaling>
          <c:orientation val="minMax"/>
        </c:scaling>
        <c:delete val="0"/>
        <c:axPos val="b"/>
        <c:majorGridlines/>
        <c:numFmt formatCode="General" sourceLinked="1"/>
        <c:majorTickMark val="out"/>
        <c:minorTickMark val="none"/>
        <c:tickLblPos val="nextTo"/>
        <c:txPr>
          <a:bodyPr/>
          <a:lstStyle/>
          <a:p>
            <a:pPr>
              <a:defRPr sz="1600" baseline="0"/>
            </a:pPr>
            <a:endParaRPr lang="en-US"/>
          </a:p>
        </c:txPr>
        <c:crossAx val="114793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0E2FE40-3022-4B75-B9DF-3AB33657652F}" type="datetimeFigureOut">
              <a:rPr lang="en-US" smtClean="0"/>
              <a:t>7/14/2014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EF46080-7930-4CB8-96CD-275ABA68791D}" type="slidenum">
              <a:rPr lang="en-US" smtClean="0"/>
              <a:t>‹#›</a:t>
            </a:fld>
            <a:endParaRPr lang="en-US"/>
          </a:p>
        </p:txBody>
      </p:sp>
    </p:spTree>
    <p:extLst>
      <p:ext uri="{BB962C8B-B14F-4D97-AF65-F5344CB8AC3E}">
        <p14:creationId xmlns:p14="http://schemas.microsoft.com/office/powerpoint/2010/main" val="263680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2</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11</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12</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3</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4</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5</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6</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7</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8</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9</a:t>
            </a:fld>
            <a:endParaRPr lang="en-US"/>
          </a:p>
        </p:txBody>
      </p:sp>
    </p:spTree>
    <p:extLst>
      <p:ext uri="{BB962C8B-B14F-4D97-AF65-F5344CB8AC3E}">
        <p14:creationId xmlns:p14="http://schemas.microsoft.com/office/powerpoint/2010/main" val="277304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 STRATEGY</a:t>
            </a:r>
            <a:endParaRPr lang="en-US" dirty="0"/>
          </a:p>
        </p:txBody>
      </p:sp>
      <p:sp>
        <p:nvSpPr>
          <p:cNvPr id="4" name="Slide Number Placeholder 3"/>
          <p:cNvSpPr>
            <a:spLocks noGrp="1"/>
          </p:cNvSpPr>
          <p:nvPr>
            <p:ph type="sldNum" sz="quarter" idx="10"/>
          </p:nvPr>
        </p:nvSpPr>
        <p:spPr/>
        <p:txBody>
          <a:bodyPr/>
          <a:lstStyle/>
          <a:p>
            <a:fld id="{CEF46080-7930-4CB8-96CD-275ABA68791D}" type="slidenum">
              <a:rPr lang="en-US" smtClean="0"/>
              <a:t>10</a:t>
            </a:fld>
            <a:endParaRPr lang="en-US"/>
          </a:p>
        </p:txBody>
      </p:sp>
    </p:spTree>
    <p:extLst>
      <p:ext uri="{BB962C8B-B14F-4D97-AF65-F5344CB8AC3E}">
        <p14:creationId xmlns:p14="http://schemas.microsoft.com/office/powerpoint/2010/main" val="277304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2F5438-3CD2-492D-A6A0-DBBBD5865E7B}" type="datetime1">
              <a:rPr lang="en-US" smtClean="0"/>
              <a:t>7/14/2014</a:t>
            </a:fld>
            <a:endParaRPr lang="en-US"/>
          </a:p>
        </p:txBody>
      </p:sp>
      <p:sp>
        <p:nvSpPr>
          <p:cNvPr id="5" name="Footer Placeholder 4"/>
          <p:cNvSpPr>
            <a:spLocks noGrp="1"/>
          </p:cNvSpPr>
          <p:nvPr>
            <p:ph type="ftr" sz="quarter" idx="11"/>
          </p:nvPr>
        </p:nvSpPr>
        <p:spPr/>
        <p:txBody>
          <a:bodyPr/>
          <a:lstStyle/>
          <a:p>
            <a:r>
              <a:rPr lang="en-US" smtClean="0"/>
              <a:t>ELMA</a:t>
            </a:r>
            <a:endParaRPr lang="en-US"/>
          </a:p>
        </p:txBody>
      </p:sp>
      <p:sp>
        <p:nvSpPr>
          <p:cNvPr id="6" name="Slide Number Placeholder 5"/>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835F3-F2FA-4100-9133-C8366C7B8C3B}" type="datetime1">
              <a:rPr lang="en-US" smtClean="0"/>
              <a:t>7/14/2014</a:t>
            </a:fld>
            <a:endParaRPr lang="en-US"/>
          </a:p>
        </p:txBody>
      </p:sp>
      <p:sp>
        <p:nvSpPr>
          <p:cNvPr id="5" name="Footer Placeholder 4"/>
          <p:cNvSpPr>
            <a:spLocks noGrp="1"/>
          </p:cNvSpPr>
          <p:nvPr>
            <p:ph type="ftr" sz="quarter" idx="11"/>
          </p:nvPr>
        </p:nvSpPr>
        <p:spPr/>
        <p:txBody>
          <a:bodyPr/>
          <a:lstStyle/>
          <a:p>
            <a:r>
              <a:rPr lang="en-US" smtClean="0"/>
              <a:t>ELMA</a:t>
            </a:r>
            <a:endParaRPr lang="en-US"/>
          </a:p>
        </p:txBody>
      </p:sp>
      <p:sp>
        <p:nvSpPr>
          <p:cNvPr id="6" name="Slide Number Placeholder 5"/>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8E4E-E393-4B24-8514-C6D4BA244542}" type="datetime1">
              <a:rPr lang="en-US" smtClean="0"/>
              <a:t>7/14/2014</a:t>
            </a:fld>
            <a:endParaRPr lang="en-US"/>
          </a:p>
        </p:txBody>
      </p:sp>
      <p:sp>
        <p:nvSpPr>
          <p:cNvPr id="5" name="Footer Placeholder 4"/>
          <p:cNvSpPr>
            <a:spLocks noGrp="1"/>
          </p:cNvSpPr>
          <p:nvPr>
            <p:ph type="ftr" sz="quarter" idx="11"/>
          </p:nvPr>
        </p:nvSpPr>
        <p:spPr/>
        <p:txBody>
          <a:bodyPr/>
          <a:lstStyle/>
          <a:p>
            <a:r>
              <a:rPr lang="en-US" smtClean="0"/>
              <a:t>ELMA</a:t>
            </a:r>
            <a:endParaRPr lang="en-US"/>
          </a:p>
        </p:txBody>
      </p:sp>
      <p:sp>
        <p:nvSpPr>
          <p:cNvPr id="6" name="Slide Number Placeholder 5"/>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3833D-7B2B-4B13-B300-B804BDE2669C}" type="datetime1">
              <a:rPr lang="en-US" smtClean="0"/>
              <a:t>7/14/2014</a:t>
            </a:fld>
            <a:endParaRPr lang="en-US"/>
          </a:p>
        </p:txBody>
      </p:sp>
      <p:sp>
        <p:nvSpPr>
          <p:cNvPr id="5" name="Footer Placeholder 4"/>
          <p:cNvSpPr>
            <a:spLocks noGrp="1"/>
          </p:cNvSpPr>
          <p:nvPr>
            <p:ph type="ftr" sz="quarter" idx="11"/>
          </p:nvPr>
        </p:nvSpPr>
        <p:spPr/>
        <p:txBody>
          <a:bodyPr/>
          <a:lstStyle/>
          <a:p>
            <a:r>
              <a:rPr lang="en-US" smtClean="0"/>
              <a:t>ELMA</a:t>
            </a:r>
            <a:endParaRPr lang="en-US"/>
          </a:p>
        </p:txBody>
      </p:sp>
      <p:sp>
        <p:nvSpPr>
          <p:cNvPr id="6" name="Slide Number Placeholder 5"/>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78405-CB98-4F9D-AEB1-5D1C68241F5D}" type="datetime1">
              <a:rPr lang="en-US" smtClean="0"/>
              <a:t>7/14/2014</a:t>
            </a:fld>
            <a:endParaRPr lang="en-US"/>
          </a:p>
        </p:txBody>
      </p:sp>
      <p:sp>
        <p:nvSpPr>
          <p:cNvPr id="5" name="Footer Placeholder 4"/>
          <p:cNvSpPr>
            <a:spLocks noGrp="1"/>
          </p:cNvSpPr>
          <p:nvPr>
            <p:ph type="ftr" sz="quarter" idx="11"/>
          </p:nvPr>
        </p:nvSpPr>
        <p:spPr/>
        <p:txBody>
          <a:bodyPr/>
          <a:lstStyle/>
          <a:p>
            <a:r>
              <a:rPr lang="en-US" smtClean="0"/>
              <a:t>ELMA</a:t>
            </a:r>
            <a:endParaRPr lang="en-US"/>
          </a:p>
        </p:txBody>
      </p:sp>
      <p:sp>
        <p:nvSpPr>
          <p:cNvPr id="6" name="Slide Number Placeholder 5"/>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73DFC-95BA-49EF-9E43-0FC3F33646AE}" type="datetime1">
              <a:rPr lang="en-US" smtClean="0"/>
              <a:t>7/14/2014</a:t>
            </a:fld>
            <a:endParaRPr lang="en-US"/>
          </a:p>
        </p:txBody>
      </p:sp>
      <p:sp>
        <p:nvSpPr>
          <p:cNvPr id="6" name="Footer Placeholder 5"/>
          <p:cNvSpPr>
            <a:spLocks noGrp="1"/>
          </p:cNvSpPr>
          <p:nvPr>
            <p:ph type="ftr" sz="quarter" idx="11"/>
          </p:nvPr>
        </p:nvSpPr>
        <p:spPr/>
        <p:txBody>
          <a:bodyPr/>
          <a:lstStyle/>
          <a:p>
            <a:r>
              <a:rPr lang="en-US" smtClean="0"/>
              <a:t>ELMA</a:t>
            </a:r>
            <a:endParaRPr lang="en-US"/>
          </a:p>
        </p:txBody>
      </p:sp>
      <p:sp>
        <p:nvSpPr>
          <p:cNvPr id="7" name="Slide Number Placeholder 6"/>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38A66-AD97-4166-A185-78CCD43D7F5F}" type="datetime1">
              <a:rPr lang="en-US" smtClean="0"/>
              <a:t>7/14/2014</a:t>
            </a:fld>
            <a:endParaRPr lang="en-US"/>
          </a:p>
        </p:txBody>
      </p:sp>
      <p:sp>
        <p:nvSpPr>
          <p:cNvPr id="8" name="Footer Placeholder 7"/>
          <p:cNvSpPr>
            <a:spLocks noGrp="1"/>
          </p:cNvSpPr>
          <p:nvPr>
            <p:ph type="ftr" sz="quarter" idx="11"/>
          </p:nvPr>
        </p:nvSpPr>
        <p:spPr/>
        <p:txBody>
          <a:bodyPr/>
          <a:lstStyle/>
          <a:p>
            <a:r>
              <a:rPr lang="en-US" smtClean="0"/>
              <a:t>ELMA</a:t>
            </a:r>
            <a:endParaRPr lang="en-US"/>
          </a:p>
        </p:txBody>
      </p:sp>
      <p:sp>
        <p:nvSpPr>
          <p:cNvPr id="9" name="Slide Number Placeholder 8"/>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AFE24-D6A0-4B41-95F8-B17358AD2E02}" type="datetime1">
              <a:rPr lang="en-US" smtClean="0"/>
              <a:t>7/14/2014</a:t>
            </a:fld>
            <a:endParaRPr lang="en-US"/>
          </a:p>
        </p:txBody>
      </p:sp>
      <p:sp>
        <p:nvSpPr>
          <p:cNvPr id="4" name="Footer Placeholder 3"/>
          <p:cNvSpPr>
            <a:spLocks noGrp="1"/>
          </p:cNvSpPr>
          <p:nvPr>
            <p:ph type="ftr" sz="quarter" idx="11"/>
          </p:nvPr>
        </p:nvSpPr>
        <p:spPr/>
        <p:txBody>
          <a:bodyPr/>
          <a:lstStyle/>
          <a:p>
            <a:r>
              <a:rPr lang="en-US" smtClean="0"/>
              <a:t>ELMA</a:t>
            </a:r>
            <a:endParaRPr lang="en-US"/>
          </a:p>
        </p:txBody>
      </p:sp>
      <p:sp>
        <p:nvSpPr>
          <p:cNvPr id="5" name="Slide Number Placeholder 4"/>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7D08D-C8B5-4A7B-8464-B9B61E6B4519}" type="datetime1">
              <a:rPr lang="en-US" smtClean="0"/>
              <a:t>7/14/2014</a:t>
            </a:fld>
            <a:endParaRPr lang="en-US"/>
          </a:p>
        </p:txBody>
      </p:sp>
      <p:sp>
        <p:nvSpPr>
          <p:cNvPr id="3" name="Footer Placeholder 2"/>
          <p:cNvSpPr>
            <a:spLocks noGrp="1"/>
          </p:cNvSpPr>
          <p:nvPr>
            <p:ph type="ftr" sz="quarter" idx="11"/>
          </p:nvPr>
        </p:nvSpPr>
        <p:spPr/>
        <p:txBody>
          <a:bodyPr/>
          <a:lstStyle/>
          <a:p>
            <a:r>
              <a:rPr lang="en-US" smtClean="0"/>
              <a:t>ELMA</a:t>
            </a:r>
            <a:endParaRPr lang="en-US"/>
          </a:p>
        </p:txBody>
      </p:sp>
      <p:sp>
        <p:nvSpPr>
          <p:cNvPr id="4" name="Slide Number Placeholder 3"/>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F3CAE-FF83-429C-B3CF-7CE3F97DBB06}" type="datetime1">
              <a:rPr lang="en-US" smtClean="0"/>
              <a:t>7/14/2014</a:t>
            </a:fld>
            <a:endParaRPr lang="en-US"/>
          </a:p>
        </p:txBody>
      </p:sp>
      <p:sp>
        <p:nvSpPr>
          <p:cNvPr id="6" name="Footer Placeholder 5"/>
          <p:cNvSpPr>
            <a:spLocks noGrp="1"/>
          </p:cNvSpPr>
          <p:nvPr>
            <p:ph type="ftr" sz="quarter" idx="11"/>
          </p:nvPr>
        </p:nvSpPr>
        <p:spPr/>
        <p:txBody>
          <a:bodyPr/>
          <a:lstStyle/>
          <a:p>
            <a:r>
              <a:rPr lang="en-US" smtClean="0"/>
              <a:t>ELMA</a:t>
            </a:r>
            <a:endParaRPr lang="en-US"/>
          </a:p>
        </p:txBody>
      </p:sp>
      <p:sp>
        <p:nvSpPr>
          <p:cNvPr id="7" name="Slide Number Placeholder 6"/>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995F2-F4ED-415D-BDDA-45DE40400240}" type="datetime1">
              <a:rPr lang="en-US" smtClean="0"/>
              <a:t>7/14/2014</a:t>
            </a:fld>
            <a:endParaRPr lang="en-US"/>
          </a:p>
        </p:txBody>
      </p:sp>
      <p:sp>
        <p:nvSpPr>
          <p:cNvPr id="6" name="Footer Placeholder 5"/>
          <p:cNvSpPr>
            <a:spLocks noGrp="1"/>
          </p:cNvSpPr>
          <p:nvPr>
            <p:ph type="ftr" sz="quarter" idx="11"/>
          </p:nvPr>
        </p:nvSpPr>
        <p:spPr/>
        <p:txBody>
          <a:bodyPr/>
          <a:lstStyle/>
          <a:p>
            <a:r>
              <a:rPr lang="en-US" smtClean="0"/>
              <a:t>ELMA</a:t>
            </a:r>
            <a:endParaRPr lang="en-US"/>
          </a:p>
        </p:txBody>
      </p:sp>
      <p:sp>
        <p:nvSpPr>
          <p:cNvPr id="7" name="Slide Number Placeholder 6"/>
          <p:cNvSpPr>
            <a:spLocks noGrp="1"/>
          </p:cNvSpPr>
          <p:nvPr>
            <p:ph type="sldNum" sz="quarter" idx="12"/>
          </p:nvPr>
        </p:nvSpPr>
        <p:spPr/>
        <p:txBody>
          <a:bodyPr/>
          <a:lstStyle/>
          <a:p>
            <a:fld id="{7E515C49-C6BB-43B9-8266-FF9EBDA7C3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65FB0-ADDA-43A4-A3ED-9DCE6434DBB1}" type="datetime1">
              <a:rPr lang="en-US" smtClean="0"/>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ELMA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15C49-C6BB-43B9-8266-FF9EBDA7C3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292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28800" y="533400"/>
            <a:ext cx="6705600" cy="3970318"/>
          </a:xfrm>
          <a:prstGeom prst="rect">
            <a:avLst/>
          </a:prstGeom>
          <a:noFill/>
        </p:spPr>
        <p:txBody>
          <a:bodyPr wrap="square" rtlCol="0">
            <a:spAutoFit/>
          </a:bodyPr>
          <a:lstStyle/>
          <a:p>
            <a:r>
              <a:rPr lang="en-US" sz="2400" b="1" dirty="0" smtClean="0">
                <a:solidFill>
                  <a:schemeClr val="bg1"/>
                </a:solidFill>
                <a:latin typeface="Gill Sans MT" pitchFamily="34" charset="0"/>
              </a:rPr>
              <a:t>Investing for the Poor: How Impact Investing Can Serve the Common Good in the Light of </a:t>
            </a:r>
            <a:r>
              <a:rPr lang="en-US" sz="2400" b="1" i="1" dirty="0" err="1" smtClean="0">
                <a:solidFill>
                  <a:schemeClr val="bg1"/>
                </a:solidFill>
                <a:latin typeface="Gill Sans MT" pitchFamily="34" charset="0"/>
              </a:rPr>
              <a:t>Evangelii</a:t>
            </a:r>
            <a:r>
              <a:rPr lang="en-US" sz="2400" b="1" i="1" dirty="0" smtClean="0">
                <a:solidFill>
                  <a:schemeClr val="bg1"/>
                </a:solidFill>
                <a:latin typeface="Gill Sans MT" pitchFamily="34" charset="0"/>
              </a:rPr>
              <a:t> </a:t>
            </a:r>
            <a:r>
              <a:rPr lang="en-US" sz="2400" b="1" i="1" dirty="0" err="1" smtClean="0">
                <a:solidFill>
                  <a:schemeClr val="bg1"/>
                </a:solidFill>
                <a:latin typeface="Gill Sans MT" pitchFamily="34" charset="0"/>
              </a:rPr>
              <a:t>Gaudium</a:t>
            </a:r>
            <a:endParaRPr lang="en-US" sz="2400" b="1" i="1" dirty="0" smtClean="0">
              <a:solidFill>
                <a:schemeClr val="bg1"/>
              </a:solidFill>
              <a:latin typeface="Gill Sans MT" pitchFamily="34" charset="0"/>
            </a:endParaRPr>
          </a:p>
          <a:p>
            <a:endParaRPr lang="en-US" sz="3600" b="1" dirty="0" smtClean="0">
              <a:solidFill>
                <a:schemeClr val="bg1"/>
              </a:solidFill>
              <a:latin typeface="Gill Sans MT" pitchFamily="34" charset="0"/>
            </a:endParaRPr>
          </a:p>
          <a:p>
            <a:r>
              <a:rPr lang="en-US" sz="3600" dirty="0" smtClean="0">
                <a:solidFill>
                  <a:schemeClr val="bg1">
                    <a:lumMod val="85000"/>
                  </a:schemeClr>
                </a:solidFill>
                <a:latin typeface="Gill Sans MT" pitchFamily="34" charset="0"/>
              </a:rPr>
              <a:t>June 16-17 2014</a:t>
            </a:r>
          </a:p>
          <a:p>
            <a:endParaRPr lang="en-US" sz="3600" dirty="0">
              <a:solidFill>
                <a:schemeClr val="bg1">
                  <a:lumMod val="85000"/>
                </a:schemeClr>
              </a:solidFill>
              <a:latin typeface="Gill Sans MT" pitchFamily="34" charset="0"/>
            </a:endParaRPr>
          </a:p>
          <a:p>
            <a:r>
              <a:rPr lang="en-US" sz="3600" dirty="0" smtClean="0">
                <a:solidFill>
                  <a:schemeClr val="bg1">
                    <a:lumMod val="85000"/>
                  </a:schemeClr>
                </a:solidFill>
                <a:latin typeface="Gill Sans MT" pitchFamily="34" charset="0"/>
              </a:rPr>
              <a:t>Investing for Impact </a:t>
            </a:r>
            <a:br>
              <a:rPr lang="en-US" sz="3600" dirty="0" smtClean="0">
                <a:solidFill>
                  <a:schemeClr val="bg1">
                    <a:lumMod val="85000"/>
                  </a:schemeClr>
                </a:solidFill>
                <a:latin typeface="Gill Sans MT" pitchFamily="34" charset="0"/>
              </a:rPr>
            </a:br>
            <a:r>
              <a:rPr lang="en-US" sz="3600" dirty="0" smtClean="0">
                <a:solidFill>
                  <a:schemeClr val="bg1">
                    <a:lumMod val="85000"/>
                  </a:schemeClr>
                </a:solidFill>
                <a:latin typeface="Gill Sans MT" pitchFamily="34" charset="0"/>
              </a:rPr>
              <a:t>in African Healthcare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596" y="4724400"/>
            <a:ext cx="2588815" cy="2209800"/>
          </a:xfrm>
          <a:prstGeom prst="rect">
            <a:avLst/>
          </a:prstGeom>
        </p:spPr>
      </p:pic>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3"/>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latin typeface="Gill Sans MT" pitchFamily="34" charset="0"/>
              </a:rPr>
              <a:t>Debt/Equity - POC Diagnostics</a:t>
            </a:r>
            <a:endParaRPr lang="en-US" sz="4000" dirty="0">
              <a:latin typeface="Gill Sans MT" pitchFamily="34" charset="0"/>
            </a:endParaRPr>
          </a:p>
        </p:txBody>
      </p:sp>
      <p:sp>
        <p:nvSpPr>
          <p:cNvPr id="6" name="Content Placeholder 4"/>
          <p:cNvSpPr txBox="1">
            <a:spLocks/>
          </p:cNvSpPr>
          <p:nvPr/>
        </p:nvSpPr>
        <p:spPr>
          <a:xfrm>
            <a:off x="251520" y="914400"/>
            <a:ext cx="4038600" cy="21888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u="sng" dirty="0" smtClean="0">
                <a:solidFill>
                  <a:schemeClr val="tx1"/>
                </a:solidFill>
                <a:latin typeface="Gill Sans MT" pitchFamily="34" charset="0"/>
              </a:rPr>
              <a:t>NEED:</a:t>
            </a:r>
            <a:r>
              <a:rPr lang="en-US" sz="1800" dirty="0" smtClean="0">
                <a:solidFill>
                  <a:schemeClr val="tx1"/>
                </a:solidFill>
                <a:latin typeface="Gill Sans MT" pitchFamily="34" charset="0"/>
              </a:rPr>
              <a:t> </a:t>
            </a:r>
          </a:p>
          <a:p>
            <a:pPr marL="285750" indent="-285750" algn="l">
              <a:buFont typeface="Arial" pitchFamily="34" charset="0"/>
              <a:buChar char="•"/>
            </a:pPr>
            <a:r>
              <a:rPr lang="en-US" sz="1800" dirty="0" smtClean="0">
                <a:solidFill>
                  <a:schemeClr val="tx1"/>
                </a:solidFill>
                <a:latin typeface="Gill Sans MT" pitchFamily="34" charset="0"/>
              </a:rPr>
              <a:t>Reduce wait times from days to less than an hour</a:t>
            </a:r>
          </a:p>
          <a:p>
            <a:pPr marL="285750" indent="-285750" algn="l">
              <a:buFont typeface="Arial" pitchFamily="34" charset="0"/>
              <a:buChar char="•"/>
            </a:pPr>
            <a:r>
              <a:rPr lang="en-US" sz="1800" dirty="0" smtClean="0">
                <a:solidFill>
                  <a:schemeClr val="tx1"/>
                </a:solidFill>
                <a:latin typeface="Gill Sans MT" pitchFamily="34" charset="0"/>
              </a:rPr>
              <a:t>Community health worker or nurse administered</a:t>
            </a:r>
          </a:p>
          <a:p>
            <a:pPr marL="285750" indent="-285750" algn="l">
              <a:buFont typeface="Arial" pitchFamily="34" charset="0"/>
              <a:buChar char="•"/>
            </a:pPr>
            <a:r>
              <a:rPr lang="en-US" sz="1800" dirty="0" smtClean="0">
                <a:solidFill>
                  <a:schemeClr val="tx1"/>
                </a:solidFill>
                <a:latin typeface="Gill Sans MT" pitchFamily="34" charset="0"/>
              </a:rPr>
              <a:t>Focus on disease burdens in the developing world</a:t>
            </a:r>
          </a:p>
          <a:p>
            <a:pPr marL="285750" indent="-285750" algn="l">
              <a:buFont typeface="Arial" pitchFamily="34" charset="0"/>
              <a:buChar char="•"/>
            </a:pPr>
            <a:r>
              <a:rPr lang="en-US" sz="1800" dirty="0" smtClean="0">
                <a:solidFill>
                  <a:schemeClr val="tx1"/>
                </a:solidFill>
                <a:latin typeface="Gill Sans MT" pitchFamily="34" charset="0"/>
              </a:rPr>
              <a:t>Affordable diagnostics</a:t>
            </a:r>
            <a:endParaRPr lang="en-US" sz="1800" dirty="0">
              <a:solidFill>
                <a:schemeClr val="tx1"/>
              </a:solidFill>
              <a:latin typeface="Gill Sans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129754"/>
            <a:ext cx="1635646" cy="218086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566" y="1908949"/>
            <a:ext cx="1395834" cy="2653358"/>
          </a:xfrm>
          <a:prstGeom prst="rect">
            <a:avLst/>
          </a:prstGeom>
        </p:spPr>
      </p:pic>
      <p:sp>
        <p:nvSpPr>
          <p:cNvPr id="11" name="Content Placeholder 4"/>
          <p:cNvSpPr txBox="1">
            <a:spLocks/>
          </p:cNvSpPr>
          <p:nvPr/>
        </p:nvSpPr>
        <p:spPr>
          <a:xfrm>
            <a:off x="251520" y="3467887"/>
            <a:ext cx="4038600"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dirty="0" smtClean="0">
                <a:latin typeface="Gill Sans MT" pitchFamily="34" charset="0"/>
              </a:rPr>
              <a:t>FINANCE GAP:</a:t>
            </a:r>
          </a:p>
          <a:p>
            <a:r>
              <a:rPr lang="en-US" sz="1800" dirty="0" smtClean="0">
                <a:latin typeface="Gill Sans MT" pitchFamily="34" charset="0"/>
              </a:rPr>
              <a:t>Capital available for research </a:t>
            </a:r>
          </a:p>
          <a:p>
            <a:r>
              <a:rPr lang="en-US" sz="1800" dirty="0" smtClean="0">
                <a:latin typeface="Gill Sans MT" pitchFamily="34" charset="0"/>
              </a:rPr>
              <a:t>High impact products stuck in  research and/or mid-stage clinical trials</a:t>
            </a:r>
          </a:p>
          <a:p>
            <a:r>
              <a:rPr lang="en-US" sz="1800" dirty="0" smtClean="0">
                <a:latin typeface="Gill Sans MT" pitchFamily="34" charset="0"/>
              </a:rPr>
              <a:t>Insufficient ROI to warrant expansion of many and distribution capacity</a:t>
            </a:r>
          </a:p>
        </p:txBody>
      </p:sp>
      <p:pic>
        <p:nvPicPr>
          <p:cNvPr id="12" name="Content Placeholder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4370114"/>
            <a:ext cx="2150642" cy="1429281"/>
          </a:xfrm>
          <a:prstGeom prst="rect">
            <a:avLst/>
          </a:prstGeom>
        </p:spPr>
      </p:pic>
      <p:sp>
        <p:nvSpPr>
          <p:cNvPr id="13" name="Rectangle 12"/>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30</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84837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latin typeface="Gill Sans MT" pitchFamily="34" charset="0"/>
              </a:rPr>
              <a:t>Debt/Equity - Wheelchairs for Africa</a:t>
            </a:r>
            <a:endParaRPr lang="en-US" sz="4000" dirty="0">
              <a:latin typeface="Gill Sans MT" pitchFamily="34" charset="0"/>
            </a:endParaRPr>
          </a:p>
        </p:txBody>
      </p:sp>
      <p:sp>
        <p:nvSpPr>
          <p:cNvPr id="6" name="Content Placeholder 2"/>
          <p:cNvSpPr txBox="1">
            <a:spLocks/>
          </p:cNvSpPr>
          <p:nvPr/>
        </p:nvSpPr>
        <p:spPr>
          <a:xfrm>
            <a:off x="251520" y="1158731"/>
            <a:ext cx="4244280" cy="20448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u="sng" dirty="0" smtClean="0">
                <a:solidFill>
                  <a:schemeClr val="tx1"/>
                </a:solidFill>
                <a:latin typeface="Gill Sans MT" pitchFamily="34" charset="0"/>
              </a:rPr>
              <a:t>NEED:</a:t>
            </a:r>
          </a:p>
          <a:p>
            <a:pPr marL="285750" indent="-285750" algn="l">
              <a:buFont typeface="Arial" pitchFamily="34" charset="0"/>
              <a:buChar char="•"/>
            </a:pPr>
            <a:r>
              <a:rPr lang="en-US" sz="1800" dirty="0" smtClean="0">
                <a:solidFill>
                  <a:schemeClr val="tx1"/>
                </a:solidFill>
                <a:latin typeface="Gill Sans MT" pitchFamily="34" charset="0"/>
              </a:rPr>
              <a:t>Good quality contextually relevant products</a:t>
            </a:r>
          </a:p>
          <a:p>
            <a:pPr marL="285750" indent="-285750" algn="l">
              <a:buFont typeface="Arial" pitchFamily="34" charset="0"/>
              <a:buChar char="•"/>
            </a:pPr>
            <a:r>
              <a:rPr lang="en-US" sz="1800" dirty="0" smtClean="0">
                <a:solidFill>
                  <a:schemeClr val="tx1"/>
                </a:solidFill>
                <a:latin typeface="Gill Sans MT" pitchFamily="34" charset="0"/>
              </a:rPr>
              <a:t>Rugged and robust due to terrain needs</a:t>
            </a:r>
          </a:p>
          <a:p>
            <a:pPr marL="285750" indent="-285750" algn="l">
              <a:buFont typeface="Arial" pitchFamily="34" charset="0"/>
              <a:buChar char="•"/>
            </a:pPr>
            <a:r>
              <a:rPr lang="en-US" sz="1800" dirty="0" smtClean="0">
                <a:solidFill>
                  <a:schemeClr val="tx1"/>
                </a:solidFill>
                <a:latin typeface="Gill Sans MT" pitchFamily="34" charset="0"/>
              </a:rPr>
              <a:t>Affordable</a:t>
            </a:r>
          </a:p>
          <a:p>
            <a:pPr marL="285750" indent="-285750" algn="l">
              <a:buFont typeface="Arial" pitchFamily="34" charset="0"/>
              <a:buChar char="•"/>
            </a:pPr>
            <a:r>
              <a:rPr lang="en-US" sz="1800" dirty="0" smtClean="0">
                <a:solidFill>
                  <a:schemeClr val="tx1"/>
                </a:solidFill>
                <a:latin typeface="Gill Sans MT" pitchFamily="34" charset="0"/>
              </a:rPr>
              <a:t>Easy to repair / locally accessible parts</a:t>
            </a:r>
          </a:p>
          <a:p>
            <a:pPr marL="285750" indent="-285750" algn="l">
              <a:buFont typeface="Arial" pitchFamily="34" charset="0"/>
              <a:buChar char="•"/>
            </a:pPr>
            <a:endParaRPr lang="en-US" sz="1800" dirty="0">
              <a:solidFill>
                <a:schemeClr val="tx1"/>
              </a:solidFill>
              <a:latin typeface="Gill Sans MT"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273770"/>
            <a:ext cx="180778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812" y="1743989"/>
            <a:ext cx="1708206" cy="2075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762356"/>
            <a:ext cx="3052702" cy="225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251520" y="3457154"/>
            <a:ext cx="4038600" cy="20448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u="sng" dirty="0" smtClean="0">
                <a:latin typeface="Gill Sans MT" pitchFamily="34" charset="0"/>
              </a:rPr>
              <a:t>FINANCE GAP:</a:t>
            </a:r>
          </a:p>
          <a:p>
            <a:r>
              <a:rPr lang="en-US" sz="1800" dirty="0" smtClean="0">
                <a:latin typeface="Gill Sans MT" pitchFamily="34" charset="0"/>
              </a:rPr>
              <a:t>Many donations of equipment</a:t>
            </a:r>
          </a:p>
          <a:p>
            <a:r>
              <a:rPr lang="en-US" sz="1800" dirty="0" smtClean="0">
                <a:latin typeface="Gill Sans MT" pitchFamily="34" charset="0"/>
              </a:rPr>
              <a:t>Current equipment designed for first world conditions</a:t>
            </a:r>
          </a:p>
          <a:p>
            <a:r>
              <a:rPr lang="en-US" sz="1800" dirty="0" smtClean="0">
                <a:latin typeface="Gill Sans MT" pitchFamily="34" charset="0"/>
              </a:rPr>
              <a:t>Different sizes (pediatric implications)</a:t>
            </a:r>
          </a:p>
          <a:p>
            <a:r>
              <a:rPr lang="en-US" sz="1800" dirty="0" smtClean="0">
                <a:latin typeface="Gill Sans MT" pitchFamily="34" charset="0"/>
              </a:rPr>
              <a:t>Company who locally manufactures and distributes</a:t>
            </a:r>
          </a:p>
          <a:p>
            <a:endParaRPr lang="en-US" sz="1800" dirty="0" smtClean="0">
              <a:latin typeface="Gill Sans MT" pitchFamily="34" charset="0"/>
            </a:endParaRPr>
          </a:p>
          <a:p>
            <a:pPr marL="0" indent="0">
              <a:buNone/>
            </a:pPr>
            <a:endParaRPr lang="en-US" dirty="0" smtClean="0">
              <a:latin typeface="Gill Sans MT" pitchFamily="34" charset="0"/>
            </a:endParaRPr>
          </a:p>
          <a:p>
            <a:endParaRPr lang="en-US" dirty="0">
              <a:latin typeface="Gill Sans MT" pitchFamily="34" charset="0"/>
            </a:endParaRPr>
          </a:p>
        </p:txBody>
      </p:sp>
      <p:sp>
        <p:nvSpPr>
          <p:cNvPr id="13" name="Rectangle 12"/>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33</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183105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latin typeface="Gill Sans MT" pitchFamily="34" charset="0"/>
              </a:rPr>
              <a:t>Development - Private Practice</a:t>
            </a:r>
            <a:endParaRPr lang="en-US" sz="4000" dirty="0">
              <a:latin typeface="Gill Sans MT" pitchFamily="34" charset="0"/>
            </a:endParaRPr>
          </a:p>
        </p:txBody>
      </p:sp>
      <p:sp>
        <p:nvSpPr>
          <p:cNvPr id="6" name="Content Placeholder 2"/>
          <p:cNvSpPr txBox="1">
            <a:spLocks/>
          </p:cNvSpPr>
          <p:nvPr/>
        </p:nvSpPr>
        <p:spPr>
          <a:xfrm>
            <a:off x="457200" y="1096963"/>
            <a:ext cx="4038600" cy="21888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u="sng" dirty="0" smtClean="0">
                <a:solidFill>
                  <a:schemeClr val="tx1"/>
                </a:solidFill>
                <a:latin typeface="Gill Sans MT" pitchFamily="34" charset="0"/>
              </a:rPr>
              <a:t>NEED:</a:t>
            </a:r>
            <a:endParaRPr lang="en-US" sz="1800" dirty="0" smtClean="0">
              <a:solidFill>
                <a:schemeClr val="tx1"/>
              </a:solidFill>
              <a:latin typeface="Gill Sans MT" pitchFamily="34" charset="0"/>
            </a:endParaRPr>
          </a:p>
          <a:p>
            <a:pPr marL="285750" indent="-285750" algn="l">
              <a:buFont typeface="Arial" pitchFamily="34" charset="0"/>
              <a:buChar char="•"/>
            </a:pPr>
            <a:r>
              <a:rPr lang="en-US" sz="1800" dirty="0" smtClean="0">
                <a:solidFill>
                  <a:schemeClr val="tx1"/>
                </a:solidFill>
                <a:latin typeface="Gill Sans MT" pitchFamily="34" charset="0"/>
              </a:rPr>
              <a:t>Better quality control and licensing</a:t>
            </a:r>
          </a:p>
          <a:p>
            <a:pPr marL="285750" indent="-285750" algn="l">
              <a:buFont typeface="Arial" pitchFamily="34" charset="0"/>
              <a:buChar char="•"/>
            </a:pPr>
            <a:r>
              <a:rPr lang="en-US" sz="1800" dirty="0" smtClean="0">
                <a:solidFill>
                  <a:schemeClr val="tx1"/>
                </a:solidFill>
                <a:latin typeface="Gill Sans MT" pitchFamily="34" charset="0"/>
              </a:rPr>
              <a:t>Broader access to financing (bonds, debt, equity)</a:t>
            </a:r>
          </a:p>
          <a:p>
            <a:pPr marL="285750" indent="-285750" algn="l">
              <a:buFont typeface="Arial" pitchFamily="34" charset="0"/>
              <a:buChar char="•"/>
            </a:pPr>
            <a:r>
              <a:rPr lang="en-US" sz="1800" dirty="0" smtClean="0">
                <a:solidFill>
                  <a:schemeClr val="tx1"/>
                </a:solidFill>
                <a:latin typeface="Gill Sans MT" pitchFamily="34" charset="0"/>
              </a:rPr>
              <a:t>Better access to equipment and new technologies</a:t>
            </a:r>
          </a:p>
          <a:p>
            <a:pPr marL="285750" indent="-285750" algn="l">
              <a:buFont typeface="Arial" pitchFamily="34" charset="0"/>
              <a:buChar char="•"/>
            </a:pPr>
            <a:r>
              <a:rPr lang="en-US" sz="1800" dirty="0" smtClean="0">
                <a:solidFill>
                  <a:schemeClr val="tx1"/>
                </a:solidFill>
                <a:latin typeface="Gill Sans MT" pitchFamily="34" charset="0"/>
              </a:rPr>
              <a:t>Need for expanded facilities</a:t>
            </a:r>
            <a:endParaRPr lang="en-US" sz="1800" dirty="0">
              <a:solidFill>
                <a:schemeClr val="tx1"/>
              </a:solidFill>
              <a:latin typeface="Gill Sans MT" pitchFamily="34" charset="0"/>
            </a:endParaRPr>
          </a:p>
        </p:txBody>
      </p:sp>
      <p:sp>
        <p:nvSpPr>
          <p:cNvPr id="8" name="Content Placeholder 2"/>
          <p:cNvSpPr txBox="1">
            <a:spLocks/>
          </p:cNvSpPr>
          <p:nvPr/>
        </p:nvSpPr>
        <p:spPr>
          <a:xfrm>
            <a:off x="467544" y="3285804"/>
            <a:ext cx="4038600" cy="247457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u="sng" dirty="0" smtClean="0">
                <a:latin typeface="Gill Sans MT" pitchFamily="34" charset="0"/>
              </a:rPr>
              <a:t>FINANCE GAP:</a:t>
            </a:r>
          </a:p>
          <a:p>
            <a:r>
              <a:rPr lang="en-US" sz="1800" dirty="0" smtClean="0">
                <a:latin typeface="Gill Sans MT" pitchFamily="34" charset="0"/>
              </a:rPr>
              <a:t>Quality enhancement tools and techniques</a:t>
            </a:r>
          </a:p>
          <a:p>
            <a:r>
              <a:rPr lang="en-US" sz="1800" dirty="0" smtClean="0">
                <a:latin typeface="Gill Sans MT" pitchFamily="34" charset="0"/>
              </a:rPr>
              <a:t>Increased patient purchasing power (risk pooling/health insurance)</a:t>
            </a:r>
          </a:p>
          <a:p>
            <a:r>
              <a:rPr lang="en-US" sz="1800" dirty="0" smtClean="0">
                <a:latin typeface="Gill Sans MT" pitchFamily="34" charset="0"/>
              </a:rPr>
              <a:t>Affordable loans</a:t>
            </a:r>
          </a:p>
          <a:p>
            <a:r>
              <a:rPr lang="en-US" sz="1800" dirty="0" smtClean="0">
                <a:latin typeface="Gill Sans MT" pitchFamily="34" charset="0"/>
              </a:rPr>
              <a:t>Small scale equipment financing</a:t>
            </a:r>
          </a:p>
          <a:p>
            <a:r>
              <a:rPr lang="en-US" sz="1800" dirty="0" smtClean="0">
                <a:latin typeface="Gill Sans MT" pitchFamily="34" charset="0"/>
              </a:rPr>
              <a:t>Professional development, quality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4" y="909538"/>
            <a:ext cx="3074499" cy="19269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959" y="2636053"/>
            <a:ext cx="2880320" cy="193422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4149898"/>
            <a:ext cx="2420126" cy="1610484"/>
          </a:xfrm>
          <a:prstGeom prst="rect">
            <a:avLst/>
          </a:prstGeom>
        </p:spPr>
      </p:pic>
      <p:sp>
        <p:nvSpPr>
          <p:cNvPr id="13" name="Rectangle 12"/>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36</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3833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381000" y="274638"/>
            <a:ext cx="8368974"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Gill Sans MT" pitchFamily="34" charset="0"/>
                <a:ea typeface="+mj-ea"/>
                <a:cs typeface="+mj-cs"/>
              </a:rPr>
              <a:t>Private Equity</a:t>
            </a:r>
            <a:r>
              <a:rPr kumimoji="0" lang="en-US" sz="4000" b="0" i="0" u="none" strike="noStrike" kern="1200" cap="none" spc="0" normalizeH="0" noProof="0" dirty="0" smtClean="0">
                <a:ln>
                  <a:noFill/>
                </a:ln>
                <a:solidFill>
                  <a:schemeClr val="tx1"/>
                </a:solidFill>
                <a:effectLst/>
                <a:uLnTx/>
                <a:uFillTx/>
                <a:latin typeface="Gill Sans MT" pitchFamily="34" charset="0"/>
                <a:ea typeface="+mj-ea"/>
                <a:cs typeface="+mj-cs"/>
              </a:rPr>
              <a:t> Fund</a:t>
            </a:r>
            <a:r>
              <a:rPr kumimoji="0" lang="en-US" sz="4000" b="0" i="0" u="none" strike="noStrike" kern="1200" cap="none" spc="0" normalizeH="0" baseline="0" noProof="0" dirty="0" smtClean="0">
                <a:ln>
                  <a:noFill/>
                </a:ln>
                <a:solidFill>
                  <a:schemeClr val="tx1"/>
                </a:solidFill>
                <a:effectLst/>
                <a:uLnTx/>
                <a:uFillTx/>
                <a:latin typeface="Gill Sans MT" pitchFamily="34" charset="0"/>
                <a:ea typeface="+mj-ea"/>
                <a:cs typeface="+mj-cs"/>
              </a:rPr>
              <a:t>:</a:t>
            </a:r>
            <a:r>
              <a:rPr kumimoji="0" lang="en-US" sz="4000" b="0" i="0" u="none" strike="noStrike" kern="1200" cap="none" spc="0" normalizeH="0" noProof="0" dirty="0" smtClean="0">
                <a:ln>
                  <a:noFill/>
                </a:ln>
                <a:solidFill>
                  <a:schemeClr val="tx1"/>
                </a:solidFill>
                <a:effectLst/>
                <a:uLnTx/>
                <a:uFillTx/>
                <a:latin typeface="Gill Sans MT" pitchFamily="34" charset="0"/>
                <a:ea typeface="+mj-ea"/>
                <a:cs typeface="+mj-cs"/>
              </a:rPr>
              <a:t>  Africa Health Fund</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
        <p:nvSpPr>
          <p:cNvPr id="6"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latin typeface="Gill Sans MT" pitchFamily="34" charset="0"/>
              </a:rPr>
              <a:pPr/>
              <a:t>13</a:t>
            </a:fld>
            <a:endParaRPr lang="en-US" dirty="0">
              <a:latin typeface="Gill Sans MT" pitchFamily="34" charset="0"/>
            </a:endParaRPr>
          </a:p>
        </p:txBody>
      </p:sp>
      <p:cxnSp>
        <p:nvCxnSpPr>
          <p:cNvPr id="9" name="Straight Connector 8"/>
          <p:cNvCxnSpPr/>
          <p:nvPr/>
        </p:nvCxnSpPr>
        <p:spPr>
          <a:xfrm>
            <a:off x="457200" y="1153886"/>
            <a:ext cx="3831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55028" y="1153886"/>
            <a:ext cx="3831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892626"/>
            <a:ext cx="2514600" cy="307777"/>
          </a:xfrm>
          <a:prstGeom prst="rect">
            <a:avLst/>
          </a:prstGeom>
          <a:noFill/>
        </p:spPr>
        <p:txBody>
          <a:bodyPr wrap="square" rtlCol="0">
            <a:spAutoFit/>
          </a:bodyPr>
          <a:lstStyle/>
          <a:p>
            <a:r>
              <a:rPr lang="en-US" sz="1400" b="1" dirty="0" smtClean="0">
                <a:latin typeface="Gill Sans MT" pitchFamily="34" charset="0"/>
              </a:rPr>
              <a:t>Overview</a:t>
            </a:r>
            <a:endParaRPr lang="en-US" sz="1400" b="1" dirty="0">
              <a:latin typeface="Gill Sans MT" pitchFamily="34" charset="0"/>
            </a:endParaRPr>
          </a:p>
        </p:txBody>
      </p:sp>
      <p:sp>
        <p:nvSpPr>
          <p:cNvPr id="15" name="TextBox 14"/>
          <p:cNvSpPr txBox="1"/>
          <p:nvPr/>
        </p:nvSpPr>
        <p:spPr>
          <a:xfrm>
            <a:off x="4855028" y="892626"/>
            <a:ext cx="2514600" cy="307777"/>
          </a:xfrm>
          <a:prstGeom prst="rect">
            <a:avLst/>
          </a:prstGeom>
          <a:noFill/>
        </p:spPr>
        <p:txBody>
          <a:bodyPr wrap="square" rtlCol="0">
            <a:spAutoFit/>
          </a:bodyPr>
          <a:lstStyle/>
          <a:p>
            <a:r>
              <a:rPr lang="en-US" sz="1400" b="1" dirty="0" smtClean="0">
                <a:latin typeface="Gill Sans MT" pitchFamily="34" charset="0"/>
              </a:rPr>
              <a:t>Investment Criteria</a:t>
            </a:r>
            <a:endParaRPr lang="en-US" sz="1400" b="1" dirty="0">
              <a:latin typeface="Gill Sans MT" pitchFamily="34" charset="0"/>
            </a:endParaRPr>
          </a:p>
        </p:txBody>
      </p:sp>
      <p:sp>
        <p:nvSpPr>
          <p:cNvPr id="16" name="TextBox 15"/>
          <p:cNvSpPr txBox="1"/>
          <p:nvPr/>
        </p:nvSpPr>
        <p:spPr>
          <a:xfrm>
            <a:off x="457200" y="1208310"/>
            <a:ext cx="3831772" cy="1384995"/>
          </a:xfrm>
          <a:prstGeom prst="rect">
            <a:avLst/>
          </a:prstGeom>
          <a:noFill/>
        </p:spPr>
        <p:txBody>
          <a:bodyPr wrap="square" rtlCol="0">
            <a:spAutoFit/>
          </a:bodyPr>
          <a:lstStyle/>
          <a:p>
            <a:pPr marL="174625" indent="-174625">
              <a:buFont typeface="Arial" pitchFamily="34" charset="0"/>
              <a:buChar char="•"/>
            </a:pPr>
            <a:r>
              <a:rPr lang="en-US" sz="1200" dirty="0" smtClean="0">
                <a:latin typeface="Gill Sans MT" pitchFamily="34" charset="0"/>
              </a:rPr>
              <a:t>Fund Size: USD105 million</a:t>
            </a:r>
          </a:p>
          <a:p>
            <a:pPr marL="174625" indent="-174625">
              <a:buFont typeface="Arial" pitchFamily="34" charset="0"/>
              <a:buChar char="•"/>
            </a:pPr>
            <a:r>
              <a:rPr lang="en-US" sz="1200" dirty="0" smtClean="0">
                <a:latin typeface="Gill Sans MT" pitchFamily="34" charset="0"/>
              </a:rPr>
              <a:t>Year Founded: 2009</a:t>
            </a:r>
          </a:p>
          <a:p>
            <a:pPr marL="174625" indent="-174625">
              <a:buFont typeface="Arial" pitchFamily="34" charset="0"/>
              <a:buChar char="•"/>
            </a:pPr>
            <a:r>
              <a:rPr lang="en-US" sz="1200" dirty="0" smtClean="0">
                <a:latin typeface="Gill Sans MT" pitchFamily="34" charset="0"/>
              </a:rPr>
              <a:t>Location: UK</a:t>
            </a:r>
          </a:p>
          <a:p>
            <a:pPr marL="174625" indent="-174625">
              <a:buFont typeface="Arial" pitchFamily="34" charset="0"/>
              <a:buChar char="•"/>
            </a:pPr>
            <a:r>
              <a:rPr lang="en-US" sz="1200" dirty="0" smtClean="0">
                <a:latin typeface="Gill Sans MT" pitchFamily="34" charset="0"/>
              </a:rPr>
              <a:t>Description: The Africa Health Fund is managed by </a:t>
            </a:r>
            <a:r>
              <a:rPr lang="en-US" sz="1200" dirty="0" err="1" smtClean="0">
                <a:latin typeface="Gill Sans MT" pitchFamily="34" charset="0"/>
              </a:rPr>
              <a:t>Aureos</a:t>
            </a:r>
            <a:r>
              <a:rPr lang="en-US" sz="1200" dirty="0" smtClean="0">
                <a:latin typeface="Gill Sans MT" pitchFamily="34" charset="0"/>
              </a:rPr>
              <a:t> Capital.  </a:t>
            </a:r>
            <a:r>
              <a:rPr lang="en-US" sz="1200" dirty="0" err="1" smtClean="0">
                <a:latin typeface="Gill Sans MT" pitchFamily="34" charset="0"/>
              </a:rPr>
              <a:t>Aureos</a:t>
            </a:r>
            <a:r>
              <a:rPr lang="en-US" sz="1200" dirty="0" smtClean="0">
                <a:latin typeface="Gill Sans MT" pitchFamily="34" charset="0"/>
              </a:rPr>
              <a:t> aims to align interests, support strong corporate cultures and combine global best practices with local expertise in its investments.</a:t>
            </a:r>
            <a:endParaRPr lang="en-US" sz="1200" dirty="0">
              <a:latin typeface="Gill Sans MT" pitchFamily="34" charset="0"/>
            </a:endParaRPr>
          </a:p>
        </p:txBody>
      </p:sp>
      <p:sp>
        <p:nvSpPr>
          <p:cNvPr id="17" name="TextBox 16"/>
          <p:cNvSpPr txBox="1"/>
          <p:nvPr/>
        </p:nvSpPr>
        <p:spPr>
          <a:xfrm>
            <a:off x="4855028" y="1208310"/>
            <a:ext cx="3831772" cy="1569660"/>
          </a:xfrm>
          <a:prstGeom prst="rect">
            <a:avLst/>
          </a:prstGeom>
          <a:noFill/>
        </p:spPr>
        <p:txBody>
          <a:bodyPr wrap="square" rtlCol="0">
            <a:spAutoFit/>
          </a:bodyPr>
          <a:lstStyle/>
          <a:p>
            <a:pPr marL="174625" indent="-174625">
              <a:buFont typeface="Arial" pitchFamily="34" charset="0"/>
              <a:buChar char="•"/>
            </a:pPr>
            <a:r>
              <a:rPr lang="en-US" sz="1200" dirty="0" smtClean="0">
                <a:latin typeface="Gill Sans MT" pitchFamily="34" charset="0"/>
              </a:rPr>
              <a:t>Target Investment Size: USD250,000-USD5 million</a:t>
            </a:r>
          </a:p>
          <a:p>
            <a:pPr marL="174625" indent="-174625">
              <a:buFont typeface="Arial" pitchFamily="34" charset="0"/>
              <a:buChar char="•"/>
            </a:pPr>
            <a:r>
              <a:rPr lang="en-US" sz="1200" dirty="0" smtClean="0">
                <a:latin typeface="Gill Sans MT" pitchFamily="34" charset="0"/>
              </a:rPr>
              <a:t>Stage: Growth</a:t>
            </a:r>
          </a:p>
          <a:p>
            <a:pPr marL="174625" indent="-174625">
              <a:buFont typeface="Arial" pitchFamily="34" charset="0"/>
              <a:buChar char="•"/>
            </a:pPr>
            <a:r>
              <a:rPr lang="en-US" sz="1200" dirty="0" smtClean="0">
                <a:latin typeface="Gill Sans MT" pitchFamily="34" charset="0"/>
              </a:rPr>
              <a:t>Industry Focus: health services, distribution and retail, life sciences, risk pooling and medical education</a:t>
            </a:r>
          </a:p>
          <a:p>
            <a:pPr marL="174625" indent="-174625">
              <a:buFont typeface="Arial" pitchFamily="34" charset="0"/>
              <a:buChar char="•"/>
            </a:pPr>
            <a:r>
              <a:rPr lang="en-US" sz="1200" dirty="0" smtClean="0">
                <a:latin typeface="Gill Sans MT" pitchFamily="34" charset="0"/>
              </a:rPr>
              <a:t>Other: Significant impact on health for the base of the pyramid (defined as less than USD3,000 in income per person)</a:t>
            </a:r>
          </a:p>
          <a:p>
            <a:pPr marL="174625" indent="-174625">
              <a:buFont typeface="Arial" pitchFamily="34" charset="0"/>
              <a:buChar char="•"/>
            </a:pPr>
            <a:endParaRPr lang="en-US" sz="1200" dirty="0" smtClean="0">
              <a:latin typeface="Gill Sans MT" pitchFamily="34" charset="0"/>
            </a:endParaRPr>
          </a:p>
        </p:txBody>
      </p:sp>
      <p:cxnSp>
        <p:nvCxnSpPr>
          <p:cNvPr id="19" name="Straight Connector 18"/>
          <p:cNvCxnSpPr/>
          <p:nvPr/>
        </p:nvCxnSpPr>
        <p:spPr>
          <a:xfrm>
            <a:off x="457200" y="3156860"/>
            <a:ext cx="3831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55028" y="3156860"/>
            <a:ext cx="38317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2895600"/>
            <a:ext cx="2514600" cy="307777"/>
          </a:xfrm>
          <a:prstGeom prst="rect">
            <a:avLst/>
          </a:prstGeom>
          <a:noFill/>
        </p:spPr>
        <p:txBody>
          <a:bodyPr wrap="square" rtlCol="0">
            <a:spAutoFit/>
          </a:bodyPr>
          <a:lstStyle/>
          <a:p>
            <a:r>
              <a:rPr lang="en-US" sz="1400" b="1" dirty="0" smtClean="0">
                <a:latin typeface="Gill Sans MT" pitchFamily="34" charset="0"/>
              </a:rPr>
              <a:t>Geographical Focus</a:t>
            </a:r>
            <a:endParaRPr lang="en-US" sz="1400" b="1" dirty="0">
              <a:latin typeface="Gill Sans MT" pitchFamily="34" charset="0"/>
            </a:endParaRPr>
          </a:p>
        </p:txBody>
      </p:sp>
      <p:sp>
        <p:nvSpPr>
          <p:cNvPr id="22" name="TextBox 21"/>
          <p:cNvSpPr txBox="1"/>
          <p:nvPr/>
        </p:nvSpPr>
        <p:spPr>
          <a:xfrm>
            <a:off x="4855028" y="2895600"/>
            <a:ext cx="2514600" cy="307777"/>
          </a:xfrm>
          <a:prstGeom prst="rect">
            <a:avLst/>
          </a:prstGeom>
          <a:noFill/>
        </p:spPr>
        <p:txBody>
          <a:bodyPr wrap="square" rtlCol="0">
            <a:spAutoFit/>
          </a:bodyPr>
          <a:lstStyle/>
          <a:p>
            <a:r>
              <a:rPr lang="en-US" sz="1400" b="1" dirty="0" smtClean="0">
                <a:latin typeface="Gill Sans MT" pitchFamily="34" charset="0"/>
              </a:rPr>
              <a:t>Representative Investments</a:t>
            </a:r>
            <a:endParaRPr lang="en-US" sz="1400" b="1" dirty="0">
              <a:latin typeface="Gill Sans MT" pitchFamily="34" charset="0"/>
            </a:endParaRPr>
          </a:p>
        </p:txBody>
      </p:sp>
      <p:sp>
        <p:nvSpPr>
          <p:cNvPr id="24" name="TextBox 23"/>
          <p:cNvSpPr txBox="1"/>
          <p:nvPr/>
        </p:nvSpPr>
        <p:spPr>
          <a:xfrm>
            <a:off x="4855028" y="3211284"/>
            <a:ext cx="4212772" cy="2308324"/>
          </a:xfrm>
          <a:prstGeom prst="rect">
            <a:avLst/>
          </a:prstGeom>
          <a:noFill/>
        </p:spPr>
        <p:txBody>
          <a:bodyPr wrap="square" rtlCol="0">
            <a:spAutoFit/>
          </a:bodyPr>
          <a:lstStyle/>
          <a:p>
            <a:pPr marL="174625" indent="-174625">
              <a:buFont typeface="Arial" pitchFamily="34" charset="0"/>
              <a:buChar char="•"/>
            </a:pPr>
            <a:r>
              <a:rPr lang="en-US" sz="1200" dirty="0" smtClean="0">
                <a:latin typeface="Gill Sans MT" pitchFamily="34" charset="0"/>
              </a:rPr>
              <a:t>Nairobi Women’s Hospital, Kenya – Woman-focused hospital</a:t>
            </a:r>
          </a:p>
          <a:p>
            <a:pPr marL="174625" indent="-174625">
              <a:buFont typeface="Arial" pitchFamily="34" charset="0"/>
              <a:buChar char="•"/>
            </a:pPr>
            <a:r>
              <a:rPr lang="en-US" sz="1200" dirty="0" smtClean="0">
                <a:latin typeface="Gill Sans MT" pitchFamily="34" charset="0"/>
              </a:rPr>
              <a:t>C&amp;J Medical, Ghana</a:t>
            </a:r>
            <a:r>
              <a:rPr lang="en-US" sz="1200" dirty="0">
                <a:latin typeface="Gill Sans MT" pitchFamily="34" charset="0"/>
              </a:rPr>
              <a:t> </a:t>
            </a:r>
            <a:r>
              <a:rPr lang="en-US" sz="1200" dirty="0" smtClean="0">
                <a:latin typeface="Gill Sans MT" pitchFamily="34" charset="0"/>
              </a:rPr>
              <a:t>- General hospital</a:t>
            </a:r>
          </a:p>
          <a:p>
            <a:pPr marL="174625" indent="-174625">
              <a:buFont typeface="Arial" pitchFamily="34" charset="0"/>
              <a:buChar char="•"/>
            </a:pPr>
            <a:r>
              <a:rPr lang="en-US" sz="1200" dirty="0" err="1" smtClean="0">
                <a:latin typeface="Gill Sans MT" pitchFamily="34" charset="0"/>
              </a:rPr>
              <a:t>Revital</a:t>
            </a:r>
            <a:r>
              <a:rPr lang="en-US" sz="1200" dirty="0" smtClean="0">
                <a:latin typeface="Gill Sans MT" pitchFamily="34" charset="0"/>
              </a:rPr>
              <a:t> Healthcare, Kenya - Syringe manufacturer</a:t>
            </a:r>
          </a:p>
          <a:p>
            <a:pPr marL="174625" indent="-174625">
              <a:buFont typeface="Arial" pitchFamily="34" charset="0"/>
              <a:buChar char="•"/>
            </a:pPr>
            <a:r>
              <a:rPr lang="en-US" sz="1200" dirty="0" smtClean="0">
                <a:latin typeface="Gill Sans MT" pitchFamily="34" charset="0"/>
              </a:rPr>
              <a:t>Avenue Group, Kenya - Primary healthcare, integrated managed care, general hospitals </a:t>
            </a:r>
          </a:p>
          <a:p>
            <a:pPr marL="174625" indent="-174625">
              <a:buFont typeface="Arial" pitchFamily="34" charset="0"/>
              <a:buChar char="•"/>
            </a:pPr>
            <a:r>
              <a:rPr lang="en-US" sz="1200" dirty="0" smtClean="0">
                <a:latin typeface="Gill Sans MT" pitchFamily="34" charset="0"/>
              </a:rPr>
              <a:t>The Bridge Clinic, Nigeria - Reproductive services</a:t>
            </a:r>
          </a:p>
          <a:p>
            <a:pPr marL="174625" indent="-174625">
              <a:buFont typeface="Arial" pitchFamily="34" charset="0"/>
              <a:buChar char="•"/>
            </a:pPr>
            <a:r>
              <a:rPr lang="en-US" sz="1200" dirty="0" smtClean="0">
                <a:latin typeface="Gill Sans MT" pitchFamily="34" charset="0"/>
              </a:rPr>
              <a:t>La Clinique </a:t>
            </a:r>
            <a:r>
              <a:rPr lang="en-US" sz="1200" dirty="0" err="1" smtClean="0">
                <a:latin typeface="Gill Sans MT" pitchFamily="34" charset="0"/>
              </a:rPr>
              <a:t>Biasa</a:t>
            </a:r>
            <a:r>
              <a:rPr lang="en-US" sz="1200" dirty="0" smtClean="0">
                <a:latin typeface="Gill Sans MT" pitchFamily="34" charset="0"/>
              </a:rPr>
              <a:t> S.A., Togo - General hospital</a:t>
            </a:r>
          </a:p>
          <a:p>
            <a:pPr marL="174625" indent="-174625">
              <a:buFont typeface="Arial" pitchFamily="34" charset="0"/>
              <a:buChar char="•"/>
            </a:pPr>
            <a:r>
              <a:rPr lang="en-US" sz="1200" dirty="0" smtClean="0">
                <a:latin typeface="Gill Sans MT" pitchFamily="34" charset="0"/>
              </a:rPr>
              <a:t>Vine Pharmaceuticals, Uganda - Retail pharmacy chain</a:t>
            </a:r>
          </a:p>
          <a:p>
            <a:pPr marL="174625" indent="-174625">
              <a:buFont typeface="Arial" pitchFamily="34" charset="0"/>
              <a:buChar char="•"/>
            </a:pPr>
            <a:r>
              <a:rPr lang="en-US" sz="1200" dirty="0" err="1" smtClean="0">
                <a:latin typeface="Gill Sans MT" pitchFamily="34" charset="0"/>
              </a:rPr>
              <a:t>Aninwah</a:t>
            </a:r>
            <a:r>
              <a:rPr lang="en-US" sz="1200" dirty="0" smtClean="0">
                <a:latin typeface="Gill Sans MT" pitchFamily="34" charset="0"/>
              </a:rPr>
              <a:t> Medical Centre Limited, Ghana - Primary healthcare clinic with some secondary in-patient care</a:t>
            </a:r>
          </a:p>
          <a:p>
            <a:pPr marL="174625" indent="-174625">
              <a:buFont typeface="Arial" pitchFamily="34" charset="0"/>
              <a:buChar char="•"/>
            </a:pPr>
            <a:r>
              <a:rPr lang="en-US" sz="1200" dirty="0" err="1" smtClean="0">
                <a:latin typeface="Gill Sans MT" pitchFamily="34" charset="0"/>
              </a:rPr>
              <a:t>Steripharma</a:t>
            </a:r>
            <a:r>
              <a:rPr lang="en-US" sz="1200" dirty="0" smtClean="0">
                <a:latin typeface="Gill Sans MT" pitchFamily="34" charset="0"/>
              </a:rPr>
              <a:t>, Morocco - Pharmaceuticals </a:t>
            </a:r>
            <a:r>
              <a:rPr lang="en-US" sz="1200" dirty="0">
                <a:latin typeface="Gill Sans MT" pitchFamily="34" charset="0"/>
              </a:rPr>
              <a:t>m</a:t>
            </a:r>
            <a:r>
              <a:rPr lang="en-US" sz="1200" dirty="0" smtClean="0">
                <a:latin typeface="Gill Sans MT" pitchFamily="34" charset="0"/>
              </a:rPr>
              <a:t>anufacturing</a:t>
            </a:r>
          </a:p>
          <a:p>
            <a:pPr marL="174625" indent="-174625">
              <a:buFont typeface="Arial" pitchFamily="34" charset="0"/>
              <a:buChar char="•"/>
            </a:pPr>
            <a:endParaRPr lang="en-US" sz="1200" dirty="0">
              <a:latin typeface="Gill Sans MT" pitchFamily="34" charset="0"/>
            </a:endParaRPr>
          </a:p>
        </p:txBody>
      </p:sp>
      <p:pic>
        <p:nvPicPr>
          <p:cNvPr id="18" name="Picture 3"/>
          <p:cNvPicPr>
            <a:picLocks noChangeAspect="1" noChangeArrowheads="1"/>
          </p:cNvPicPr>
          <p:nvPr/>
        </p:nvPicPr>
        <p:blipFill>
          <a:blip r:embed="rId2" cstate="print"/>
          <a:srcRect/>
          <a:stretch>
            <a:fillRect/>
          </a:stretch>
        </p:blipFill>
        <p:spPr bwMode="auto">
          <a:xfrm>
            <a:off x="1177924" y="3216493"/>
            <a:ext cx="2214563" cy="2232025"/>
          </a:xfrm>
          <a:prstGeom prst="rect">
            <a:avLst/>
          </a:prstGeom>
          <a:noFill/>
          <a:ln w="9525">
            <a:noFill/>
            <a:miter lim="800000"/>
            <a:headEnd/>
            <a:tailEnd/>
          </a:ln>
          <a:effectLst/>
        </p:spPr>
      </p:pic>
      <p:pic>
        <p:nvPicPr>
          <p:cNvPr id="23" name="Picture 22"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25" name="Picture 24"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6" name="TextBox 25"/>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27" name="TextBox 26"/>
          <p:cNvSpPr txBox="1"/>
          <p:nvPr/>
        </p:nvSpPr>
        <p:spPr>
          <a:xfrm>
            <a:off x="5029200" y="5304164"/>
            <a:ext cx="3007555" cy="215444"/>
          </a:xfrm>
          <a:prstGeom prst="rect">
            <a:avLst/>
          </a:prstGeom>
          <a:noFill/>
        </p:spPr>
        <p:txBody>
          <a:bodyPr wrap="none" rtlCol="0">
            <a:spAutoFit/>
          </a:bodyPr>
          <a:lstStyle/>
          <a:p>
            <a:r>
              <a:rPr lang="en-US" sz="800" dirty="0" smtClean="0">
                <a:latin typeface="Gill Sans MT" pitchFamily="34" charset="0"/>
              </a:rPr>
              <a:t>Data summarized from Fund Manager </a:t>
            </a:r>
            <a:r>
              <a:rPr lang="en-US" sz="800" dirty="0" err="1" smtClean="0">
                <a:latin typeface="Gill Sans MT" pitchFamily="34" charset="0"/>
              </a:rPr>
              <a:t>Abraaj</a:t>
            </a:r>
            <a:r>
              <a:rPr lang="en-US" sz="800" dirty="0" smtClean="0">
                <a:latin typeface="Gill Sans MT" pitchFamily="34" charset="0"/>
              </a:rPr>
              <a:t> year-end report 2013</a:t>
            </a:r>
            <a:endParaRPr lang="en-US" sz="800" dirty="0">
              <a:latin typeface="Gill Sans MT" pitchFamily="34" charset="0"/>
            </a:endParaRPr>
          </a:p>
        </p:txBody>
      </p:sp>
      <p:sp>
        <p:nvSpPr>
          <p:cNvPr id="28" name="Rectangle 27"/>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39</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5706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latin typeface="Gill Sans MT" pitchFamily="34" charset="0"/>
              </a:rPr>
              <a:pPr/>
              <a:t>14</a:t>
            </a:fld>
            <a:endParaRPr lang="en-US" dirty="0">
              <a:latin typeface="Gill Sans MT" pitchFamily="34" charset="0"/>
            </a:endParaRPr>
          </a:p>
        </p:txBody>
      </p:sp>
      <p:sp>
        <p:nvSpPr>
          <p:cNvPr id="20" name="Title Placeholder 1"/>
          <p:cNvSpPr txBox="1">
            <a:spLocks/>
          </p:cNvSpPr>
          <p:nvPr/>
        </p:nvSpPr>
        <p:spPr>
          <a:xfrm>
            <a:off x="457200" y="274638"/>
            <a:ext cx="8229600"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latin typeface="Gill Sans MT" pitchFamily="34" charset="0"/>
                <a:ea typeface="+mj-ea"/>
                <a:cs typeface="+mj-cs"/>
              </a:rPr>
              <a:t>Why Invest. Why Now.</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
        <p:nvSpPr>
          <p:cNvPr id="27" name="TextBox 26"/>
          <p:cNvSpPr txBox="1"/>
          <p:nvPr/>
        </p:nvSpPr>
        <p:spPr>
          <a:xfrm>
            <a:off x="457200" y="1059865"/>
            <a:ext cx="8229600" cy="4385816"/>
          </a:xfrm>
          <a:prstGeom prst="rect">
            <a:avLst/>
          </a:prstGeom>
          <a:noFill/>
        </p:spPr>
        <p:txBody>
          <a:bodyPr wrap="square" rtlCol="0">
            <a:spAutoFit/>
          </a:bodyPr>
          <a:lstStyle/>
          <a:p>
            <a:pPr marL="228600" indent="-228600">
              <a:buFont typeface="Arial" pitchFamily="34" charset="0"/>
              <a:buChar char="•"/>
            </a:pPr>
            <a:r>
              <a:rPr lang="en-US" sz="2400" dirty="0" smtClean="0">
                <a:latin typeface="Gill Sans MT" pitchFamily="34" charset="0"/>
              </a:rPr>
              <a:t>ELMA, CRS and other FBOs are uniquely placed to advance early stage investment in businesses that can help achieve mission objectives</a:t>
            </a:r>
          </a:p>
          <a:p>
            <a:pPr marL="685800" indent="-228600">
              <a:buFont typeface="Calibri" pitchFamily="34" charset="0"/>
              <a:buChar char="̶"/>
            </a:pPr>
            <a:r>
              <a:rPr lang="en-US" sz="2000" dirty="0" smtClean="0">
                <a:latin typeface="Gill Sans MT" pitchFamily="34" charset="0"/>
              </a:rPr>
              <a:t>Structure allows flexibility in funding</a:t>
            </a:r>
          </a:p>
          <a:p>
            <a:pPr marL="685800" indent="-228600">
              <a:buFont typeface="Calibri" pitchFamily="34" charset="0"/>
              <a:buChar char="̶"/>
            </a:pPr>
            <a:r>
              <a:rPr lang="en-US" sz="2000" dirty="0" smtClean="0">
                <a:latin typeface="Gill Sans MT" pitchFamily="34" charset="0"/>
              </a:rPr>
              <a:t>Involvement in grant-making for health and education provides insight into social and market gaps</a:t>
            </a:r>
          </a:p>
          <a:p>
            <a:pPr marL="685800" indent="-228600">
              <a:buFont typeface="Calibri" pitchFamily="34" charset="0"/>
              <a:buChar char="̶"/>
            </a:pPr>
            <a:r>
              <a:rPr lang="en-US" sz="2000" dirty="0" smtClean="0">
                <a:latin typeface="Gill Sans MT" pitchFamily="34" charset="0"/>
              </a:rPr>
              <a:t>Strong, contextually relevant legal, health, education and investment expertise derived from our grant making</a:t>
            </a:r>
          </a:p>
          <a:p>
            <a:pPr marL="685800" indent="-228600">
              <a:spcAft>
                <a:spcPts val="1800"/>
              </a:spcAft>
              <a:buFont typeface="Calibri" pitchFamily="34" charset="0"/>
              <a:buChar char="̶"/>
            </a:pPr>
            <a:r>
              <a:rPr lang="en-US" sz="2000" dirty="0" smtClean="0">
                <a:latin typeface="Gill Sans MT" pitchFamily="34" charset="0"/>
              </a:rPr>
              <a:t>Back office infrastructure largely in place to oversee these investments</a:t>
            </a:r>
          </a:p>
          <a:p>
            <a:pPr marL="228600" indent="-228600">
              <a:spcAft>
                <a:spcPts val="1800"/>
              </a:spcAft>
              <a:buFont typeface="Arial" pitchFamily="34" charset="0"/>
              <a:buChar char="•"/>
            </a:pPr>
            <a:r>
              <a:rPr lang="en-US" sz="2400" dirty="0" smtClean="0">
                <a:latin typeface="Gill Sans MT" pitchFamily="34" charset="0"/>
              </a:rPr>
              <a:t>The ultimate goal is to explore investments that leverage market-driven businesses to increase the underserved access to health</a:t>
            </a:r>
          </a:p>
        </p:txBody>
      </p:sp>
      <p:pic>
        <p:nvPicPr>
          <p:cNvPr id="5" name="Picture 4" descr="elma top slice.png"/>
          <p:cNvPicPr>
            <a:picLocks noChangeAspect="1"/>
          </p:cNvPicPr>
          <p:nvPr/>
        </p:nvPicPr>
        <p:blipFill>
          <a:blip r:embed="rId2" cstate="print"/>
          <a:stretch>
            <a:fillRect/>
          </a:stretch>
        </p:blipFill>
        <p:spPr>
          <a:xfrm>
            <a:off x="0" y="5908737"/>
            <a:ext cx="7239000" cy="960021"/>
          </a:xfrm>
          <a:prstGeom prst="rect">
            <a:avLst/>
          </a:prstGeom>
        </p:spPr>
      </p:pic>
      <p:pic>
        <p:nvPicPr>
          <p:cNvPr id="6" name="Picture 5" descr="elma top slice.png"/>
          <p:cNvPicPr>
            <a:picLocks noChangeAspect="1"/>
          </p:cNvPicPr>
          <p:nvPr/>
        </p:nvPicPr>
        <p:blipFill>
          <a:blip r:embed="rId2" cstate="print"/>
          <a:stretch>
            <a:fillRect/>
          </a:stretch>
        </p:blipFill>
        <p:spPr>
          <a:xfrm>
            <a:off x="4495800" y="5908736"/>
            <a:ext cx="4648200" cy="960022"/>
          </a:xfrm>
          <a:prstGeom prst="rect">
            <a:avLst/>
          </a:prstGeom>
        </p:spPr>
      </p:pic>
      <p:sp>
        <p:nvSpPr>
          <p:cNvPr id="7" name="TextBox 6"/>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8" name="Rectangle 7"/>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41</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8625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latin typeface="Gill Sans MT" pitchFamily="34" charset="0"/>
              </a:rPr>
              <a:pPr/>
              <a:t>15</a:t>
            </a:fld>
            <a:endParaRPr lang="en-US" dirty="0">
              <a:latin typeface="Gill Sans MT" pitchFamily="34" charset="0"/>
            </a:endParaRPr>
          </a:p>
        </p:txBody>
      </p:sp>
      <p:sp>
        <p:nvSpPr>
          <p:cNvPr id="20" name="Title Placeholder 1"/>
          <p:cNvSpPr txBox="1">
            <a:spLocks/>
          </p:cNvSpPr>
          <p:nvPr/>
        </p:nvSpPr>
        <p:spPr>
          <a:xfrm>
            <a:off x="457200" y="274638"/>
            <a:ext cx="8229600"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latin typeface="Gill Sans MT" pitchFamily="34" charset="0"/>
                <a:ea typeface="+mj-ea"/>
                <a:cs typeface="+mj-cs"/>
              </a:rPr>
              <a:t>Challenges</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
        <p:nvSpPr>
          <p:cNvPr id="27" name="TextBox 26"/>
          <p:cNvSpPr txBox="1"/>
          <p:nvPr/>
        </p:nvSpPr>
        <p:spPr>
          <a:xfrm>
            <a:off x="457200" y="762000"/>
            <a:ext cx="8458200" cy="5186035"/>
          </a:xfrm>
          <a:prstGeom prst="rect">
            <a:avLst/>
          </a:prstGeom>
          <a:noFill/>
        </p:spPr>
        <p:txBody>
          <a:bodyPr wrap="square" rtlCol="0">
            <a:spAutoFit/>
          </a:bodyPr>
          <a:lstStyle/>
          <a:p>
            <a:pPr marL="228600" indent="-228600">
              <a:buFont typeface="Arial" pitchFamily="34" charset="0"/>
              <a:buChar char="•"/>
            </a:pPr>
            <a:r>
              <a:rPr lang="en-US" sz="2400" dirty="0" smtClean="0">
                <a:latin typeface="Gill Sans MT" pitchFamily="34" charset="0"/>
              </a:rPr>
              <a:t>Measuring Impact</a:t>
            </a:r>
          </a:p>
          <a:p>
            <a:pPr marL="685800" lvl="1" indent="-228600">
              <a:buFont typeface="Calibri" pitchFamily="34" charset="0"/>
              <a:buChar char="̶"/>
            </a:pPr>
            <a:r>
              <a:rPr lang="en-US" sz="1600" dirty="0" smtClean="0">
                <a:latin typeface="Gill Sans MT" pitchFamily="34" charset="0"/>
              </a:rPr>
              <a:t>Quantifying social benefit and determining its worth in terms of forgone return can be hard</a:t>
            </a:r>
          </a:p>
          <a:p>
            <a:pPr marL="685800" lvl="1" indent="-228600">
              <a:spcAft>
                <a:spcPts val="1800"/>
              </a:spcAft>
              <a:buFont typeface="Calibri" pitchFamily="34" charset="0"/>
              <a:buChar char="̶"/>
            </a:pPr>
            <a:r>
              <a:rPr lang="en-US" sz="1600" dirty="0" smtClean="0">
                <a:latin typeface="Gill Sans MT" pitchFamily="34" charset="0"/>
              </a:rPr>
              <a:t>Some social investing benefits are indirect</a:t>
            </a:r>
          </a:p>
          <a:p>
            <a:pPr marL="228600" indent="-228600">
              <a:buFont typeface="Arial" pitchFamily="34" charset="0"/>
              <a:buChar char="•"/>
            </a:pPr>
            <a:r>
              <a:rPr lang="en-US" sz="2400" dirty="0" smtClean="0">
                <a:latin typeface="Gill Sans MT" pitchFamily="34" charset="0"/>
              </a:rPr>
              <a:t>Balancing Social and Financial Return</a:t>
            </a:r>
          </a:p>
          <a:p>
            <a:pPr marL="685800" lvl="1" indent="-228600">
              <a:buFont typeface="Calibri" pitchFamily="34" charset="0"/>
              <a:buChar char="̶"/>
            </a:pPr>
            <a:r>
              <a:rPr lang="en-US" sz="1600" dirty="0" smtClean="0">
                <a:latin typeface="Gill Sans MT" pitchFamily="34" charset="0"/>
              </a:rPr>
              <a:t>Investments that would be financial “failures” may still be social successes</a:t>
            </a:r>
          </a:p>
          <a:p>
            <a:pPr marL="685800" lvl="1" indent="-228600">
              <a:buFont typeface="Calibri" pitchFamily="34" charset="0"/>
              <a:buChar char="̶"/>
            </a:pPr>
            <a:r>
              <a:rPr lang="en-US" sz="1600" dirty="0" smtClean="0">
                <a:latin typeface="Gill Sans MT" pitchFamily="34" charset="0"/>
              </a:rPr>
              <a:t>Social businesses struggle to reach the very poor and most needy</a:t>
            </a:r>
          </a:p>
          <a:p>
            <a:pPr marL="685800" lvl="1" indent="-228600">
              <a:buFont typeface="Calibri" pitchFamily="34" charset="0"/>
              <a:buChar char="̶"/>
            </a:pPr>
            <a:r>
              <a:rPr lang="en-US" sz="1600" dirty="0" smtClean="0">
                <a:latin typeface="Gill Sans MT" pitchFamily="34" charset="0"/>
              </a:rPr>
              <a:t>Without discipline investees may favor returns over social objectives</a:t>
            </a:r>
            <a:r>
              <a:rPr lang="en-US" sz="1400" dirty="0" smtClean="0">
                <a:latin typeface="Gill Sans MT" pitchFamily="34" charset="0"/>
              </a:rPr>
              <a:t/>
            </a:r>
            <a:br>
              <a:rPr lang="en-US" sz="1400" dirty="0" smtClean="0">
                <a:latin typeface="Gill Sans MT" pitchFamily="34" charset="0"/>
              </a:rPr>
            </a:br>
            <a:endParaRPr lang="en-US" sz="1400" dirty="0" smtClean="0">
              <a:latin typeface="Gill Sans MT" pitchFamily="34" charset="0"/>
            </a:endParaRPr>
          </a:p>
          <a:p>
            <a:pPr marL="228600" indent="-228600">
              <a:spcAft>
                <a:spcPts val="1800"/>
              </a:spcAft>
              <a:buFont typeface="Arial" pitchFamily="34" charset="0"/>
              <a:buChar char="•"/>
            </a:pPr>
            <a:r>
              <a:rPr lang="en-US" sz="2400" dirty="0" smtClean="0">
                <a:latin typeface="Gill Sans MT" pitchFamily="34" charset="0"/>
              </a:rPr>
              <a:t>Sourcing Promising Social Businesses</a:t>
            </a:r>
          </a:p>
          <a:p>
            <a:pPr marL="228600" indent="-228600">
              <a:spcAft>
                <a:spcPts val="1800"/>
              </a:spcAft>
              <a:buFont typeface="Arial" pitchFamily="34" charset="0"/>
              <a:buChar char="•"/>
            </a:pPr>
            <a:r>
              <a:rPr lang="en-US" sz="2400" dirty="0" smtClean="0">
                <a:latin typeface="Gill Sans MT" pitchFamily="34" charset="0"/>
              </a:rPr>
              <a:t>Structuring Investments that </a:t>
            </a:r>
            <a:r>
              <a:rPr lang="en-US" sz="2400" dirty="0">
                <a:latin typeface="Gill Sans MT" pitchFamily="34" charset="0"/>
              </a:rPr>
              <a:t>c</a:t>
            </a:r>
            <a:r>
              <a:rPr lang="en-US" sz="2400" dirty="0" smtClean="0">
                <a:latin typeface="Gill Sans MT" pitchFamily="34" charset="0"/>
              </a:rPr>
              <a:t>apture the Benefits of Market Incentives while encouraging Social Impact</a:t>
            </a:r>
          </a:p>
          <a:p>
            <a:pPr marL="228600" indent="-228600">
              <a:buFont typeface="Arial" pitchFamily="34" charset="0"/>
              <a:buChar char="•"/>
            </a:pPr>
            <a:r>
              <a:rPr lang="en-US" sz="2400" dirty="0" smtClean="0">
                <a:latin typeface="Gill Sans MT" pitchFamily="34" charset="0"/>
              </a:rPr>
              <a:t>Realizing Successful Exits</a:t>
            </a:r>
          </a:p>
          <a:p>
            <a:pPr marL="685800" lvl="1" indent="-228600">
              <a:buFont typeface="Calibri" pitchFamily="34" charset="0"/>
              <a:buChar char="̶"/>
            </a:pPr>
            <a:r>
              <a:rPr lang="en-US" sz="1600" dirty="0" smtClean="0">
                <a:latin typeface="Gill Sans MT" pitchFamily="34" charset="0"/>
              </a:rPr>
              <a:t>Impact investing remains in its infancy and few funds have made significant successful exits</a:t>
            </a:r>
          </a:p>
          <a:p>
            <a:pPr marL="685800" lvl="1" indent="-228600">
              <a:buFont typeface="Calibri" pitchFamily="34" charset="0"/>
              <a:buChar char="̶"/>
            </a:pPr>
            <a:r>
              <a:rPr lang="en-US" sz="1600" dirty="0" smtClean="0">
                <a:latin typeface="Gill Sans MT" pitchFamily="34" charset="0"/>
              </a:rPr>
              <a:t>A successful exit should realize financial return and ensure continued focus on the social mission</a:t>
            </a:r>
          </a:p>
        </p:txBody>
      </p:sp>
      <p:pic>
        <p:nvPicPr>
          <p:cNvPr id="5" name="Picture 4" descr="elma top slice.png"/>
          <p:cNvPicPr>
            <a:picLocks noChangeAspect="1"/>
          </p:cNvPicPr>
          <p:nvPr/>
        </p:nvPicPr>
        <p:blipFill>
          <a:blip r:embed="rId2" cstate="print"/>
          <a:stretch>
            <a:fillRect/>
          </a:stretch>
        </p:blipFill>
        <p:spPr>
          <a:xfrm>
            <a:off x="0" y="5908737"/>
            <a:ext cx="7239000" cy="960021"/>
          </a:xfrm>
          <a:prstGeom prst="rect">
            <a:avLst/>
          </a:prstGeom>
        </p:spPr>
      </p:pic>
      <p:pic>
        <p:nvPicPr>
          <p:cNvPr id="6" name="Picture 5" descr="elma top slice.png"/>
          <p:cNvPicPr>
            <a:picLocks noChangeAspect="1"/>
          </p:cNvPicPr>
          <p:nvPr/>
        </p:nvPicPr>
        <p:blipFill>
          <a:blip r:embed="rId2" cstate="print"/>
          <a:stretch>
            <a:fillRect/>
          </a:stretch>
        </p:blipFill>
        <p:spPr>
          <a:xfrm>
            <a:off x="4495800" y="5908736"/>
            <a:ext cx="4648200" cy="960022"/>
          </a:xfrm>
          <a:prstGeom prst="rect">
            <a:avLst/>
          </a:prstGeom>
        </p:spPr>
      </p:pic>
      <p:sp>
        <p:nvSpPr>
          <p:cNvPr id="7" name="TextBox 6"/>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8" name="Rectangle 7"/>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45</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4784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49837" y="2797630"/>
            <a:ext cx="2634342" cy="5660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7" y="2797627"/>
            <a:ext cx="1371602" cy="566056"/>
          </a:xfrm>
          <a:prstGeom prst="rect">
            <a:avLst/>
          </a:prstGeom>
          <a:gradFill flip="none" rotWithShape="1">
            <a:gsLst>
              <a:gs pos="51000">
                <a:srgbClr val="008FDC"/>
              </a:gs>
              <a:gs pos="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694721" y="2507668"/>
            <a:ext cx="1985335" cy="114992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a:off x="3962407" y="2797627"/>
            <a:ext cx="1371602" cy="566056"/>
          </a:xfrm>
          <a:prstGeom prst="rect">
            <a:avLst/>
          </a:prstGeom>
          <a:gradFill flip="none" rotWithShape="1">
            <a:gsLst>
              <a:gs pos="51000">
                <a:srgbClr val="008FDC"/>
              </a:gs>
              <a:gs pos="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4556" y="1295400"/>
            <a:ext cx="7243253" cy="707886"/>
          </a:xfrm>
          <a:prstGeom prst="rect">
            <a:avLst/>
          </a:prstGeom>
          <a:noFill/>
        </p:spPr>
        <p:txBody>
          <a:bodyPr wrap="square" rtlCol="0">
            <a:spAutoFit/>
          </a:bodyPr>
          <a:lstStyle/>
          <a:p>
            <a:r>
              <a:rPr lang="en-US" sz="2000" b="1" dirty="0" smtClean="0">
                <a:latin typeface="Gill Sans MT" pitchFamily="34" charset="0"/>
              </a:rPr>
              <a:t>Provide equity or debt to push early stage health and education businesses from proof of concept to profitability </a:t>
            </a:r>
            <a:endParaRPr lang="en-US" sz="2000" b="1" dirty="0">
              <a:latin typeface="Gill Sans MT" pitchFamily="34" charset="0"/>
            </a:endParaRPr>
          </a:p>
        </p:txBody>
      </p:sp>
      <p:sp>
        <p:nvSpPr>
          <p:cNvPr id="7" name="TextBox 6"/>
          <p:cNvSpPr txBox="1"/>
          <p:nvPr/>
        </p:nvSpPr>
        <p:spPr>
          <a:xfrm>
            <a:off x="1363691" y="2869748"/>
            <a:ext cx="1134511" cy="369332"/>
          </a:xfrm>
          <a:prstGeom prst="rect">
            <a:avLst/>
          </a:prstGeom>
          <a:noFill/>
          <a:ln>
            <a:noFill/>
          </a:ln>
        </p:spPr>
        <p:txBody>
          <a:bodyPr wrap="square" rtlCol="0">
            <a:spAutoFit/>
          </a:bodyPr>
          <a:lstStyle/>
          <a:p>
            <a:pPr algn="ctr"/>
            <a:r>
              <a:rPr lang="en-US" b="1" dirty="0" smtClean="0">
                <a:solidFill>
                  <a:schemeClr val="bg1">
                    <a:lumMod val="50000"/>
                  </a:schemeClr>
                </a:solidFill>
              </a:rPr>
              <a:t>Concept</a:t>
            </a:r>
            <a:endParaRPr lang="en-US" b="1" dirty="0">
              <a:solidFill>
                <a:schemeClr val="bg1">
                  <a:lumMod val="50000"/>
                </a:schemeClr>
              </a:solidFill>
            </a:endParaRPr>
          </a:p>
        </p:txBody>
      </p:sp>
      <p:sp>
        <p:nvSpPr>
          <p:cNvPr id="8" name="TextBox 7"/>
          <p:cNvSpPr txBox="1"/>
          <p:nvPr/>
        </p:nvSpPr>
        <p:spPr>
          <a:xfrm>
            <a:off x="2514326" y="2869748"/>
            <a:ext cx="1613176" cy="369332"/>
          </a:xfrm>
          <a:prstGeom prst="rect">
            <a:avLst/>
          </a:prstGeom>
          <a:noFill/>
          <a:ln>
            <a:noFill/>
          </a:ln>
        </p:spPr>
        <p:txBody>
          <a:bodyPr wrap="square" rtlCol="0">
            <a:spAutoFit/>
          </a:bodyPr>
          <a:lstStyle/>
          <a:p>
            <a:pPr algn="ctr"/>
            <a:r>
              <a:rPr lang="en-US" b="1" dirty="0" smtClean="0">
                <a:solidFill>
                  <a:schemeClr val="bg1">
                    <a:lumMod val="75000"/>
                  </a:schemeClr>
                </a:solidFill>
              </a:rPr>
              <a:t>Development</a:t>
            </a:r>
            <a:endParaRPr lang="en-US" b="1" dirty="0">
              <a:solidFill>
                <a:schemeClr val="bg1">
                  <a:lumMod val="75000"/>
                </a:schemeClr>
              </a:solidFill>
            </a:endParaRPr>
          </a:p>
        </p:txBody>
      </p:sp>
      <p:sp>
        <p:nvSpPr>
          <p:cNvPr id="9" name="TextBox 8"/>
          <p:cNvSpPr txBox="1"/>
          <p:nvPr/>
        </p:nvSpPr>
        <p:spPr>
          <a:xfrm>
            <a:off x="4143626" y="2869748"/>
            <a:ext cx="1134511" cy="369332"/>
          </a:xfrm>
          <a:prstGeom prst="rect">
            <a:avLst/>
          </a:prstGeom>
          <a:noFill/>
        </p:spPr>
        <p:txBody>
          <a:bodyPr wrap="square" rtlCol="0">
            <a:spAutoFit/>
          </a:bodyPr>
          <a:lstStyle/>
          <a:p>
            <a:pPr algn="ctr"/>
            <a:r>
              <a:rPr lang="en-US" b="1" dirty="0" smtClean="0">
                <a:solidFill>
                  <a:schemeClr val="bg1"/>
                </a:solidFill>
              </a:rPr>
              <a:t>Revenue</a:t>
            </a:r>
            <a:endParaRPr lang="en-US" b="1" dirty="0">
              <a:solidFill>
                <a:schemeClr val="bg1"/>
              </a:solidFill>
            </a:endParaRPr>
          </a:p>
        </p:txBody>
      </p:sp>
      <p:sp>
        <p:nvSpPr>
          <p:cNvPr id="10" name="TextBox 9"/>
          <p:cNvSpPr txBox="1"/>
          <p:nvPr/>
        </p:nvSpPr>
        <p:spPr>
          <a:xfrm>
            <a:off x="5294261" y="2869748"/>
            <a:ext cx="1433728" cy="369332"/>
          </a:xfrm>
          <a:prstGeom prst="rect">
            <a:avLst/>
          </a:prstGeom>
          <a:noFill/>
        </p:spPr>
        <p:txBody>
          <a:bodyPr wrap="square" rtlCol="0">
            <a:spAutoFit/>
          </a:bodyPr>
          <a:lstStyle/>
          <a:p>
            <a:pPr algn="ctr"/>
            <a:r>
              <a:rPr lang="en-US" b="1" dirty="0" smtClean="0">
                <a:solidFill>
                  <a:schemeClr val="bg1"/>
                </a:solidFill>
              </a:rPr>
              <a:t>Profitability</a:t>
            </a:r>
            <a:endParaRPr lang="en-US" b="1" dirty="0">
              <a:solidFill>
                <a:schemeClr val="bg1"/>
              </a:solidFill>
            </a:endParaRPr>
          </a:p>
        </p:txBody>
      </p:sp>
      <p:sp>
        <p:nvSpPr>
          <p:cNvPr id="11" name="TextBox 10"/>
          <p:cNvSpPr txBox="1"/>
          <p:nvPr/>
        </p:nvSpPr>
        <p:spPr>
          <a:xfrm>
            <a:off x="6744113" y="2869748"/>
            <a:ext cx="923161" cy="369332"/>
          </a:xfrm>
          <a:prstGeom prst="rect">
            <a:avLst/>
          </a:prstGeom>
          <a:noFill/>
          <a:ln>
            <a:noFill/>
          </a:ln>
        </p:spPr>
        <p:txBody>
          <a:bodyPr wrap="square" rtlCol="0">
            <a:spAutoFit/>
          </a:bodyPr>
          <a:lstStyle/>
          <a:p>
            <a:pPr algn="ctr"/>
            <a:r>
              <a:rPr lang="en-US" b="1" dirty="0" smtClean="0">
                <a:solidFill>
                  <a:schemeClr val="bg1">
                    <a:lumMod val="75000"/>
                  </a:schemeClr>
                </a:solidFill>
              </a:rPr>
              <a:t>Growth</a:t>
            </a:r>
            <a:endParaRPr lang="en-US" b="1" dirty="0">
              <a:solidFill>
                <a:schemeClr val="bg1">
                  <a:lumMod val="75000"/>
                </a:schemeClr>
              </a:solidFill>
            </a:endParaRPr>
          </a:p>
        </p:txBody>
      </p:sp>
      <p:sp>
        <p:nvSpPr>
          <p:cNvPr id="12" name="TextBox 11"/>
          <p:cNvSpPr txBox="1"/>
          <p:nvPr/>
        </p:nvSpPr>
        <p:spPr>
          <a:xfrm>
            <a:off x="7683397" y="2869748"/>
            <a:ext cx="728825" cy="369332"/>
          </a:xfrm>
          <a:prstGeom prst="rect">
            <a:avLst/>
          </a:prstGeom>
          <a:noFill/>
          <a:ln>
            <a:noFill/>
          </a:ln>
        </p:spPr>
        <p:txBody>
          <a:bodyPr wrap="square" rtlCol="0">
            <a:spAutoFit/>
          </a:bodyPr>
          <a:lstStyle/>
          <a:p>
            <a:pPr algn="ctr"/>
            <a:r>
              <a:rPr lang="en-US" b="1" dirty="0" smtClean="0">
                <a:solidFill>
                  <a:schemeClr val="bg1">
                    <a:lumMod val="50000"/>
                  </a:schemeClr>
                </a:solidFill>
              </a:rPr>
              <a:t>Scale</a:t>
            </a:r>
            <a:endParaRPr lang="en-US" b="1" dirty="0">
              <a:solidFill>
                <a:schemeClr val="bg1">
                  <a:lumMod val="50000"/>
                </a:schemeClr>
              </a:solidFill>
            </a:endParaRPr>
          </a:p>
        </p:txBody>
      </p:sp>
      <p:sp>
        <p:nvSpPr>
          <p:cNvPr id="13" name="Left Brace 12"/>
          <p:cNvSpPr/>
          <p:nvPr/>
        </p:nvSpPr>
        <p:spPr>
          <a:xfrm rot="16200000">
            <a:off x="5090310" y="2684870"/>
            <a:ext cx="476518" cy="2623455"/>
          </a:xfrm>
          <a:prstGeom prst="leftBrace">
            <a:avLst>
              <a:gd name="adj1" fmla="val 35360"/>
              <a:gd name="adj2" fmla="val 50000"/>
            </a:avLst>
          </a:prstGeom>
          <a:ln w="38100">
            <a:solidFill>
              <a:srgbClr val="008F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8FDC"/>
              </a:solidFill>
            </a:endParaRPr>
          </a:p>
        </p:txBody>
      </p:sp>
      <p:sp>
        <p:nvSpPr>
          <p:cNvPr id="15" name="TextBox 14"/>
          <p:cNvSpPr txBox="1"/>
          <p:nvPr/>
        </p:nvSpPr>
        <p:spPr>
          <a:xfrm>
            <a:off x="4545593" y="4209518"/>
            <a:ext cx="1565953" cy="369332"/>
          </a:xfrm>
          <a:prstGeom prst="rect">
            <a:avLst/>
          </a:prstGeom>
          <a:noFill/>
        </p:spPr>
        <p:txBody>
          <a:bodyPr wrap="square" rtlCol="0">
            <a:spAutoFit/>
          </a:bodyPr>
          <a:lstStyle/>
          <a:p>
            <a:pPr algn="ctr"/>
            <a:r>
              <a:rPr lang="en-US" b="1" dirty="0" smtClean="0">
                <a:solidFill>
                  <a:srgbClr val="008FDC"/>
                </a:solidFill>
              </a:rPr>
              <a:t>Opportunity</a:t>
            </a:r>
            <a:endParaRPr lang="en-US" b="1" dirty="0">
              <a:solidFill>
                <a:srgbClr val="008FDC"/>
              </a:solidFill>
            </a:endParaRPr>
          </a:p>
        </p:txBody>
      </p:sp>
      <p:sp>
        <p:nvSpPr>
          <p:cNvPr id="14" name="Left Brace 13"/>
          <p:cNvSpPr/>
          <p:nvPr/>
        </p:nvSpPr>
        <p:spPr>
          <a:xfrm rot="16200000">
            <a:off x="2417864" y="2679428"/>
            <a:ext cx="476518" cy="2634339"/>
          </a:xfrm>
          <a:prstGeom prst="leftBrace">
            <a:avLst>
              <a:gd name="adj1" fmla="val 35360"/>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16" name="TextBox 15"/>
          <p:cNvSpPr txBox="1"/>
          <p:nvPr/>
        </p:nvSpPr>
        <p:spPr>
          <a:xfrm>
            <a:off x="1873147" y="4209518"/>
            <a:ext cx="1565953" cy="369332"/>
          </a:xfrm>
          <a:prstGeom prst="rect">
            <a:avLst/>
          </a:prstGeom>
          <a:noFill/>
          <a:ln>
            <a:noFill/>
          </a:ln>
        </p:spPr>
        <p:txBody>
          <a:bodyPr wrap="square" rtlCol="0">
            <a:spAutoFit/>
          </a:bodyPr>
          <a:lstStyle/>
          <a:p>
            <a:pPr algn="ctr"/>
            <a:r>
              <a:rPr lang="en-US" dirty="0" smtClean="0">
                <a:solidFill>
                  <a:schemeClr val="bg1">
                    <a:lumMod val="50000"/>
                  </a:schemeClr>
                </a:solidFill>
              </a:rPr>
              <a:t>Incubators</a:t>
            </a:r>
            <a:endParaRPr lang="en-US" dirty="0">
              <a:solidFill>
                <a:schemeClr val="bg1">
                  <a:lumMod val="50000"/>
                </a:schemeClr>
              </a:solidFill>
            </a:endParaRPr>
          </a:p>
        </p:txBody>
      </p:sp>
      <p:sp>
        <p:nvSpPr>
          <p:cNvPr id="17" name="Left Brace 16"/>
          <p:cNvSpPr/>
          <p:nvPr/>
        </p:nvSpPr>
        <p:spPr>
          <a:xfrm rot="16200000">
            <a:off x="7430734" y="3022326"/>
            <a:ext cx="476518" cy="1948543"/>
          </a:xfrm>
          <a:prstGeom prst="leftBrace">
            <a:avLst>
              <a:gd name="adj1" fmla="val 35360"/>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18" name="TextBox 17"/>
          <p:cNvSpPr txBox="1"/>
          <p:nvPr/>
        </p:nvSpPr>
        <p:spPr>
          <a:xfrm>
            <a:off x="6886017" y="4209518"/>
            <a:ext cx="1565953" cy="646331"/>
          </a:xfrm>
          <a:prstGeom prst="rect">
            <a:avLst/>
          </a:prstGeom>
          <a:noFill/>
          <a:ln>
            <a:noFill/>
          </a:ln>
        </p:spPr>
        <p:txBody>
          <a:bodyPr wrap="square" rtlCol="0">
            <a:spAutoFit/>
          </a:bodyPr>
          <a:lstStyle/>
          <a:p>
            <a:pPr algn="ctr"/>
            <a:r>
              <a:rPr lang="en-US" dirty="0" smtClean="0">
                <a:solidFill>
                  <a:schemeClr val="bg1">
                    <a:lumMod val="50000"/>
                  </a:schemeClr>
                </a:solidFill>
              </a:rPr>
              <a:t>Social and Traditional PE</a:t>
            </a:r>
            <a:endParaRPr lang="en-US" dirty="0">
              <a:solidFill>
                <a:schemeClr val="bg1">
                  <a:lumMod val="50000"/>
                </a:schemeClr>
              </a:solidFill>
            </a:endParaRPr>
          </a:p>
        </p:txBody>
      </p:sp>
      <p:sp>
        <p:nvSpPr>
          <p:cNvPr id="19"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pPr/>
              <a:t>16</a:t>
            </a:fld>
            <a:endParaRPr lang="en-US" dirty="0"/>
          </a:p>
        </p:txBody>
      </p:sp>
      <p:sp>
        <p:nvSpPr>
          <p:cNvPr id="20" name="Title Placeholder 1"/>
          <p:cNvSpPr txBox="1">
            <a:spLocks/>
          </p:cNvSpPr>
          <p:nvPr/>
        </p:nvSpPr>
        <p:spPr>
          <a:xfrm>
            <a:off x="457200" y="274638"/>
            <a:ext cx="8229600"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latin typeface="Gill Sans MT" pitchFamily="34" charset="0"/>
                <a:ea typeface="+mj-ea"/>
                <a:cs typeface="+mj-cs"/>
              </a:rPr>
              <a:t>Opportunity</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
        <p:nvSpPr>
          <p:cNvPr id="28" name="Rectangle 27"/>
          <p:cNvSpPr/>
          <p:nvPr/>
        </p:nvSpPr>
        <p:spPr>
          <a:xfrm>
            <a:off x="1317179" y="2612571"/>
            <a:ext cx="6781800"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17179" y="3363682"/>
            <a:ext cx="6781800" cy="195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elma top slice.png"/>
          <p:cNvPicPr>
            <a:picLocks noChangeAspect="1"/>
          </p:cNvPicPr>
          <p:nvPr/>
        </p:nvPicPr>
        <p:blipFill>
          <a:blip r:embed="rId2" cstate="print"/>
          <a:stretch>
            <a:fillRect/>
          </a:stretch>
        </p:blipFill>
        <p:spPr>
          <a:xfrm>
            <a:off x="0" y="5908737"/>
            <a:ext cx="7239000" cy="960021"/>
          </a:xfrm>
          <a:prstGeom prst="rect">
            <a:avLst/>
          </a:prstGeom>
        </p:spPr>
      </p:pic>
      <p:pic>
        <p:nvPicPr>
          <p:cNvPr id="25" name="Picture 24" descr="elma top slice.png"/>
          <p:cNvPicPr>
            <a:picLocks noChangeAspect="1"/>
          </p:cNvPicPr>
          <p:nvPr/>
        </p:nvPicPr>
        <p:blipFill>
          <a:blip r:embed="rId2" cstate="print"/>
          <a:stretch>
            <a:fillRect/>
          </a:stretch>
        </p:blipFill>
        <p:spPr>
          <a:xfrm>
            <a:off x="4495800" y="5908736"/>
            <a:ext cx="4648200" cy="960022"/>
          </a:xfrm>
          <a:prstGeom prst="rect">
            <a:avLst/>
          </a:prstGeom>
        </p:spPr>
      </p:pic>
      <p:sp>
        <p:nvSpPr>
          <p:cNvPr id="26" name="TextBox 25"/>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30" name="Rectangle 29"/>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48</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045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589"/>
              </p:ext>
            </p:extLst>
          </p:nvPr>
        </p:nvGraphicFramePr>
        <p:xfrm>
          <a:off x="457197" y="863596"/>
          <a:ext cx="8240487" cy="4831809"/>
        </p:xfrm>
        <a:graphic>
          <a:graphicData uri="http://schemas.openxmlformats.org/drawingml/2006/table">
            <a:tbl>
              <a:tblPr firstRow="1" bandRow="1">
                <a:tableStyleId>{5C22544A-7EE6-4342-B048-85BDC9FD1C3A}</a:tableStyleId>
              </a:tblPr>
              <a:tblGrid>
                <a:gridCol w="1774374"/>
                <a:gridCol w="2155371"/>
                <a:gridCol w="2155371"/>
                <a:gridCol w="2155371"/>
              </a:tblGrid>
              <a:tr h="0">
                <a:tc>
                  <a:txBody>
                    <a:bodyPr/>
                    <a:lstStyle/>
                    <a:p>
                      <a:r>
                        <a:rPr lang="en-US" sz="1600" dirty="0" smtClean="0"/>
                        <a:t>Model</a:t>
                      </a:r>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600" dirty="0" smtClean="0"/>
                        <a:t>Summary</a:t>
                      </a:r>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600" dirty="0" smtClean="0"/>
                        <a:t>Advantages</a:t>
                      </a:r>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1600" dirty="0" smtClean="0"/>
                        <a:t>Challenges</a:t>
                      </a:r>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r>
              <a:tr h="1718495">
                <a:tc>
                  <a:txBody>
                    <a:bodyPr/>
                    <a:lstStyle/>
                    <a:p>
                      <a:r>
                        <a:rPr lang="en-US" sz="1200" dirty="0" smtClean="0"/>
                        <a:t>In-House Fund</a:t>
                      </a:r>
                      <a:endParaRPr lang="en-US" sz="1200" dirty="0"/>
                    </a:p>
                  </a:txBody>
                  <a:tcP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Fully</a:t>
                      </a:r>
                      <a:r>
                        <a:rPr lang="en-US" sz="1200" baseline="0" dirty="0" smtClean="0"/>
                        <a:t> owned and controlled entity</a:t>
                      </a:r>
                      <a:endParaRPr lang="en-US" sz="1200" dirty="0" smtClean="0"/>
                    </a:p>
                    <a:p>
                      <a:pPr marL="119063" indent="-119063">
                        <a:buFont typeface="Arial" pitchFamily="34" charset="0"/>
                        <a:buChar char="•"/>
                      </a:pPr>
                      <a:r>
                        <a:rPr lang="en-US" sz="1200" dirty="0" smtClean="0"/>
                        <a:t>Managed from in-house offices</a:t>
                      </a:r>
                    </a:p>
                    <a:p>
                      <a:pPr marL="119063" indent="-119063">
                        <a:buFont typeface="Arial" pitchFamily="34" charset="0"/>
                        <a:buChar char="•"/>
                      </a:pPr>
                      <a:r>
                        <a:rPr lang="en-US" sz="1200" dirty="0" smtClean="0"/>
                        <a:t>Utilizes</a:t>
                      </a:r>
                      <a:r>
                        <a:rPr lang="en-US" sz="1200" baseline="0" dirty="0" smtClean="0"/>
                        <a:t> grant making back office</a:t>
                      </a:r>
                    </a:p>
                    <a:p>
                      <a:pPr marL="119063" indent="-119063">
                        <a:buFont typeface="Arial" pitchFamily="34" charset="0"/>
                        <a:buChar char="•"/>
                      </a:pPr>
                      <a:r>
                        <a:rPr lang="en-US" sz="1200" baseline="0" dirty="0" smtClean="0"/>
                        <a:t>Small dedicated staff</a:t>
                      </a:r>
                    </a:p>
                  </a:txBody>
                  <a:tcP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High involvement</a:t>
                      </a:r>
                      <a:r>
                        <a:rPr lang="en-US" sz="1200" baseline="0" dirty="0" smtClean="0"/>
                        <a:t> for staff</a:t>
                      </a:r>
                    </a:p>
                    <a:p>
                      <a:pPr marL="119063" indent="-119063">
                        <a:buFont typeface="Arial" pitchFamily="34" charset="0"/>
                        <a:buChar char="•"/>
                      </a:pPr>
                      <a:r>
                        <a:rPr lang="en-US" sz="1200" baseline="0" dirty="0" smtClean="0"/>
                        <a:t>Potential to catalyze overlooked businesses</a:t>
                      </a:r>
                    </a:p>
                    <a:p>
                      <a:pPr marL="119063" indent="-119063">
                        <a:buFont typeface="Arial" pitchFamily="34" charset="0"/>
                        <a:buChar char="•"/>
                      </a:pPr>
                      <a:r>
                        <a:rPr lang="en-US" sz="1200" baseline="0" dirty="0" smtClean="0"/>
                        <a:t>Ability to tailor financial/social return mix</a:t>
                      </a:r>
                    </a:p>
                    <a:p>
                      <a:pPr marL="119063" indent="-119063">
                        <a:buFont typeface="Arial" pitchFamily="34" charset="0"/>
                        <a:buChar char="•"/>
                      </a:pPr>
                      <a:r>
                        <a:rPr lang="en-US" sz="1200" baseline="0" dirty="0" smtClean="0"/>
                        <a:t>Flexible capital structures</a:t>
                      </a:r>
                    </a:p>
                    <a:p>
                      <a:pPr marL="119063" indent="-119063">
                        <a:buFont typeface="Arial" pitchFamily="34" charset="0"/>
                        <a:buChar char="•"/>
                      </a:pPr>
                      <a:r>
                        <a:rPr lang="en-US" sz="1200" baseline="0" dirty="0" smtClean="0"/>
                        <a:t>Control over impact areas</a:t>
                      </a:r>
                      <a:endParaRPr lang="en-US" sz="1200" dirty="0"/>
                    </a:p>
                  </a:txBody>
                  <a:tcP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Organizational costs</a:t>
                      </a:r>
                    </a:p>
                    <a:p>
                      <a:pPr marL="119063" indent="-119063">
                        <a:buFont typeface="Arial" pitchFamily="34" charset="0"/>
                        <a:buChar char="•"/>
                      </a:pPr>
                      <a:r>
                        <a:rPr lang="en-US" sz="1200" baseline="0" dirty="0" smtClean="0"/>
                        <a:t>Attracting talent</a:t>
                      </a:r>
                    </a:p>
                    <a:p>
                      <a:pPr marL="119063" indent="-119063">
                        <a:buFont typeface="Arial" pitchFamily="34" charset="0"/>
                        <a:buChar char="•"/>
                      </a:pPr>
                      <a:r>
                        <a:rPr lang="en-US" sz="1200" baseline="0" dirty="0" smtClean="0"/>
                        <a:t>Key person risk</a:t>
                      </a:r>
                    </a:p>
                    <a:p>
                      <a:pPr marL="119063" indent="-119063">
                        <a:buFont typeface="Arial" pitchFamily="34" charset="0"/>
                        <a:buChar char="•"/>
                      </a:pPr>
                      <a:endParaRPr lang="en-US" sz="1200" dirty="0"/>
                    </a:p>
                  </a:txBody>
                  <a:tcPr>
                    <a:lnL w="12700" cmpd="sng">
                      <a:noFill/>
                    </a:lnL>
                    <a:lnR w="12700" cmpd="sng">
                      <a:noFill/>
                    </a:lnR>
                    <a:lnT w="381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89314">
                <a:tc>
                  <a:txBody>
                    <a:bodyPr/>
                    <a:lstStyle/>
                    <a:p>
                      <a:r>
                        <a:rPr lang="en-US" sz="1200" dirty="0" smtClean="0"/>
                        <a:t>Outsourced</a:t>
                      </a:r>
                      <a:r>
                        <a:rPr lang="en-US" sz="1200" baseline="0" dirty="0" smtClean="0"/>
                        <a:t> Management</a:t>
                      </a:r>
                      <a:endParaRPr lang="en-US" sz="1200" dirty="0"/>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Use </a:t>
                      </a:r>
                      <a:r>
                        <a:rPr lang="en-US" sz="1200" baseline="0" dirty="0" smtClean="0"/>
                        <a:t>3</a:t>
                      </a:r>
                      <a:r>
                        <a:rPr lang="en-US" sz="1200" baseline="30000" dirty="0" smtClean="0"/>
                        <a:t>rd</a:t>
                      </a:r>
                      <a:r>
                        <a:rPr lang="en-US" sz="1200" baseline="0" dirty="0" smtClean="0"/>
                        <a:t> party management</a:t>
                      </a:r>
                    </a:p>
                    <a:p>
                      <a:pPr marL="119063" indent="-119063">
                        <a:buFont typeface="Arial" pitchFamily="34" charset="0"/>
                        <a:buChar char="•"/>
                      </a:pPr>
                      <a:r>
                        <a:rPr lang="en-US" sz="1200" baseline="0" dirty="0" smtClean="0"/>
                        <a:t>Investor review and approval</a:t>
                      </a:r>
                    </a:p>
                    <a:p>
                      <a:pPr marL="119063" indent="-119063">
                        <a:buFont typeface="Arial" pitchFamily="34" charset="0"/>
                        <a:buChar char="•"/>
                      </a:pPr>
                      <a:r>
                        <a:rPr lang="en-US" sz="1200" baseline="0" dirty="0" smtClean="0"/>
                        <a:t>Investor oversight</a:t>
                      </a: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Access</a:t>
                      </a:r>
                      <a:r>
                        <a:rPr lang="en-US" sz="1200" baseline="0" dirty="0" smtClean="0"/>
                        <a:t> 3</a:t>
                      </a:r>
                      <a:r>
                        <a:rPr lang="en-US" sz="1200" baseline="30000" dirty="0" smtClean="0"/>
                        <a:t>rd</a:t>
                      </a:r>
                      <a:r>
                        <a:rPr lang="en-US" sz="1200" baseline="0" dirty="0" smtClean="0"/>
                        <a:t> party expertise</a:t>
                      </a:r>
                    </a:p>
                    <a:p>
                      <a:pPr marL="119063" indent="-119063">
                        <a:buFont typeface="Arial" pitchFamily="34" charset="0"/>
                        <a:buChar char="•"/>
                      </a:pPr>
                      <a:r>
                        <a:rPr lang="en-US" sz="1200" baseline="0" dirty="0" smtClean="0"/>
                        <a:t>Lower in-house HR burden</a:t>
                      </a:r>
                    </a:p>
                    <a:p>
                      <a:pPr marL="119063" marR="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Potential to catalyze overlooked businesses</a:t>
                      </a: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Less </a:t>
                      </a:r>
                      <a:r>
                        <a:rPr lang="en-US" sz="1200" baseline="0" dirty="0" smtClean="0"/>
                        <a:t>control for investor</a:t>
                      </a:r>
                    </a:p>
                    <a:p>
                      <a:pPr marL="119063" indent="-119063">
                        <a:buFont typeface="Arial" pitchFamily="34" charset="0"/>
                        <a:buChar char="•"/>
                      </a:pPr>
                      <a:r>
                        <a:rPr lang="en-US" sz="1200" baseline="0" dirty="0" smtClean="0"/>
                        <a:t>Higher transaction costs</a:t>
                      </a:r>
                    </a:p>
                    <a:p>
                      <a:pPr marL="119063" indent="-119063">
                        <a:buFont typeface="Arial" pitchFamily="34" charset="0"/>
                        <a:buChar char="•"/>
                      </a:pPr>
                      <a:r>
                        <a:rPr lang="en-US" sz="1200" baseline="0" dirty="0" smtClean="0"/>
                        <a:t>Balancing social and financial return may be more difficult</a:t>
                      </a: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055629">
                <a:tc>
                  <a:txBody>
                    <a:bodyPr/>
                    <a:lstStyle/>
                    <a:p>
                      <a:r>
                        <a:rPr lang="en-US" sz="1200" dirty="0" smtClean="0"/>
                        <a:t>Strategic Co-Investment</a:t>
                      </a:r>
                      <a:endParaRPr lang="en-US" sz="1200" dirty="0"/>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Builds on current relationships</a:t>
                      </a:r>
                      <a:endParaRPr lang="en-US" sz="1200" baseline="0" dirty="0" smtClean="0"/>
                    </a:p>
                    <a:p>
                      <a:pPr marL="119063" indent="-119063">
                        <a:buFont typeface="Arial" pitchFamily="34" charset="0"/>
                        <a:buChar char="•"/>
                      </a:pPr>
                      <a:r>
                        <a:rPr lang="en-US" sz="1200" baseline="0" dirty="0" smtClean="0"/>
                        <a:t>Selective co-investment positions</a:t>
                      </a:r>
                    </a:p>
                    <a:p>
                      <a:pPr marL="119063" indent="-119063">
                        <a:buFont typeface="Arial" pitchFamily="34" charset="0"/>
                        <a:buChar char="•"/>
                      </a:pPr>
                      <a:r>
                        <a:rPr lang="en-US" sz="1200" baseline="0" dirty="0" smtClean="0"/>
                        <a:t>Diligence and structuring by co-investor</a:t>
                      </a:r>
                      <a:endParaRPr lang="en-US" sz="1200" dirty="0"/>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dirty="0" smtClean="0"/>
                        <a:t>Low sourcing costs</a:t>
                      </a:r>
                    </a:p>
                    <a:p>
                      <a:pPr marL="119063" indent="-119063">
                        <a:buFont typeface="Arial" pitchFamily="34" charset="0"/>
                        <a:buChar char="•"/>
                      </a:pPr>
                      <a:r>
                        <a:rPr lang="en-US" sz="1200" dirty="0" smtClean="0"/>
                        <a:t>Low</a:t>
                      </a:r>
                      <a:r>
                        <a:rPr lang="en-US" sz="1200" baseline="0" dirty="0" smtClean="0"/>
                        <a:t> transaction costs</a:t>
                      </a:r>
                    </a:p>
                    <a:p>
                      <a:pPr marL="119063" indent="-119063">
                        <a:buFont typeface="Arial" pitchFamily="34" charset="0"/>
                        <a:buChar char="•"/>
                      </a:pPr>
                      <a:r>
                        <a:rPr lang="en-US" sz="1200" dirty="0" smtClean="0"/>
                        <a:t>Leverage</a:t>
                      </a:r>
                      <a:r>
                        <a:rPr lang="en-US" sz="1200" baseline="0" dirty="0" smtClean="0"/>
                        <a:t> partner expertise</a:t>
                      </a:r>
                    </a:p>
                    <a:p>
                      <a:pPr marL="119063" indent="-119063">
                        <a:buFont typeface="Arial" pitchFamily="34" charset="0"/>
                        <a:buChar char="•"/>
                      </a:pPr>
                      <a:r>
                        <a:rPr lang="en-US" sz="1200" baseline="0" dirty="0" smtClean="0"/>
                        <a:t>Most applicable to individual investment rather than pooled vehicles</a:t>
                      </a:r>
                      <a:endParaRPr lang="en-US" sz="1200" dirty="0"/>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200" baseline="0" dirty="0" smtClean="0"/>
                        <a:t>Smaller investment universe</a:t>
                      </a:r>
                    </a:p>
                    <a:p>
                      <a:pPr marL="119063" indent="-119063">
                        <a:buFont typeface="Arial" pitchFamily="34" charset="0"/>
                        <a:buChar char="•"/>
                      </a:pPr>
                      <a:r>
                        <a:rPr lang="en-US" sz="1200" baseline="0" dirty="0" smtClean="0"/>
                        <a:t>By definition investing in organizations with access to other capital</a:t>
                      </a:r>
                    </a:p>
                    <a:p>
                      <a:pPr marL="119063" indent="-119063">
                        <a:buFont typeface="Arial" pitchFamily="34" charset="0"/>
                        <a:buChar char="•"/>
                      </a:pPr>
                      <a:r>
                        <a:rPr lang="en-US" sz="1200" baseline="0" dirty="0" smtClean="0"/>
                        <a:t>More difficult to target early stage businesses</a:t>
                      </a:r>
                      <a:endParaRPr lang="en-US" sz="1200" dirty="0"/>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latin typeface="Gill Sans MT" pitchFamily="34" charset="0"/>
              </a:rPr>
              <a:pPr/>
              <a:t>17</a:t>
            </a:fld>
            <a:endParaRPr lang="en-US" dirty="0">
              <a:latin typeface="Gill Sans MT" pitchFamily="34" charset="0"/>
            </a:endParaRPr>
          </a:p>
        </p:txBody>
      </p:sp>
      <p:sp>
        <p:nvSpPr>
          <p:cNvPr id="9" name="Title Placeholder 1"/>
          <p:cNvSpPr txBox="1">
            <a:spLocks/>
          </p:cNvSpPr>
          <p:nvPr/>
        </p:nvSpPr>
        <p:spPr>
          <a:xfrm>
            <a:off x="457200" y="228600"/>
            <a:ext cx="8229600"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latin typeface="Gill Sans MT" pitchFamily="34" charset="0"/>
                <a:ea typeface="+mj-ea"/>
                <a:cs typeface="+mj-cs"/>
              </a:rPr>
              <a:t>Structure Overview</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pic>
        <p:nvPicPr>
          <p:cNvPr id="7" name="Picture 6" descr="elma top slice.png"/>
          <p:cNvPicPr>
            <a:picLocks noChangeAspect="1"/>
          </p:cNvPicPr>
          <p:nvPr/>
        </p:nvPicPr>
        <p:blipFill>
          <a:blip r:embed="rId2" cstate="print"/>
          <a:stretch>
            <a:fillRect/>
          </a:stretch>
        </p:blipFill>
        <p:spPr>
          <a:xfrm>
            <a:off x="0" y="5908737"/>
            <a:ext cx="7239000" cy="960021"/>
          </a:xfrm>
          <a:prstGeom prst="rect">
            <a:avLst/>
          </a:prstGeom>
        </p:spPr>
      </p:pic>
      <p:pic>
        <p:nvPicPr>
          <p:cNvPr id="8" name="Picture 7" descr="elma top slice.png"/>
          <p:cNvPicPr>
            <a:picLocks noChangeAspect="1"/>
          </p:cNvPicPr>
          <p:nvPr/>
        </p:nvPicPr>
        <p:blipFill>
          <a:blip r:embed="rId2" cstate="print"/>
          <a:stretch>
            <a:fillRect/>
          </a:stretch>
        </p:blipFill>
        <p:spPr>
          <a:xfrm>
            <a:off x="4495800" y="5908736"/>
            <a:ext cx="4648200" cy="960022"/>
          </a:xfrm>
          <a:prstGeom prst="rect">
            <a:avLst/>
          </a:prstGeom>
        </p:spPr>
      </p:pic>
      <p:sp>
        <p:nvSpPr>
          <p:cNvPr id="10" name="TextBox 9"/>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11" name="Rectangle 10"/>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51</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3733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a:xfrm>
            <a:off x="6924040" y="5980430"/>
            <a:ext cx="2133600" cy="365125"/>
          </a:xfrm>
        </p:spPr>
        <p:txBody>
          <a:bodyPr/>
          <a:lstStyle>
            <a:lvl1pPr>
              <a:defRPr>
                <a:solidFill>
                  <a:srgbClr val="FFC000"/>
                </a:solidFill>
              </a:defRPr>
            </a:lvl1pPr>
          </a:lstStyle>
          <a:p>
            <a:fld id="{9345C880-296A-4FEF-B16A-78FE7661FE47}" type="slidenum">
              <a:rPr lang="en-US" smtClean="0">
                <a:latin typeface="Gill Sans MT" pitchFamily="34" charset="0"/>
              </a:rPr>
              <a:pPr/>
              <a:t>18</a:t>
            </a:fld>
            <a:endParaRPr lang="en-US" dirty="0">
              <a:latin typeface="Gill Sans MT" pitchFamily="34" charset="0"/>
            </a:endParaRPr>
          </a:p>
        </p:txBody>
      </p:sp>
      <p:sp>
        <p:nvSpPr>
          <p:cNvPr id="20" name="Title Placeholder 1"/>
          <p:cNvSpPr txBox="1">
            <a:spLocks/>
          </p:cNvSpPr>
          <p:nvPr/>
        </p:nvSpPr>
        <p:spPr>
          <a:xfrm>
            <a:off x="457200" y="274638"/>
            <a:ext cx="8229600" cy="5635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latin typeface="Gill Sans MT" pitchFamily="34" charset="0"/>
                <a:ea typeface="+mj-ea"/>
                <a:cs typeface="+mj-cs"/>
              </a:rPr>
              <a:t>Next Steps</a:t>
            </a:r>
            <a:endParaRPr kumimoji="0" lang="en-US" sz="40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sp>
        <p:nvSpPr>
          <p:cNvPr id="27" name="TextBox 26"/>
          <p:cNvSpPr txBox="1"/>
          <p:nvPr/>
        </p:nvSpPr>
        <p:spPr>
          <a:xfrm>
            <a:off x="457200" y="1862078"/>
            <a:ext cx="8229600" cy="3462486"/>
          </a:xfrm>
          <a:prstGeom prst="rect">
            <a:avLst/>
          </a:prstGeom>
          <a:noFill/>
        </p:spPr>
        <p:txBody>
          <a:bodyPr wrap="square" rtlCol="0">
            <a:spAutoFit/>
          </a:bodyPr>
          <a:lstStyle/>
          <a:p>
            <a:pPr marL="228600" indent="-228600">
              <a:spcAft>
                <a:spcPts val="1800"/>
              </a:spcAft>
              <a:buFont typeface="Arial" pitchFamily="34" charset="0"/>
              <a:buChar char="•"/>
            </a:pPr>
            <a:r>
              <a:rPr lang="en-US" sz="2400" dirty="0" smtClean="0">
                <a:latin typeface="Gill Sans MT" pitchFamily="34" charset="0"/>
              </a:rPr>
              <a:t>Evaluate one’s mission – essential obligations (Mission First)</a:t>
            </a:r>
          </a:p>
          <a:p>
            <a:pPr marL="228600" indent="-228600">
              <a:spcAft>
                <a:spcPts val="1800"/>
              </a:spcAft>
              <a:buFont typeface="Arial" pitchFamily="34" charset="0"/>
              <a:buChar char="•"/>
            </a:pPr>
            <a:r>
              <a:rPr lang="en-US" sz="2400" dirty="0" smtClean="0">
                <a:latin typeface="Gill Sans MT" pitchFamily="34" charset="0"/>
              </a:rPr>
              <a:t>Refine market gap analysis </a:t>
            </a:r>
          </a:p>
          <a:p>
            <a:pPr marL="228600" indent="-228600">
              <a:spcAft>
                <a:spcPts val="1800"/>
              </a:spcAft>
              <a:buFont typeface="Arial" pitchFamily="34" charset="0"/>
              <a:buChar char="•"/>
            </a:pPr>
            <a:r>
              <a:rPr lang="en-US" sz="2400" dirty="0" smtClean="0">
                <a:latin typeface="Gill Sans MT" pitchFamily="34" charset="0"/>
              </a:rPr>
              <a:t>Determine potential deal flow</a:t>
            </a:r>
          </a:p>
          <a:p>
            <a:pPr marL="228600" indent="-228600">
              <a:spcAft>
                <a:spcPts val="1800"/>
              </a:spcAft>
              <a:buFont typeface="Arial" pitchFamily="34" charset="0"/>
              <a:buChar char="•"/>
            </a:pPr>
            <a:r>
              <a:rPr lang="en-US" sz="2400" dirty="0" smtClean="0">
                <a:latin typeface="Gill Sans MT" pitchFamily="34" charset="0"/>
              </a:rPr>
              <a:t>Research feasibility of investment models</a:t>
            </a:r>
          </a:p>
          <a:p>
            <a:pPr marL="228600" indent="-228600">
              <a:spcAft>
                <a:spcPts val="1800"/>
              </a:spcAft>
              <a:buFont typeface="Arial" pitchFamily="34" charset="0"/>
              <a:buChar char="•"/>
            </a:pPr>
            <a:r>
              <a:rPr lang="en-US" sz="2400" dirty="0" smtClean="0">
                <a:latin typeface="Gill Sans MT" pitchFamily="34" charset="0"/>
              </a:rPr>
              <a:t>Define resource requirements</a:t>
            </a:r>
          </a:p>
          <a:p>
            <a:pPr marL="228600" indent="-228600">
              <a:spcAft>
                <a:spcPts val="1800"/>
              </a:spcAft>
              <a:buFont typeface="Arial" pitchFamily="34" charset="0"/>
              <a:buChar char="•"/>
            </a:pPr>
            <a:r>
              <a:rPr lang="en-US" sz="2400" dirty="0" smtClean="0">
                <a:latin typeface="Gill Sans MT" pitchFamily="34" charset="0"/>
              </a:rPr>
              <a:t>INVEST</a:t>
            </a:r>
          </a:p>
        </p:txBody>
      </p:sp>
      <p:sp>
        <p:nvSpPr>
          <p:cNvPr id="6" name="TextBox 5"/>
          <p:cNvSpPr txBox="1"/>
          <p:nvPr/>
        </p:nvSpPr>
        <p:spPr>
          <a:xfrm>
            <a:off x="457200" y="1062335"/>
            <a:ext cx="8229600" cy="461665"/>
          </a:xfrm>
          <a:prstGeom prst="rect">
            <a:avLst/>
          </a:prstGeom>
          <a:noFill/>
        </p:spPr>
        <p:txBody>
          <a:bodyPr wrap="square" rtlCol="0">
            <a:spAutoFit/>
          </a:bodyPr>
          <a:lstStyle/>
          <a:p>
            <a:r>
              <a:rPr lang="en-US" sz="2400" b="1" dirty="0" smtClean="0">
                <a:latin typeface="Gill Sans MT" pitchFamily="34" charset="0"/>
              </a:rPr>
              <a:t>To identify and quantify direct investment models</a:t>
            </a:r>
          </a:p>
        </p:txBody>
      </p:sp>
      <p:pic>
        <p:nvPicPr>
          <p:cNvPr id="7" name="Picture 6" descr="elma top slice.png"/>
          <p:cNvPicPr>
            <a:picLocks noChangeAspect="1"/>
          </p:cNvPicPr>
          <p:nvPr/>
        </p:nvPicPr>
        <p:blipFill>
          <a:blip r:embed="rId2" cstate="print"/>
          <a:stretch>
            <a:fillRect/>
          </a:stretch>
        </p:blipFill>
        <p:spPr>
          <a:xfrm>
            <a:off x="0" y="5908737"/>
            <a:ext cx="7239000" cy="960021"/>
          </a:xfrm>
          <a:prstGeom prst="rect">
            <a:avLst/>
          </a:prstGeom>
        </p:spPr>
      </p:pic>
      <p:pic>
        <p:nvPicPr>
          <p:cNvPr id="8" name="Picture 7" descr="elma top slice.png"/>
          <p:cNvPicPr>
            <a:picLocks noChangeAspect="1"/>
          </p:cNvPicPr>
          <p:nvPr/>
        </p:nvPicPr>
        <p:blipFill>
          <a:blip r:embed="rId2" cstate="print"/>
          <a:stretch>
            <a:fillRect/>
          </a:stretch>
        </p:blipFill>
        <p:spPr>
          <a:xfrm>
            <a:off x="4495800" y="5908736"/>
            <a:ext cx="4648200" cy="960022"/>
          </a:xfrm>
          <a:prstGeom prst="rect">
            <a:avLst/>
          </a:prstGeom>
        </p:spPr>
      </p:pic>
      <p:sp>
        <p:nvSpPr>
          <p:cNvPr id="9" name="TextBox 8"/>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2" name="Rectangle 1"/>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53</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6478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897979"/>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897978"/>
            <a:ext cx="4648200" cy="960021"/>
          </a:xfrm>
          <a:prstGeom prst="rect">
            <a:avLst/>
          </a:prstGeom>
        </p:spPr>
      </p:pic>
      <p:sp>
        <p:nvSpPr>
          <p:cNvPr id="4" name="TextBox 3"/>
          <p:cNvSpPr txBox="1"/>
          <p:nvPr/>
        </p:nvSpPr>
        <p:spPr>
          <a:xfrm>
            <a:off x="1295400" y="457200"/>
            <a:ext cx="6934200" cy="5509200"/>
          </a:xfrm>
          <a:prstGeom prst="rect">
            <a:avLst/>
          </a:prstGeom>
          <a:noFill/>
        </p:spPr>
        <p:txBody>
          <a:bodyPr wrap="square" rtlCol="0">
            <a:spAutoFit/>
          </a:bodyPr>
          <a:lstStyle/>
          <a:p>
            <a:r>
              <a:rPr lang="en-US" sz="1600" b="1" dirty="0" smtClean="0">
                <a:latin typeface="Gill Sans MT" pitchFamily="34" charset="0"/>
              </a:rPr>
              <a:t>The </a:t>
            </a:r>
            <a:r>
              <a:rPr lang="en-US" sz="1600" b="1" dirty="0">
                <a:latin typeface="Gill Sans MT" pitchFamily="34" charset="0"/>
              </a:rPr>
              <a:t>ELMA Foundation</a:t>
            </a:r>
            <a:r>
              <a:rPr lang="en-US" sz="1600" dirty="0">
                <a:latin typeface="Gill Sans MT" pitchFamily="34" charset="0"/>
              </a:rPr>
              <a:t>’s mission is to improve the lives of Africa’s children </a:t>
            </a:r>
            <a:r>
              <a:rPr lang="en-US" sz="1600" dirty="0" smtClean="0">
                <a:latin typeface="Gill Sans MT" pitchFamily="34" charset="0"/>
              </a:rPr>
              <a:t/>
            </a:r>
            <a:br>
              <a:rPr lang="en-US" sz="1600" dirty="0" smtClean="0">
                <a:latin typeface="Gill Sans MT" pitchFamily="34" charset="0"/>
              </a:rPr>
            </a:br>
            <a:r>
              <a:rPr lang="en-US" sz="1600" dirty="0" smtClean="0">
                <a:latin typeface="Gill Sans MT" pitchFamily="34" charset="0"/>
              </a:rPr>
              <a:t>and </a:t>
            </a:r>
            <a:r>
              <a:rPr lang="en-US" sz="1600" dirty="0">
                <a:latin typeface="Gill Sans MT" pitchFamily="34" charset="0"/>
              </a:rPr>
              <a:t>youth through the support of sustainable efforts to </a:t>
            </a:r>
            <a:r>
              <a:rPr lang="en-US" sz="1600" b="1" dirty="0">
                <a:latin typeface="Gill Sans MT" pitchFamily="34" charset="0"/>
              </a:rPr>
              <a:t>relieve poverty</a:t>
            </a:r>
            <a:r>
              <a:rPr lang="en-US" sz="1600" dirty="0">
                <a:latin typeface="Gill Sans MT" pitchFamily="34" charset="0"/>
              </a:rPr>
              <a:t>, advance </a:t>
            </a:r>
            <a:r>
              <a:rPr lang="en-US" sz="1600" b="1" dirty="0">
                <a:latin typeface="Gill Sans MT" pitchFamily="34" charset="0"/>
              </a:rPr>
              <a:t>education</a:t>
            </a:r>
            <a:r>
              <a:rPr lang="en-US" sz="1600" dirty="0">
                <a:latin typeface="Gill Sans MT" pitchFamily="34" charset="0"/>
              </a:rPr>
              <a:t> and promote </a:t>
            </a:r>
            <a:r>
              <a:rPr lang="en-US" sz="1600" b="1" dirty="0">
                <a:latin typeface="Gill Sans MT" pitchFamily="34" charset="0"/>
              </a:rPr>
              <a:t>health</a:t>
            </a:r>
            <a:r>
              <a:rPr lang="en-US" sz="1600" dirty="0">
                <a:latin typeface="Gill Sans MT" pitchFamily="34" charset="0"/>
              </a:rPr>
              <a:t>. </a:t>
            </a:r>
            <a:endParaRPr lang="en-US" sz="1600" dirty="0" smtClean="0">
              <a:latin typeface="Gill Sans MT" pitchFamily="34" charset="0"/>
            </a:endParaRPr>
          </a:p>
          <a:p>
            <a:endParaRPr lang="en-US" sz="1600" dirty="0">
              <a:latin typeface="Gill Sans MT" pitchFamily="34" charset="0"/>
            </a:endParaRPr>
          </a:p>
          <a:p>
            <a:r>
              <a:rPr lang="en-US" sz="1600" b="1" dirty="0">
                <a:latin typeface="Gill Sans MT" pitchFamily="34" charset="0"/>
              </a:rPr>
              <a:t>The ELMA Vaccines and </a:t>
            </a:r>
            <a:r>
              <a:rPr lang="en-US" sz="1600" b="1" dirty="0" smtClean="0">
                <a:latin typeface="Gill Sans MT" pitchFamily="34" charset="0"/>
              </a:rPr>
              <a:t>Immunization Foundation</a:t>
            </a:r>
            <a:r>
              <a:rPr lang="en-US" sz="1600" dirty="0" smtClean="0">
                <a:latin typeface="Gill Sans MT" pitchFamily="34" charset="0"/>
              </a:rPr>
              <a:t>’s </a:t>
            </a:r>
            <a:r>
              <a:rPr lang="en-US" sz="1600" dirty="0">
                <a:latin typeface="Gill Sans MT" pitchFamily="34" charset="0"/>
              </a:rPr>
              <a:t>mission is to expand vaccine and immunization coverage for children globally. </a:t>
            </a:r>
          </a:p>
          <a:p>
            <a:endParaRPr lang="en-US" sz="1600" b="1" dirty="0" smtClean="0">
              <a:latin typeface="Gill Sans MT" pitchFamily="34" charset="0"/>
            </a:endParaRPr>
          </a:p>
          <a:p>
            <a:r>
              <a:rPr lang="en-US" sz="1600" b="1" dirty="0" smtClean="0">
                <a:latin typeface="Gill Sans MT" pitchFamily="34" charset="0"/>
              </a:rPr>
              <a:t>The </a:t>
            </a:r>
            <a:r>
              <a:rPr lang="en-US" sz="1600" b="1" dirty="0">
                <a:latin typeface="Gill Sans MT" pitchFamily="34" charset="0"/>
              </a:rPr>
              <a:t>ELMA Relief Foundation</a:t>
            </a:r>
            <a:r>
              <a:rPr lang="en-US" sz="1600" dirty="0">
                <a:latin typeface="Gill Sans MT" pitchFamily="34" charset="0"/>
              </a:rPr>
              <a:t>’s mission is to provide post-disaster emergency assistance throughout the globe with special attention to the needs of children, who often suffer disproportionately in the aftermath of such tragedies. </a:t>
            </a:r>
          </a:p>
          <a:p>
            <a:endParaRPr lang="en-US" sz="1600" b="1" dirty="0" smtClean="0">
              <a:latin typeface="Gill Sans MT" pitchFamily="34" charset="0"/>
            </a:endParaRPr>
          </a:p>
          <a:p>
            <a:r>
              <a:rPr lang="en-US" sz="1600" b="1" dirty="0" smtClean="0">
                <a:latin typeface="Gill Sans MT" pitchFamily="34" charset="0"/>
              </a:rPr>
              <a:t>The </a:t>
            </a:r>
            <a:r>
              <a:rPr lang="en-US" sz="1600" b="1" dirty="0">
                <a:latin typeface="Gill Sans MT" pitchFamily="34" charset="0"/>
              </a:rPr>
              <a:t>ELMA Music Foundation</a:t>
            </a:r>
            <a:r>
              <a:rPr lang="en-US" sz="1600" dirty="0">
                <a:latin typeface="Gill Sans MT" pitchFamily="34" charset="0"/>
              </a:rPr>
              <a:t>’s mission is to provide philanthropic assistance to organizations in South Africa, the UK and the USA that either provide music education to underprivileged children and youth or provide assistance to members of the music community who undergo personal and financial hardship. </a:t>
            </a:r>
            <a:endParaRPr lang="en-US" sz="1600" dirty="0" smtClean="0">
              <a:latin typeface="Gill Sans MT" pitchFamily="34" charset="0"/>
            </a:endParaRPr>
          </a:p>
          <a:p>
            <a:endParaRPr lang="en-US" sz="1600" dirty="0">
              <a:latin typeface="Gill Sans MT" pitchFamily="34" charset="0"/>
            </a:endParaRPr>
          </a:p>
          <a:p>
            <a:r>
              <a:rPr lang="en-US" sz="1600" b="1" dirty="0" smtClean="0">
                <a:latin typeface="Gill Sans MT" pitchFamily="34" charset="0"/>
              </a:rPr>
              <a:t>The ELMA Growth Foundation’s </a:t>
            </a:r>
            <a:r>
              <a:rPr lang="en-US" sz="1600" dirty="0" smtClean="0">
                <a:latin typeface="Gill Sans MT" pitchFamily="34" charset="0"/>
              </a:rPr>
              <a:t>mission is to improve the economic and/or social development of low income individuals, families or communities.</a:t>
            </a:r>
          </a:p>
          <a:p>
            <a:endParaRPr lang="en-US" sz="1600" dirty="0">
              <a:latin typeface="Gill Sans MT" pitchFamily="34" charset="0"/>
            </a:endParaRPr>
          </a:p>
          <a:p>
            <a:r>
              <a:rPr lang="en-US" sz="1600" b="1" dirty="0">
                <a:latin typeface="Gill Sans MT" pitchFamily="34" charset="0"/>
              </a:rPr>
              <a:t>The ELMA South Africa Foundation </a:t>
            </a:r>
            <a:r>
              <a:rPr lang="en-US" sz="1600" dirty="0">
                <a:latin typeface="Gill Sans MT" pitchFamily="34" charset="0"/>
              </a:rPr>
              <a:t>funds selected programs not aimed specifically at children, within the country of South Africa. </a:t>
            </a:r>
          </a:p>
          <a:p>
            <a:endParaRPr lang="en-US" sz="1600" dirty="0">
              <a:latin typeface="Gill Sans MT" pitchFamily="34" charset="0"/>
            </a:endParaRPr>
          </a:p>
        </p:txBody>
      </p:sp>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6" name="TextBox 5"/>
          <p:cNvSpPr txBox="1"/>
          <p:nvPr/>
        </p:nvSpPr>
        <p:spPr>
          <a:xfrm>
            <a:off x="5181600" y="0"/>
            <a:ext cx="3962400" cy="523220"/>
          </a:xfrm>
          <a:prstGeom prst="rect">
            <a:avLst/>
          </a:prstGeom>
          <a:noFill/>
        </p:spPr>
        <p:txBody>
          <a:bodyPr wrap="square" rtlCol="0">
            <a:spAutoFit/>
          </a:bodyPr>
          <a:lstStyle/>
          <a:p>
            <a:pPr algn="r"/>
            <a:r>
              <a:rPr lang="en-US" sz="1400" dirty="0" smtClean="0">
                <a:solidFill>
                  <a:srgbClr val="00A1DE"/>
                </a:solidFill>
                <a:latin typeface="Gill Sans MT" pitchFamily="34" charset="0"/>
              </a:rPr>
              <a:t>The ELMA Group of Foundations</a:t>
            </a:r>
          </a:p>
          <a:p>
            <a:pPr algn="r"/>
            <a:r>
              <a:rPr lang="en-US" sz="1400" b="1" dirty="0" smtClean="0">
                <a:solidFill>
                  <a:srgbClr val="00A1DE"/>
                </a:solidFill>
                <a:latin typeface="Gill Sans MT" pitchFamily="34" charset="0"/>
              </a:rPr>
              <a:t>Missions</a:t>
            </a:r>
          </a:p>
        </p:txBody>
      </p:sp>
      <p:sp>
        <p:nvSpPr>
          <p:cNvPr id="8" name="Rectangle 7"/>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6</a:t>
            </a:r>
          </a:p>
        </p:txBody>
      </p:sp>
    </p:spTree>
    <p:extLst>
      <p:ext uri="{BB962C8B-B14F-4D97-AF65-F5344CB8AC3E}">
        <p14:creationId xmlns:p14="http://schemas.microsoft.com/office/powerpoint/2010/main" val="244829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897979"/>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897978"/>
            <a:ext cx="4648200" cy="960021"/>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8"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MT" pitchFamily="34" charset="0"/>
              </a:rPr>
              <a:t>Why Healthcare is Still Important</a:t>
            </a:r>
            <a:endParaRPr lang="en-US" sz="4000" dirty="0">
              <a:latin typeface="Gill Sans MT"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365" y="1646904"/>
            <a:ext cx="690115" cy="132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12" y="3179160"/>
            <a:ext cx="1057817" cy="108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929" y="4564519"/>
            <a:ext cx="816981" cy="103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09800" y="1985877"/>
            <a:ext cx="6096000" cy="646331"/>
          </a:xfrm>
          <a:prstGeom prst="rect">
            <a:avLst/>
          </a:prstGeom>
          <a:noFill/>
          <a:ln>
            <a:solidFill>
              <a:schemeClr val="tx1"/>
            </a:solidFill>
          </a:ln>
        </p:spPr>
        <p:txBody>
          <a:bodyPr wrap="square" rtlCol="0">
            <a:spAutoFit/>
          </a:bodyPr>
          <a:lstStyle/>
          <a:p>
            <a:r>
              <a:rPr lang="en-US" dirty="0" smtClean="0">
                <a:latin typeface="Gill Sans MT" pitchFamily="34" charset="0"/>
              </a:rPr>
              <a:t>290,000 women and girls die in childbirth </a:t>
            </a:r>
          </a:p>
          <a:p>
            <a:r>
              <a:rPr lang="en-US" dirty="0" smtClean="0">
                <a:latin typeface="Gill Sans MT" pitchFamily="34" charset="0"/>
              </a:rPr>
              <a:t>99% of these in developing countries</a:t>
            </a:r>
            <a:endParaRPr lang="en-US" dirty="0">
              <a:latin typeface="Gill Sans MT" pitchFamily="34" charset="0"/>
            </a:endParaRPr>
          </a:p>
        </p:txBody>
      </p:sp>
      <p:sp>
        <p:nvSpPr>
          <p:cNvPr id="14" name="TextBox 13"/>
          <p:cNvSpPr txBox="1"/>
          <p:nvPr/>
        </p:nvSpPr>
        <p:spPr>
          <a:xfrm>
            <a:off x="2209800" y="3352800"/>
            <a:ext cx="6096000" cy="646331"/>
          </a:xfrm>
          <a:prstGeom prst="rect">
            <a:avLst/>
          </a:prstGeom>
          <a:noFill/>
          <a:ln>
            <a:solidFill>
              <a:schemeClr val="tx1"/>
            </a:solidFill>
          </a:ln>
        </p:spPr>
        <p:txBody>
          <a:bodyPr wrap="square" rtlCol="0">
            <a:spAutoFit/>
          </a:bodyPr>
          <a:lstStyle/>
          <a:p>
            <a:r>
              <a:rPr lang="en-US" dirty="0" smtClean="0">
                <a:latin typeface="Gill Sans MT" pitchFamily="34" charset="0"/>
              </a:rPr>
              <a:t>6.6 million under 5’s die of preventable diseases</a:t>
            </a:r>
          </a:p>
          <a:p>
            <a:r>
              <a:rPr lang="en-US" dirty="0" smtClean="0">
                <a:latin typeface="Gill Sans MT" pitchFamily="34" charset="0"/>
              </a:rPr>
              <a:t>&gt;90% in developing countries</a:t>
            </a:r>
            <a:endParaRPr lang="en-US" dirty="0">
              <a:latin typeface="Gill Sans MT" pitchFamily="34" charset="0"/>
            </a:endParaRPr>
          </a:p>
        </p:txBody>
      </p:sp>
      <p:sp>
        <p:nvSpPr>
          <p:cNvPr id="15" name="TextBox 14"/>
          <p:cNvSpPr txBox="1"/>
          <p:nvPr/>
        </p:nvSpPr>
        <p:spPr>
          <a:xfrm>
            <a:off x="3733800" y="1143000"/>
            <a:ext cx="2080057" cy="369332"/>
          </a:xfrm>
          <a:prstGeom prst="rect">
            <a:avLst/>
          </a:prstGeom>
          <a:solidFill>
            <a:schemeClr val="tx1">
              <a:lumMod val="85000"/>
              <a:lumOff val="15000"/>
            </a:schemeClr>
          </a:solidFill>
          <a:ln>
            <a:solidFill>
              <a:schemeClr val="accent1"/>
            </a:solidFill>
          </a:ln>
        </p:spPr>
        <p:txBody>
          <a:bodyPr wrap="none" rtlCol="0">
            <a:spAutoFit/>
          </a:bodyPr>
          <a:lstStyle/>
          <a:p>
            <a:r>
              <a:rPr lang="en-US" dirty="0" smtClean="0">
                <a:solidFill>
                  <a:schemeClr val="bg1"/>
                </a:solidFill>
                <a:latin typeface="Gill Sans MT" pitchFamily="34" charset="0"/>
              </a:rPr>
              <a:t>IN JUST ONE YEAR</a:t>
            </a:r>
            <a:endParaRPr lang="en-US" dirty="0">
              <a:solidFill>
                <a:schemeClr val="bg1"/>
              </a:solidFill>
              <a:latin typeface="Gill Sans MT" pitchFamily="34" charset="0"/>
            </a:endParaRPr>
          </a:p>
        </p:txBody>
      </p:sp>
      <p:sp>
        <p:nvSpPr>
          <p:cNvPr id="16" name="TextBox 15"/>
          <p:cNvSpPr txBox="1"/>
          <p:nvPr/>
        </p:nvSpPr>
        <p:spPr>
          <a:xfrm>
            <a:off x="2209800" y="4648200"/>
            <a:ext cx="6096000" cy="954107"/>
          </a:xfrm>
          <a:prstGeom prst="rect">
            <a:avLst/>
          </a:prstGeom>
          <a:noFill/>
          <a:ln>
            <a:solidFill>
              <a:schemeClr val="tx1"/>
            </a:solidFill>
          </a:ln>
        </p:spPr>
        <p:txBody>
          <a:bodyPr wrap="square" rtlCol="0">
            <a:spAutoFit/>
          </a:bodyPr>
          <a:lstStyle/>
          <a:p>
            <a:r>
              <a:rPr lang="en-US" dirty="0" smtClean="0">
                <a:latin typeface="Gill Sans MT" pitchFamily="34" charset="0"/>
              </a:rPr>
              <a:t>2.9 million newborn deaths constitutes 40% of under 5 deaths</a:t>
            </a:r>
          </a:p>
          <a:p>
            <a:r>
              <a:rPr lang="en-US" dirty="0" smtClean="0">
                <a:latin typeface="Gill Sans MT" pitchFamily="34" charset="0"/>
              </a:rPr>
              <a:t>2.6 million stillborn NOT counted in 0-5 Health Statistics</a:t>
            </a:r>
          </a:p>
          <a:p>
            <a:r>
              <a:rPr lang="en-US" dirty="0" smtClean="0">
                <a:latin typeface="Gill Sans MT" pitchFamily="34" charset="0"/>
              </a:rPr>
              <a:t>5.5 million per year / 15,068 per day / </a:t>
            </a:r>
            <a:r>
              <a:rPr lang="en-US" sz="2000" b="1" dirty="0" smtClean="0">
                <a:latin typeface="Gill Sans MT" pitchFamily="34" charset="0"/>
              </a:rPr>
              <a:t>10</a:t>
            </a:r>
            <a:r>
              <a:rPr lang="en-US" b="1" dirty="0" smtClean="0">
                <a:latin typeface="Gill Sans MT" pitchFamily="34" charset="0"/>
              </a:rPr>
              <a:t> </a:t>
            </a:r>
            <a:r>
              <a:rPr lang="en-US" dirty="0" smtClean="0">
                <a:latin typeface="Gill Sans MT" pitchFamily="34" charset="0"/>
              </a:rPr>
              <a:t>per minute</a:t>
            </a:r>
          </a:p>
        </p:txBody>
      </p:sp>
      <p:sp>
        <p:nvSpPr>
          <p:cNvPr id="17" name="Rectangle 16"/>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9</a:t>
            </a:r>
          </a:p>
        </p:txBody>
      </p:sp>
    </p:spTree>
    <p:extLst>
      <p:ext uri="{BB962C8B-B14F-4D97-AF65-F5344CB8AC3E}">
        <p14:creationId xmlns:p14="http://schemas.microsoft.com/office/powerpoint/2010/main" val="764724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897979"/>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897978"/>
            <a:ext cx="4648200" cy="960021"/>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pic>
        <p:nvPicPr>
          <p:cNvPr id="8" name="Picture 21" descr="page08---health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58769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5"/>
          <p:cNvSpPr txBox="1">
            <a:spLocks/>
          </p:cNvSpPr>
          <p:nvPr/>
        </p:nvSpPr>
        <p:spPr>
          <a:xfrm>
            <a:off x="353022" y="304800"/>
            <a:ext cx="840997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000" dirty="0" smtClean="0">
                <a:latin typeface="Gill Sans MT" pitchFamily="34" charset="0"/>
                <a:ea typeface="ヒラギノ角ゴ Pro W3" pitchFamily="-112" charset="-128"/>
              </a:rPr>
              <a:t>Private Sector Health Spend in Africa</a:t>
            </a:r>
          </a:p>
        </p:txBody>
      </p:sp>
      <p:sp>
        <p:nvSpPr>
          <p:cNvPr id="12" name="TextBox 6"/>
          <p:cNvSpPr txBox="1">
            <a:spLocks noChangeArrowheads="1"/>
          </p:cNvSpPr>
          <p:nvPr/>
        </p:nvSpPr>
        <p:spPr bwMode="auto">
          <a:xfrm>
            <a:off x="2819400" y="1371600"/>
            <a:ext cx="3886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ctr" eaLnBrk="1" hangingPunct="1"/>
            <a:r>
              <a:rPr lang="en-US" altLang="en-US" sz="1300">
                <a:solidFill>
                  <a:srgbClr val="5C2214"/>
                </a:solidFill>
                <a:latin typeface="Georgia" pitchFamily="-112" charset="0"/>
              </a:rPr>
              <a:t>Private versus Public Expenditure on Health</a:t>
            </a:r>
          </a:p>
        </p:txBody>
      </p:sp>
      <p:sp>
        <p:nvSpPr>
          <p:cNvPr id="13" name="TextBox 6"/>
          <p:cNvSpPr txBox="1">
            <a:spLocks noChangeArrowheads="1"/>
          </p:cNvSpPr>
          <p:nvPr/>
        </p:nvSpPr>
        <p:spPr bwMode="auto">
          <a:xfrm>
            <a:off x="990600" y="1600200"/>
            <a:ext cx="9144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35000"/>
              </a:lnSpc>
            </a:pPr>
            <a:r>
              <a:rPr lang="en-US" altLang="en-US" sz="1200">
                <a:latin typeface="Calibri" pitchFamily="-112" charset="0"/>
              </a:rPr>
              <a:t>100%</a:t>
            </a:r>
          </a:p>
          <a:p>
            <a:pPr algn="r" eaLnBrk="1" hangingPunct="1">
              <a:lnSpc>
                <a:spcPct val="135000"/>
              </a:lnSpc>
            </a:pPr>
            <a:r>
              <a:rPr lang="en-US" altLang="en-US" sz="1200">
                <a:latin typeface="Calibri" pitchFamily="-112" charset="0"/>
              </a:rPr>
              <a:t>90%</a:t>
            </a:r>
          </a:p>
          <a:p>
            <a:pPr algn="r" eaLnBrk="1" hangingPunct="1">
              <a:lnSpc>
                <a:spcPct val="135000"/>
              </a:lnSpc>
            </a:pPr>
            <a:r>
              <a:rPr lang="en-US" altLang="en-US" sz="1200">
                <a:latin typeface="Calibri" pitchFamily="-112" charset="0"/>
              </a:rPr>
              <a:t>80%</a:t>
            </a:r>
          </a:p>
          <a:p>
            <a:pPr algn="r" eaLnBrk="1" hangingPunct="1">
              <a:lnSpc>
                <a:spcPct val="135000"/>
              </a:lnSpc>
            </a:pPr>
            <a:r>
              <a:rPr lang="en-US" altLang="en-US" sz="1200">
                <a:latin typeface="Calibri" pitchFamily="-112" charset="0"/>
              </a:rPr>
              <a:t>70%</a:t>
            </a:r>
          </a:p>
          <a:p>
            <a:pPr algn="r" eaLnBrk="1" hangingPunct="1">
              <a:lnSpc>
                <a:spcPct val="135000"/>
              </a:lnSpc>
            </a:pPr>
            <a:r>
              <a:rPr lang="en-US" altLang="en-US" sz="1200">
                <a:latin typeface="Calibri" pitchFamily="-112" charset="0"/>
              </a:rPr>
              <a:t>60%</a:t>
            </a:r>
          </a:p>
          <a:p>
            <a:pPr algn="r" eaLnBrk="1" hangingPunct="1">
              <a:lnSpc>
                <a:spcPct val="135000"/>
              </a:lnSpc>
            </a:pPr>
            <a:r>
              <a:rPr lang="en-US" altLang="en-US" sz="1200">
                <a:latin typeface="Calibri" pitchFamily="-112" charset="0"/>
              </a:rPr>
              <a:t>50%</a:t>
            </a:r>
          </a:p>
          <a:p>
            <a:pPr algn="r" eaLnBrk="1" hangingPunct="1">
              <a:lnSpc>
                <a:spcPct val="135000"/>
              </a:lnSpc>
            </a:pPr>
            <a:r>
              <a:rPr lang="en-US" altLang="en-US" sz="1200">
                <a:latin typeface="Calibri" pitchFamily="-112" charset="0"/>
              </a:rPr>
              <a:t>40%</a:t>
            </a:r>
          </a:p>
          <a:p>
            <a:pPr algn="r" eaLnBrk="1" hangingPunct="1">
              <a:lnSpc>
                <a:spcPct val="135000"/>
              </a:lnSpc>
            </a:pPr>
            <a:r>
              <a:rPr lang="en-US" altLang="en-US" sz="1200">
                <a:latin typeface="Calibri" pitchFamily="-112" charset="0"/>
              </a:rPr>
              <a:t>30%</a:t>
            </a:r>
          </a:p>
          <a:p>
            <a:pPr algn="r" eaLnBrk="1" hangingPunct="1">
              <a:lnSpc>
                <a:spcPct val="135000"/>
              </a:lnSpc>
            </a:pPr>
            <a:r>
              <a:rPr lang="en-US" altLang="en-US" sz="1200">
                <a:latin typeface="Calibri" pitchFamily="-112" charset="0"/>
              </a:rPr>
              <a:t>20%</a:t>
            </a:r>
          </a:p>
          <a:p>
            <a:pPr algn="r" eaLnBrk="1" hangingPunct="1">
              <a:lnSpc>
                <a:spcPct val="135000"/>
              </a:lnSpc>
            </a:pPr>
            <a:r>
              <a:rPr lang="en-US" altLang="en-US" sz="1200">
                <a:latin typeface="Calibri" pitchFamily="-112" charset="0"/>
              </a:rPr>
              <a:t>10%</a:t>
            </a:r>
          </a:p>
          <a:p>
            <a:pPr algn="r" eaLnBrk="1" hangingPunct="1">
              <a:lnSpc>
                <a:spcPct val="135000"/>
              </a:lnSpc>
            </a:pPr>
            <a:r>
              <a:rPr lang="en-US" altLang="en-US" sz="1200">
                <a:latin typeface="Calibri" pitchFamily="-112" charset="0"/>
              </a:rPr>
              <a:t>0%</a:t>
            </a:r>
          </a:p>
        </p:txBody>
      </p:sp>
      <p:sp>
        <p:nvSpPr>
          <p:cNvPr id="14" name="TextBox 6"/>
          <p:cNvSpPr txBox="1">
            <a:spLocks noChangeArrowheads="1"/>
          </p:cNvSpPr>
          <p:nvPr/>
        </p:nvSpPr>
        <p:spPr bwMode="auto">
          <a:xfrm rot="-5400000">
            <a:off x="566738" y="2776537"/>
            <a:ext cx="1371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ctr" eaLnBrk="1" hangingPunct="1">
              <a:lnSpc>
                <a:spcPct val="140000"/>
              </a:lnSpc>
            </a:pPr>
            <a:r>
              <a:rPr lang="en-US" altLang="en-US">
                <a:latin typeface="Calibri" pitchFamily="-112" charset="0"/>
              </a:rPr>
              <a:t>Percentage</a:t>
            </a:r>
          </a:p>
        </p:txBody>
      </p:sp>
      <p:sp>
        <p:nvSpPr>
          <p:cNvPr id="15" name="TextBox 6"/>
          <p:cNvSpPr txBox="1">
            <a:spLocks noChangeArrowheads="1"/>
          </p:cNvSpPr>
          <p:nvPr/>
        </p:nvSpPr>
        <p:spPr bwMode="auto">
          <a:xfrm>
            <a:off x="2286000" y="5083175"/>
            <a:ext cx="3276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40000"/>
              </a:lnSpc>
            </a:pPr>
            <a:r>
              <a:rPr lang="en-US" altLang="en-US" sz="1100">
                <a:latin typeface="Calibri" pitchFamily="-112" charset="0"/>
              </a:rPr>
              <a:t>Private OOP              Private Other               Public</a:t>
            </a:r>
          </a:p>
        </p:txBody>
      </p:sp>
      <p:sp>
        <p:nvSpPr>
          <p:cNvPr id="16" name="TextBox 6"/>
          <p:cNvSpPr txBox="1">
            <a:spLocks noChangeArrowheads="1"/>
          </p:cNvSpPr>
          <p:nvPr/>
        </p:nvSpPr>
        <p:spPr bwMode="auto">
          <a:xfrm>
            <a:off x="5562600" y="5105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40000"/>
              </a:lnSpc>
            </a:pPr>
            <a:r>
              <a:rPr lang="en-US" altLang="en-US" sz="1000">
                <a:latin typeface="Calibri" pitchFamily="-112" charset="0"/>
              </a:rPr>
              <a:t>Private OOP = Private Out Of Pocket</a:t>
            </a:r>
          </a:p>
        </p:txBody>
      </p:sp>
      <p:sp>
        <p:nvSpPr>
          <p:cNvPr id="17" name="TextBox 6"/>
          <p:cNvSpPr txBox="1">
            <a:spLocks noChangeArrowheads="1"/>
          </p:cNvSpPr>
          <p:nvPr/>
        </p:nvSpPr>
        <p:spPr bwMode="auto">
          <a:xfrm rot="-2700000">
            <a:off x="1000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Guinea       </a:t>
            </a:r>
          </a:p>
        </p:txBody>
      </p:sp>
      <p:sp>
        <p:nvSpPr>
          <p:cNvPr id="18" name="TextBox 6"/>
          <p:cNvSpPr txBox="1">
            <a:spLocks noChangeArrowheads="1"/>
          </p:cNvSpPr>
          <p:nvPr/>
        </p:nvSpPr>
        <p:spPr bwMode="auto">
          <a:xfrm rot="-2700000">
            <a:off x="514350" y="5027613"/>
            <a:ext cx="25669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Cote D’Ivore</a:t>
            </a:r>
          </a:p>
        </p:txBody>
      </p:sp>
      <p:sp>
        <p:nvSpPr>
          <p:cNvPr id="19" name="TextBox 6"/>
          <p:cNvSpPr txBox="1">
            <a:spLocks noChangeArrowheads="1"/>
          </p:cNvSpPr>
          <p:nvPr/>
        </p:nvSpPr>
        <p:spPr bwMode="auto">
          <a:xfrm rot="-2700000">
            <a:off x="842963" y="4800600"/>
            <a:ext cx="25669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endParaRPr lang="en-US" altLang="en-US" sz="1200">
              <a:latin typeface="Calibri" pitchFamily="-112" charset="0"/>
            </a:endParaRPr>
          </a:p>
          <a:p>
            <a:pPr algn="r" eaLnBrk="1" hangingPunct="1">
              <a:lnSpc>
                <a:spcPct val="140000"/>
              </a:lnSpc>
            </a:pPr>
            <a:r>
              <a:rPr lang="en-US" altLang="en-US" sz="1200">
                <a:latin typeface="Calibri" pitchFamily="-112" charset="0"/>
              </a:rPr>
              <a:t>Nigeria</a:t>
            </a:r>
          </a:p>
        </p:txBody>
      </p:sp>
      <p:sp>
        <p:nvSpPr>
          <p:cNvPr id="20" name="TextBox 6"/>
          <p:cNvSpPr txBox="1">
            <a:spLocks noChangeArrowheads="1"/>
          </p:cNvSpPr>
          <p:nvPr/>
        </p:nvSpPr>
        <p:spPr bwMode="auto">
          <a:xfrm rot="-2700000">
            <a:off x="18526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South Africa</a:t>
            </a:r>
          </a:p>
        </p:txBody>
      </p:sp>
      <p:sp>
        <p:nvSpPr>
          <p:cNvPr id="21" name="TextBox 6"/>
          <p:cNvSpPr txBox="1">
            <a:spLocks noChangeArrowheads="1"/>
          </p:cNvSpPr>
          <p:nvPr/>
        </p:nvSpPr>
        <p:spPr bwMode="auto">
          <a:xfrm rot="-2700000">
            <a:off x="1428750" y="5003800"/>
            <a:ext cx="25669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Uganda</a:t>
            </a:r>
          </a:p>
        </p:txBody>
      </p:sp>
      <p:sp>
        <p:nvSpPr>
          <p:cNvPr id="22" name="TextBox 6"/>
          <p:cNvSpPr txBox="1">
            <a:spLocks noChangeArrowheads="1"/>
          </p:cNvSpPr>
          <p:nvPr/>
        </p:nvSpPr>
        <p:spPr bwMode="auto">
          <a:xfrm rot="-2700000">
            <a:off x="22336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Ghana</a:t>
            </a:r>
          </a:p>
        </p:txBody>
      </p:sp>
      <p:sp>
        <p:nvSpPr>
          <p:cNvPr id="23" name="TextBox 6"/>
          <p:cNvSpPr txBox="1">
            <a:spLocks noChangeArrowheads="1"/>
          </p:cNvSpPr>
          <p:nvPr/>
        </p:nvSpPr>
        <p:spPr bwMode="auto">
          <a:xfrm rot="-2700000">
            <a:off x="26908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Kenya</a:t>
            </a:r>
          </a:p>
        </p:txBody>
      </p:sp>
      <p:sp>
        <p:nvSpPr>
          <p:cNvPr id="24" name="TextBox 6"/>
          <p:cNvSpPr txBox="1">
            <a:spLocks noChangeArrowheads="1"/>
          </p:cNvSpPr>
          <p:nvPr/>
        </p:nvSpPr>
        <p:spPr bwMode="auto">
          <a:xfrm rot="-2700000">
            <a:off x="31480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Ethiopia</a:t>
            </a:r>
          </a:p>
        </p:txBody>
      </p:sp>
      <p:sp>
        <p:nvSpPr>
          <p:cNvPr id="25" name="TextBox 6"/>
          <p:cNvSpPr txBox="1">
            <a:spLocks noChangeArrowheads="1"/>
          </p:cNvSpPr>
          <p:nvPr/>
        </p:nvSpPr>
        <p:spPr bwMode="auto">
          <a:xfrm rot="-2700000">
            <a:off x="4019550" y="5003800"/>
            <a:ext cx="25669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Tanzania</a:t>
            </a:r>
          </a:p>
        </p:txBody>
      </p:sp>
      <p:sp>
        <p:nvSpPr>
          <p:cNvPr id="26" name="TextBox 6"/>
          <p:cNvSpPr txBox="1">
            <a:spLocks noChangeArrowheads="1"/>
          </p:cNvSpPr>
          <p:nvPr/>
        </p:nvSpPr>
        <p:spPr bwMode="auto">
          <a:xfrm rot="-2700000">
            <a:off x="3562350" y="5027613"/>
            <a:ext cx="25669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Zambia</a:t>
            </a:r>
          </a:p>
        </p:txBody>
      </p:sp>
      <p:sp>
        <p:nvSpPr>
          <p:cNvPr id="27" name="TextBox 6"/>
          <p:cNvSpPr txBox="1">
            <a:spLocks noChangeArrowheads="1"/>
          </p:cNvSpPr>
          <p:nvPr/>
        </p:nvSpPr>
        <p:spPr bwMode="auto">
          <a:xfrm rot="-2700000">
            <a:off x="4476750" y="5003800"/>
            <a:ext cx="25669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Rwanda</a:t>
            </a:r>
          </a:p>
        </p:txBody>
      </p:sp>
      <p:sp>
        <p:nvSpPr>
          <p:cNvPr id="28" name="TextBox 6"/>
          <p:cNvSpPr txBox="1">
            <a:spLocks noChangeArrowheads="1"/>
          </p:cNvSpPr>
          <p:nvPr/>
        </p:nvSpPr>
        <p:spPr bwMode="auto">
          <a:xfrm rot="-2700000">
            <a:off x="49006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Namibia</a:t>
            </a:r>
          </a:p>
        </p:txBody>
      </p:sp>
      <p:sp>
        <p:nvSpPr>
          <p:cNvPr id="29" name="TextBox 6"/>
          <p:cNvSpPr txBox="1">
            <a:spLocks noChangeArrowheads="1"/>
          </p:cNvSpPr>
          <p:nvPr/>
        </p:nvSpPr>
        <p:spPr bwMode="auto">
          <a:xfrm rot="-2700000">
            <a:off x="5281613" y="5003800"/>
            <a:ext cx="2566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40000"/>
              </a:lnSpc>
            </a:pPr>
            <a:r>
              <a:rPr lang="en-US" altLang="en-US" sz="1200">
                <a:latin typeface="Calibri" pitchFamily="-112" charset="0"/>
              </a:rPr>
              <a:t>Mozambique</a:t>
            </a:r>
          </a:p>
        </p:txBody>
      </p:sp>
      <p:sp>
        <p:nvSpPr>
          <p:cNvPr id="30" name="TextBox 6"/>
          <p:cNvSpPr txBox="1">
            <a:spLocks noChangeArrowheads="1"/>
          </p:cNvSpPr>
          <p:nvPr/>
        </p:nvSpPr>
        <p:spPr bwMode="auto">
          <a:xfrm>
            <a:off x="5257800" y="54864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40000"/>
              </a:lnSpc>
            </a:pPr>
            <a:r>
              <a:rPr lang="en-US" altLang="en-US" sz="1000" dirty="0">
                <a:latin typeface="Calibri" pitchFamily="-112" charset="0"/>
              </a:rPr>
              <a:t>Data: IFC Business of Healthcare report 2007 </a:t>
            </a:r>
          </a:p>
        </p:txBody>
      </p:sp>
      <p:sp>
        <p:nvSpPr>
          <p:cNvPr id="31" name="Rectangle 30"/>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12</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262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897979"/>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897978"/>
            <a:ext cx="4648200" cy="960021"/>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MT" pitchFamily="34" charset="0"/>
              </a:rPr>
              <a:t>Investment Case for Private Healthcare</a:t>
            </a:r>
            <a:endParaRPr lang="en-US" sz="4000" dirty="0">
              <a:latin typeface="Gill Sans MT" pitchFamily="34" charset="0"/>
            </a:endParaRPr>
          </a:p>
        </p:txBody>
      </p:sp>
      <p:graphicFrame>
        <p:nvGraphicFramePr>
          <p:cNvPr id="6" name="Content Placeholder 6"/>
          <p:cNvGraphicFramePr>
            <a:graphicFrameLocks/>
          </p:cNvGraphicFramePr>
          <p:nvPr>
            <p:extLst>
              <p:ext uri="{D42A27DB-BD31-4B8C-83A1-F6EECF244321}">
                <p14:modId xmlns:p14="http://schemas.microsoft.com/office/powerpoint/2010/main" val="2881217712"/>
              </p:ext>
            </p:extLst>
          </p:nvPr>
        </p:nvGraphicFramePr>
        <p:xfrm>
          <a:off x="539552" y="1201762"/>
          <a:ext cx="6912768" cy="2332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2240695038"/>
              </p:ext>
            </p:extLst>
          </p:nvPr>
        </p:nvGraphicFramePr>
        <p:xfrm>
          <a:off x="251520" y="3650034"/>
          <a:ext cx="7200800" cy="230425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236296" y="1668470"/>
            <a:ext cx="1224136" cy="646331"/>
          </a:xfrm>
          <a:prstGeom prst="rect">
            <a:avLst/>
          </a:prstGeom>
          <a:noFill/>
        </p:spPr>
        <p:txBody>
          <a:bodyPr wrap="square" rtlCol="0">
            <a:spAutoFit/>
          </a:bodyPr>
          <a:lstStyle/>
          <a:p>
            <a:r>
              <a:rPr lang="en-US" dirty="0" smtClean="0">
                <a:latin typeface="Gill Sans MT" pitchFamily="34" charset="0"/>
              </a:rPr>
              <a:t>NYSE</a:t>
            </a:r>
          </a:p>
          <a:p>
            <a:r>
              <a:rPr lang="en-US" dirty="0" smtClean="0">
                <a:latin typeface="Gill Sans MT" pitchFamily="34" charset="0"/>
              </a:rPr>
              <a:t>P:E ratios</a:t>
            </a:r>
            <a:endParaRPr lang="en-US" dirty="0">
              <a:latin typeface="Gill Sans MT" pitchFamily="34" charset="0"/>
            </a:endParaRPr>
          </a:p>
        </p:txBody>
      </p:sp>
      <p:sp>
        <p:nvSpPr>
          <p:cNvPr id="11" name="TextBox 10"/>
          <p:cNvSpPr txBox="1"/>
          <p:nvPr/>
        </p:nvSpPr>
        <p:spPr>
          <a:xfrm>
            <a:off x="7383011" y="4370114"/>
            <a:ext cx="1224136" cy="646331"/>
          </a:xfrm>
          <a:prstGeom prst="rect">
            <a:avLst/>
          </a:prstGeom>
          <a:noFill/>
        </p:spPr>
        <p:txBody>
          <a:bodyPr wrap="square" rtlCol="0">
            <a:spAutoFit/>
          </a:bodyPr>
          <a:lstStyle/>
          <a:p>
            <a:r>
              <a:rPr lang="en-US" dirty="0" smtClean="0">
                <a:latin typeface="Gill Sans MT" pitchFamily="34" charset="0"/>
              </a:rPr>
              <a:t>JSE</a:t>
            </a:r>
          </a:p>
          <a:p>
            <a:r>
              <a:rPr lang="en-US" dirty="0" smtClean="0">
                <a:latin typeface="Gill Sans MT" pitchFamily="34" charset="0"/>
              </a:rPr>
              <a:t>P:E ratios</a:t>
            </a:r>
            <a:endParaRPr lang="en-US" dirty="0">
              <a:latin typeface="Gill Sans MT" pitchFamily="34" charset="0"/>
            </a:endParaRPr>
          </a:p>
        </p:txBody>
      </p:sp>
      <p:sp>
        <p:nvSpPr>
          <p:cNvPr id="12" name="TextBox 11"/>
          <p:cNvSpPr txBox="1"/>
          <p:nvPr/>
        </p:nvSpPr>
        <p:spPr>
          <a:xfrm>
            <a:off x="152400" y="5586113"/>
            <a:ext cx="1146468" cy="230832"/>
          </a:xfrm>
          <a:prstGeom prst="rect">
            <a:avLst/>
          </a:prstGeom>
          <a:noFill/>
        </p:spPr>
        <p:txBody>
          <a:bodyPr wrap="none" rtlCol="0">
            <a:spAutoFit/>
          </a:bodyPr>
          <a:lstStyle/>
          <a:p>
            <a:r>
              <a:rPr lang="en-US" sz="900" dirty="0" smtClean="0">
                <a:latin typeface="Gill Sans MT" pitchFamily="34" charset="0"/>
              </a:rPr>
              <a:t>Data as of May 2014</a:t>
            </a:r>
            <a:endParaRPr lang="en-US" sz="900" dirty="0">
              <a:latin typeface="Gill Sans MT" pitchFamily="34" charset="0"/>
            </a:endParaRPr>
          </a:p>
        </p:txBody>
      </p:sp>
      <p:sp>
        <p:nvSpPr>
          <p:cNvPr id="13" name="Rectangle 12"/>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14</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9828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pic>
        <p:nvPicPr>
          <p:cNvPr id="6" name="Picture 27" descr="page06---healthc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46" y="1553648"/>
            <a:ext cx="75533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23528" y="-76200"/>
            <a:ext cx="836327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ctr" eaLnBrk="1" hangingPunct="1"/>
            <a:r>
              <a:rPr lang="en-US" altLang="en-US" sz="4000" dirty="0">
                <a:latin typeface="Gill Sans MT" pitchFamily="34" charset="0"/>
              </a:rPr>
              <a:t>Healthcare </a:t>
            </a:r>
            <a:r>
              <a:rPr lang="en-US" altLang="en-US" sz="4000" dirty="0" smtClean="0">
                <a:latin typeface="Gill Sans MT" pitchFamily="34" charset="0"/>
              </a:rPr>
              <a:t>Sector </a:t>
            </a:r>
            <a:r>
              <a:rPr lang="en-US" altLang="en-US" sz="4000" dirty="0">
                <a:latin typeface="Gill Sans MT" pitchFamily="34" charset="0"/>
              </a:rPr>
              <a:t>is </a:t>
            </a:r>
            <a:r>
              <a:rPr lang="en-US" altLang="en-US" sz="4000" dirty="0" smtClean="0">
                <a:latin typeface="Gill Sans MT" pitchFamily="34" charset="0"/>
              </a:rPr>
              <a:t>Defensive</a:t>
            </a:r>
            <a:endParaRPr lang="en-US" altLang="en-US" sz="4000" dirty="0">
              <a:latin typeface="Gill Sans MT" pitchFamily="34" charset="0"/>
            </a:endParaRPr>
          </a:p>
        </p:txBody>
      </p:sp>
      <p:sp>
        <p:nvSpPr>
          <p:cNvPr id="10" name="TextBox 6"/>
          <p:cNvSpPr txBox="1">
            <a:spLocks noChangeArrowheads="1"/>
          </p:cNvSpPr>
          <p:nvPr/>
        </p:nvSpPr>
        <p:spPr bwMode="auto">
          <a:xfrm>
            <a:off x="234771" y="1356798"/>
            <a:ext cx="7620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235000"/>
              </a:lnSpc>
            </a:pPr>
            <a:r>
              <a:rPr lang="en-US" altLang="en-US" sz="1200">
                <a:latin typeface="Calibri" pitchFamily="-112" charset="0"/>
              </a:rPr>
              <a:t>10%</a:t>
            </a:r>
          </a:p>
          <a:p>
            <a:pPr algn="r" eaLnBrk="1" hangingPunct="1">
              <a:lnSpc>
                <a:spcPct val="235000"/>
              </a:lnSpc>
            </a:pPr>
            <a:r>
              <a:rPr lang="en-US" altLang="en-US" sz="1200">
                <a:latin typeface="Calibri" pitchFamily="-112" charset="0"/>
              </a:rPr>
              <a:t>0%</a:t>
            </a:r>
          </a:p>
          <a:p>
            <a:pPr algn="r" eaLnBrk="1" hangingPunct="1">
              <a:lnSpc>
                <a:spcPct val="235000"/>
              </a:lnSpc>
            </a:pPr>
            <a:r>
              <a:rPr lang="en-US" altLang="en-US" sz="1200">
                <a:latin typeface="Calibri" pitchFamily="-112" charset="0"/>
              </a:rPr>
              <a:t>-10%</a:t>
            </a:r>
          </a:p>
          <a:p>
            <a:pPr algn="r" eaLnBrk="1" hangingPunct="1">
              <a:lnSpc>
                <a:spcPct val="235000"/>
              </a:lnSpc>
            </a:pPr>
            <a:r>
              <a:rPr lang="en-US" altLang="en-US" sz="1200">
                <a:latin typeface="Calibri" pitchFamily="-112" charset="0"/>
              </a:rPr>
              <a:t>-20%</a:t>
            </a:r>
          </a:p>
          <a:p>
            <a:pPr algn="r" eaLnBrk="1" hangingPunct="1">
              <a:lnSpc>
                <a:spcPct val="235000"/>
              </a:lnSpc>
            </a:pPr>
            <a:r>
              <a:rPr lang="en-US" altLang="en-US" sz="1200">
                <a:latin typeface="Calibri" pitchFamily="-112" charset="0"/>
              </a:rPr>
              <a:t>-30%</a:t>
            </a:r>
          </a:p>
          <a:p>
            <a:pPr algn="r" eaLnBrk="1" hangingPunct="1">
              <a:lnSpc>
                <a:spcPct val="235000"/>
              </a:lnSpc>
            </a:pPr>
            <a:r>
              <a:rPr lang="en-US" altLang="en-US" sz="1200">
                <a:latin typeface="Calibri" pitchFamily="-112" charset="0"/>
              </a:rPr>
              <a:t>-40%</a:t>
            </a:r>
          </a:p>
          <a:p>
            <a:pPr algn="r" eaLnBrk="1" hangingPunct="1">
              <a:lnSpc>
                <a:spcPct val="235000"/>
              </a:lnSpc>
            </a:pPr>
            <a:r>
              <a:rPr lang="en-US" altLang="en-US" sz="1200">
                <a:latin typeface="Calibri" pitchFamily="-112" charset="0"/>
              </a:rPr>
              <a:t>-50%</a:t>
            </a:r>
          </a:p>
          <a:p>
            <a:pPr algn="r" eaLnBrk="1" hangingPunct="1">
              <a:lnSpc>
                <a:spcPct val="235000"/>
              </a:lnSpc>
            </a:pPr>
            <a:r>
              <a:rPr lang="en-US" altLang="en-US" sz="1200">
                <a:latin typeface="Calibri" pitchFamily="-112" charset="0"/>
              </a:rPr>
              <a:t>60%</a:t>
            </a:r>
          </a:p>
        </p:txBody>
      </p:sp>
      <p:sp>
        <p:nvSpPr>
          <p:cNvPr id="11" name="TextBox 6"/>
          <p:cNvSpPr txBox="1">
            <a:spLocks noChangeArrowheads="1"/>
          </p:cNvSpPr>
          <p:nvPr/>
        </p:nvSpPr>
        <p:spPr bwMode="auto">
          <a:xfrm>
            <a:off x="4191000" y="1098550"/>
            <a:ext cx="8382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r" eaLnBrk="1" hangingPunct="1">
              <a:lnSpc>
                <a:spcPct val="185000"/>
              </a:lnSpc>
            </a:pPr>
            <a:r>
              <a:rPr lang="en-US" altLang="en-US" sz="1200">
                <a:latin typeface="Calibri" pitchFamily="-112" charset="0"/>
              </a:rPr>
              <a:t>50%</a:t>
            </a:r>
          </a:p>
          <a:p>
            <a:pPr algn="r" eaLnBrk="1" hangingPunct="1">
              <a:lnSpc>
                <a:spcPct val="185000"/>
              </a:lnSpc>
            </a:pPr>
            <a:r>
              <a:rPr lang="en-US" altLang="en-US" sz="1200">
                <a:latin typeface="Calibri" pitchFamily="-112" charset="0"/>
              </a:rPr>
              <a:t>40%</a:t>
            </a:r>
          </a:p>
          <a:p>
            <a:pPr algn="r" eaLnBrk="1" hangingPunct="1">
              <a:lnSpc>
                <a:spcPct val="185000"/>
              </a:lnSpc>
            </a:pPr>
            <a:r>
              <a:rPr lang="en-US" altLang="en-US" sz="1200">
                <a:latin typeface="Calibri" pitchFamily="-112" charset="0"/>
              </a:rPr>
              <a:t>30%</a:t>
            </a:r>
          </a:p>
          <a:p>
            <a:pPr algn="r" eaLnBrk="1" hangingPunct="1">
              <a:lnSpc>
                <a:spcPct val="185000"/>
              </a:lnSpc>
            </a:pPr>
            <a:r>
              <a:rPr lang="en-US" altLang="en-US" sz="1200">
                <a:latin typeface="Calibri" pitchFamily="-112" charset="0"/>
              </a:rPr>
              <a:t>20%</a:t>
            </a:r>
          </a:p>
          <a:p>
            <a:pPr algn="r" eaLnBrk="1" hangingPunct="1">
              <a:lnSpc>
                <a:spcPct val="185000"/>
              </a:lnSpc>
            </a:pPr>
            <a:r>
              <a:rPr lang="en-US" altLang="en-US" sz="1200">
                <a:latin typeface="Calibri" pitchFamily="-112" charset="0"/>
              </a:rPr>
              <a:t>10%</a:t>
            </a:r>
          </a:p>
          <a:p>
            <a:pPr algn="r" eaLnBrk="1" hangingPunct="1">
              <a:lnSpc>
                <a:spcPct val="185000"/>
              </a:lnSpc>
            </a:pPr>
            <a:r>
              <a:rPr lang="en-US" altLang="en-US" sz="1200">
                <a:latin typeface="Calibri" pitchFamily="-112" charset="0"/>
              </a:rPr>
              <a:t>0%</a:t>
            </a:r>
          </a:p>
          <a:p>
            <a:pPr algn="r" eaLnBrk="1" hangingPunct="1">
              <a:lnSpc>
                <a:spcPct val="185000"/>
              </a:lnSpc>
            </a:pPr>
            <a:r>
              <a:rPr lang="en-US" altLang="en-US" sz="1200">
                <a:latin typeface="Calibri" pitchFamily="-112" charset="0"/>
              </a:rPr>
              <a:t>-10%</a:t>
            </a:r>
          </a:p>
          <a:p>
            <a:pPr algn="r" eaLnBrk="1" hangingPunct="1">
              <a:lnSpc>
                <a:spcPct val="185000"/>
              </a:lnSpc>
            </a:pPr>
            <a:r>
              <a:rPr lang="en-US" altLang="en-US" sz="1200">
                <a:latin typeface="Calibri" pitchFamily="-112" charset="0"/>
              </a:rPr>
              <a:t>-20%</a:t>
            </a:r>
          </a:p>
          <a:p>
            <a:pPr algn="r" eaLnBrk="1" hangingPunct="1">
              <a:lnSpc>
                <a:spcPct val="185000"/>
              </a:lnSpc>
            </a:pPr>
            <a:r>
              <a:rPr lang="en-US" altLang="en-US" sz="1200">
                <a:latin typeface="Calibri" pitchFamily="-112" charset="0"/>
              </a:rPr>
              <a:t>-30%</a:t>
            </a:r>
          </a:p>
          <a:p>
            <a:pPr algn="r" eaLnBrk="1" hangingPunct="1">
              <a:lnSpc>
                <a:spcPct val="185000"/>
              </a:lnSpc>
            </a:pPr>
            <a:r>
              <a:rPr lang="en-US" altLang="en-US" sz="1200">
                <a:latin typeface="Calibri" pitchFamily="-112" charset="0"/>
              </a:rPr>
              <a:t>-40%</a:t>
            </a:r>
          </a:p>
        </p:txBody>
      </p:sp>
      <p:sp>
        <p:nvSpPr>
          <p:cNvPr id="12" name="TextBox 6"/>
          <p:cNvSpPr txBox="1">
            <a:spLocks noChangeArrowheads="1"/>
          </p:cNvSpPr>
          <p:nvPr/>
        </p:nvSpPr>
        <p:spPr bwMode="auto">
          <a:xfrm>
            <a:off x="762000" y="4452938"/>
            <a:ext cx="6172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40000"/>
              </a:lnSpc>
            </a:pPr>
            <a:r>
              <a:rPr lang="en-US" altLang="en-US" sz="1200">
                <a:latin typeface="Calibri" pitchFamily="-112" charset="0"/>
              </a:rPr>
              <a:t>Jan-12   Apr-1    Jul-12    Oct-12     Jan-13    Apr-13</a:t>
            </a:r>
          </a:p>
        </p:txBody>
      </p:sp>
      <p:sp>
        <p:nvSpPr>
          <p:cNvPr id="13" name="TextBox 6"/>
          <p:cNvSpPr txBox="1">
            <a:spLocks noChangeArrowheads="1"/>
          </p:cNvSpPr>
          <p:nvPr/>
        </p:nvSpPr>
        <p:spPr bwMode="auto">
          <a:xfrm>
            <a:off x="4953000" y="4419600"/>
            <a:ext cx="4114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40000"/>
              </a:lnSpc>
            </a:pPr>
            <a:r>
              <a:rPr lang="en-US" altLang="en-US" sz="1200">
                <a:latin typeface="Calibri" pitchFamily="-112" charset="0"/>
              </a:rPr>
              <a:t>Jun-12       Sep-12         Dec-12          Mar-13          Jul-13</a:t>
            </a:r>
          </a:p>
        </p:txBody>
      </p:sp>
      <p:sp>
        <p:nvSpPr>
          <p:cNvPr id="14" name="TextBox 6"/>
          <p:cNvSpPr txBox="1">
            <a:spLocks noChangeArrowheads="1"/>
          </p:cNvSpPr>
          <p:nvPr/>
        </p:nvSpPr>
        <p:spPr bwMode="auto">
          <a:xfrm>
            <a:off x="1215846" y="5182673"/>
            <a:ext cx="1905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10000"/>
              </a:lnSpc>
            </a:pPr>
            <a:r>
              <a:rPr lang="en-US" altLang="en-US" sz="1100">
                <a:latin typeface="Calibri" pitchFamily="-112" charset="0"/>
              </a:rPr>
              <a:t>NYSE Composite</a:t>
            </a:r>
          </a:p>
        </p:txBody>
      </p:sp>
      <p:sp>
        <p:nvSpPr>
          <p:cNvPr id="15" name="TextBox 6"/>
          <p:cNvSpPr txBox="1">
            <a:spLocks noChangeArrowheads="1"/>
          </p:cNvSpPr>
          <p:nvPr/>
        </p:nvSpPr>
        <p:spPr bwMode="auto">
          <a:xfrm>
            <a:off x="2752564" y="5185892"/>
            <a:ext cx="1752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90000"/>
              </a:lnSpc>
            </a:pPr>
            <a:r>
              <a:rPr lang="en-US" altLang="en-US" sz="1100" dirty="0">
                <a:latin typeface="Calibri" pitchFamily="-112" charset="0"/>
              </a:rPr>
              <a:t>NYSE Health Care</a:t>
            </a:r>
          </a:p>
          <a:p>
            <a:pPr eaLnBrk="1" hangingPunct="1">
              <a:lnSpc>
                <a:spcPct val="90000"/>
              </a:lnSpc>
            </a:pPr>
            <a:r>
              <a:rPr lang="en-US" altLang="en-US" sz="1100" dirty="0">
                <a:latin typeface="Calibri" pitchFamily="-112" charset="0"/>
              </a:rPr>
              <a:t>Sector Index</a:t>
            </a:r>
          </a:p>
        </p:txBody>
      </p:sp>
      <p:sp>
        <p:nvSpPr>
          <p:cNvPr id="16" name="TextBox 6"/>
          <p:cNvSpPr txBox="1">
            <a:spLocks noChangeArrowheads="1"/>
          </p:cNvSpPr>
          <p:nvPr/>
        </p:nvSpPr>
        <p:spPr bwMode="auto">
          <a:xfrm>
            <a:off x="5365303" y="5182673"/>
            <a:ext cx="1828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lnSpc>
                <a:spcPct val="110000"/>
              </a:lnSpc>
            </a:pPr>
            <a:r>
              <a:rPr lang="en-US" altLang="en-US" sz="1100" dirty="0">
                <a:latin typeface="Calibri" pitchFamily="-112" charset="0"/>
              </a:rPr>
              <a:t>JSE All Share Index</a:t>
            </a:r>
          </a:p>
        </p:txBody>
      </p:sp>
      <p:sp>
        <p:nvSpPr>
          <p:cNvPr id="17" name="TextBox 6"/>
          <p:cNvSpPr txBox="1">
            <a:spLocks noChangeArrowheads="1"/>
          </p:cNvSpPr>
          <p:nvPr/>
        </p:nvSpPr>
        <p:spPr bwMode="auto">
          <a:xfrm>
            <a:off x="6868598" y="5203355"/>
            <a:ext cx="1981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eaLnBrk="1" hangingPunct="1"/>
            <a:r>
              <a:rPr lang="en-US" altLang="en-US" sz="1100" dirty="0">
                <a:latin typeface="Calibri" pitchFamily="-112" charset="0"/>
              </a:rPr>
              <a:t>SA Health Care Index</a:t>
            </a:r>
          </a:p>
        </p:txBody>
      </p:sp>
      <p:sp>
        <p:nvSpPr>
          <p:cNvPr id="18" name="TextBox 6"/>
          <p:cNvSpPr txBox="1">
            <a:spLocks noChangeArrowheads="1"/>
          </p:cNvSpPr>
          <p:nvPr/>
        </p:nvSpPr>
        <p:spPr bwMode="auto">
          <a:xfrm>
            <a:off x="691971" y="1112323"/>
            <a:ext cx="3962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ctr" eaLnBrk="1" hangingPunct="1"/>
            <a:r>
              <a:rPr lang="en-US" altLang="en-US" sz="1300" dirty="0">
                <a:solidFill>
                  <a:srgbClr val="5C2214"/>
                </a:solidFill>
                <a:latin typeface="Georgia" pitchFamily="-112" charset="0"/>
              </a:rPr>
              <a:t>NYSE Health Care Sector Index </a:t>
            </a:r>
          </a:p>
          <a:p>
            <a:pPr algn="ctr" eaLnBrk="1" hangingPunct="1"/>
            <a:r>
              <a:rPr lang="en-US" altLang="en-US" sz="1300" dirty="0">
                <a:solidFill>
                  <a:srgbClr val="5C2214"/>
                </a:solidFill>
                <a:latin typeface="Georgia" pitchFamily="-112" charset="0"/>
              </a:rPr>
              <a:t>Jan 2008 – April 2009 Performance</a:t>
            </a:r>
          </a:p>
        </p:txBody>
      </p:sp>
      <p:sp>
        <p:nvSpPr>
          <p:cNvPr id="19" name="TextBox 6"/>
          <p:cNvSpPr txBox="1">
            <a:spLocks noChangeArrowheads="1"/>
          </p:cNvSpPr>
          <p:nvPr/>
        </p:nvSpPr>
        <p:spPr bwMode="auto">
          <a:xfrm>
            <a:off x="3663771" y="1112323"/>
            <a:ext cx="6172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ヒラギノ角ゴ Pro W3" pitchFamily="-112" charset="-128"/>
              </a:defRPr>
            </a:lvl1pPr>
            <a:lvl2pPr marL="37931725" indent="-37474525" eaLnBrk="0" hangingPunct="0">
              <a:defRPr sz="1400">
                <a:solidFill>
                  <a:schemeClr val="tx1"/>
                </a:solidFill>
                <a:latin typeface="Arial" charset="0"/>
                <a:ea typeface="ヒラギノ角ゴ Pro W3" pitchFamily="-112" charset="-128"/>
              </a:defRPr>
            </a:lvl2pPr>
            <a:lvl3pPr eaLnBrk="0" hangingPunct="0">
              <a:defRPr sz="1400">
                <a:solidFill>
                  <a:schemeClr val="tx1"/>
                </a:solidFill>
                <a:latin typeface="Arial" charset="0"/>
                <a:ea typeface="ヒラギノ角ゴ Pro W3" pitchFamily="-112" charset="-128"/>
              </a:defRPr>
            </a:lvl3pPr>
            <a:lvl4pPr eaLnBrk="0" hangingPunct="0">
              <a:defRPr sz="1400">
                <a:solidFill>
                  <a:schemeClr val="tx1"/>
                </a:solidFill>
                <a:latin typeface="Arial" charset="0"/>
                <a:ea typeface="ヒラギノ角ゴ Pro W3" pitchFamily="-112" charset="-128"/>
              </a:defRPr>
            </a:lvl4pPr>
            <a:lvl5pPr eaLnBrk="0" hangingPunct="0">
              <a:defRPr sz="1400">
                <a:solidFill>
                  <a:schemeClr val="tx1"/>
                </a:solidFill>
                <a:latin typeface="Arial" charset="0"/>
                <a:ea typeface="ヒラギノ角ゴ Pro W3" pitchFamily="-112" charset="-128"/>
              </a:defRPr>
            </a:lvl5pPr>
            <a:lvl6pPr marL="457200" eaLnBrk="0" fontAlgn="base" hangingPunct="0">
              <a:spcBef>
                <a:spcPct val="0"/>
              </a:spcBef>
              <a:spcAft>
                <a:spcPct val="0"/>
              </a:spcAft>
              <a:defRPr sz="1400">
                <a:solidFill>
                  <a:schemeClr val="tx1"/>
                </a:solidFill>
                <a:latin typeface="Arial" charset="0"/>
                <a:ea typeface="ヒラギノ角ゴ Pro W3" pitchFamily="-112" charset="-128"/>
              </a:defRPr>
            </a:lvl6pPr>
            <a:lvl7pPr marL="914400" eaLnBrk="0" fontAlgn="base" hangingPunct="0">
              <a:spcBef>
                <a:spcPct val="0"/>
              </a:spcBef>
              <a:spcAft>
                <a:spcPct val="0"/>
              </a:spcAft>
              <a:defRPr sz="1400">
                <a:solidFill>
                  <a:schemeClr val="tx1"/>
                </a:solidFill>
                <a:latin typeface="Arial" charset="0"/>
                <a:ea typeface="ヒラギノ角ゴ Pro W3" pitchFamily="-112" charset="-128"/>
              </a:defRPr>
            </a:lvl7pPr>
            <a:lvl8pPr marL="1371600" eaLnBrk="0" fontAlgn="base" hangingPunct="0">
              <a:spcBef>
                <a:spcPct val="0"/>
              </a:spcBef>
              <a:spcAft>
                <a:spcPct val="0"/>
              </a:spcAft>
              <a:defRPr sz="1400">
                <a:solidFill>
                  <a:schemeClr val="tx1"/>
                </a:solidFill>
                <a:latin typeface="Arial" charset="0"/>
                <a:ea typeface="ヒラギノ角ゴ Pro W3" pitchFamily="-112" charset="-128"/>
              </a:defRPr>
            </a:lvl8pPr>
            <a:lvl9pPr marL="1828800" eaLnBrk="0" fontAlgn="base" hangingPunct="0">
              <a:spcBef>
                <a:spcPct val="0"/>
              </a:spcBef>
              <a:spcAft>
                <a:spcPct val="0"/>
              </a:spcAft>
              <a:defRPr sz="1400">
                <a:solidFill>
                  <a:schemeClr val="tx1"/>
                </a:solidFill>
                <a:latin typeface="Arial" charset="0"/>
                <a:ea typeface="ヒラギノ角ゴ Pro W3" pitchFamily="-112" charset="-128"/>
              </a:defRPr>
            </a:lvl9pPr>
          </a:lstStyle>
          <a:p>
            <a:pPr algn="ctr" eaLnBrk="1" hangingPunct="1"/>
            <a:r>
              <a:rPr lang="en-US" altLang="en-US" sz="1300">
                <a:solidFill>
                  <a:srgbClr val="5C2214"/>
                </a:solidFill>
                <a:latin typeface="Georgia" pitchFamily="-112" charset="0"/>
              </a:rPr>
              <a:t>SA Health Care Index:</a:t>
            </a:r>
          </a:p>
          <a:p>
            <a:pPr algn="ctr" eaLnBrk="1" hangingPunct="1"/>
            <a:r>
              <a:rPr lang="en-US" altLang="en-US" sz="1300">
                <a:solidFill>
                  <a:srgbClr val="5C2214"/>
                </a:solidFill>
                <a:latin typeface="Georgia" pitchFamily="-112" charset="0"/>
              </a:rPr>
              <a:t>July 2008 - July 2009 Performance</a:t>
            </a:r>
          </a:p>
        </p:txBody>
      </p:sp>
      <p:sp>
        <p:nvSpPr>
          <p:cNvPr id="20" name="Rectangle 19"/>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17</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416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MT" pitchFamily="34" charset="0"/>
              </a:rPr>
              <a:t>Funding Gap</a:t>
            </a:r>
            <a:endParaRPr lang="en-US" sz="4000" dirty="0">
              <a:latin typeface="Gill Sans MT" pitchFamily="34" charset="0"/>
            </a:endParaRP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01" y="1629618"/>
            <a:ext cx="5145687" cy="3487004"/>
          </a:xfrm>
          <a:prstGeom prst="rect">
            <a:avLst/>
          </a:prstGeom>
        </p:spPr>
      </p:pic>
      <p:sp>
        <p:nvSpPr>
          <p:cNvPr id="8" name="Oval 7"/>
          <p:cNvSpPr/>
          <p:nvPr/>
        </p:nvSpPr>
        <p:spPr>
          <a:xfrm>
            <a:off x="3059832" y="4365922"/>
            <a:ext cx="1346448"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Gill Sans MT" pitchFamily="34" charset="0"/>
              </a:rPr>
              <a:t>SMME </a:t>
            </a:r>
            <a:br>
              <a:rPr lang="en-US" sz="1600" dirty="0" smtClean="0">
                <a:solidFill>
                  <a:schemeClr val="tx1"/>
                </a:solidFill>
                <a:latin typeface="Gill Sans MT" pitchFamily="34" charset="0"/>
              </a:rPr>
            </a:br>
            <a:r>
              <a:rPr lang="en-US" sz="800" dirty="0" smtClean="0">
                <a:solidFill>
                  <a:schemeClr val="tx1"/>
                </a:solidFill>
                <a:latin typeface="Gill Sans MT" pitchFamily="34" charset="0"/>
              </a:rPr>
              <a:t>(aka small, med, micro enterprises)</a:t>
            </a:r>
            <a:endParaRPr lang="en-US" sz="800" dirty="0">
              <a:solidFill>
                <a:schemeClr val="tx1"/>
              </a:solidFill>
              <a:latin typeface="Gill Sans MT" pitchFamily="34" charset="0"/>
            </a:endParaRPr>
          </a:p>
        </p:txBody>
      </p:sp>
      <p:sp>
        <p:nvSpPr>
          <p:cNvPr id="10" name="Oval 9"/>
          <p:cNvSpPr/>
          <p:nvPr/>
        </p:nvSpPr>
        <p:spPr>
          <a:xfrm>
            <a:off x="4654136" y="4272210"/>
            <a:ext cx="1502040" cy="109906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Gill Sans MT" pitchFamily="34" charset="0"/>
              </a:rPr>
              <a:t>Social enterprise</a:t>
            </a:r>
            <a:endParaRPr lang="en-US" sz="1600" dirty="0">
              <a:solidFill>
                <a:schemeClr val="tx1"/>
              </a:solidFill>
              <a:latin typeface="Gill Sans MT" pitchFamily="34" charset="0"/>
            </a:endParaRPr>
          </a:p>
        </p:txBody>
      </p:sp>
      <p:sp>
        <p:nvSpPr>
          <p:cNvPr id="11" name="Oval 10"/>
          <p:cNvSpPr/>
          <p:nvPr/>
        </p:nvSpPr>
        <p:spPr>
          <a:xfrm>
            <a:off x="3851920" y="3357810"/>
            <a:ext cx="1468760"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Gill Sans MT" pitchFamily="34" charset="0"/>
              </a:rPr>
              <a:t>Private practices</a:t>
            </a:r>
            <a:endParaRPr lang="en-US" sz="1600" dirty="0">
              <a:solidFill>
                <a:schemeClr val="tx1"/>
              </a:solidFill>
              <a:latin typeface="Gill Sans MT" pitchFamily="34" charset="0"/>
            </a:endParaRPr>
          </a:p>
        </p:txBody>
      </p:sp>
      <p:sp>
        <p:nvSpPr>
          <p:cNvPr id="12" name="Rectangle 11"/>
          <p:cNvSpPr/>
          <p:nvPr/>
        </p:nvSpPr>
        <p:spPr>
          <a:xfrm>
            <a:off x="875428" y="174848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Public sector</a:t>
            </a:r>
            <a:endParaRPr lang="en-US" dirty="0">
              <a:latin typeface="Gill Sans MT" pitchFamily="34" charset="0"/>
            </a:endParaRPr>
          </a:p>
        </p:txBody>
      </p:sp>
      <p:sp>
        <p:nvSpPr>
          <p:cNvPr id="13" name="Rectangle 12"/>
          <p:cNvSpPr/>
          <p:nvPr/>
        </p:nvSpPr>
        <p:spPr>
          <a:xfrm>
            <a:off x="875427" y="29884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NGO</a:t>
            </a:r>
            <a:endParaRPr lang="en-US" dirty="0">
              <a:latin typeface="Gill Sans MT" pitchFamily="34" charset="0"/>
            </a:endParaRPr>
          </a:p>
        </p:txBody>
      </p:sp>
      <p:sp>
        <p:nvSpPr>
          <p:cNvPr id="14" name="Rectangle 13"/>
          <p:cNvSpPr/>
          <p:nvPr/>
        </p:nvSpPr>
        <p:spPr>
          <a:xfrm>
            <a:off x="1945109" y="2097670"/>
            <a:ext cx="1249288"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Faith based not for profit</a:t>
            </a:r>
            <a:endParaRPr lang="en-US" dirty="0">
              <a:latin typeface="Gill Sans MT" pitchFamily="34" charset="0"/>
            </a:endParaRPr>
          </a:p>
        </p:txBody>
      </p:sp>
      <p:sp>
        <p:nvSpPr>
          <p:cNvPr id="15" name="Rectangle 14"/>
          <p:cNvSpPr/>
          <p:nvPr/>
        </p:nvSpPr>
        <p:spPr>
          <a:xfrm>
            <a:off x="6588224" y="2205682"/>
            <a:ext cx="1440160" cy="120243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Gill Sans MT" pitchFamily="34" charset="0"/>
              </a:rPr>
              <a:t>For profit</a:t>
            </a:r>
          </a:p>
          <a:p>
            <a:pPr algn="ctr"/>
            <a:r>
              <a:rPr lang="en-US" dirty="0" smtClean="0">
                <a:latin typeface="Gill Sans MT" pitchFamily="34" charset="0"/>
              </a:rPr>
              <a:t>servicing wealthy</a:t>
            </a:r>
            <a:endParaRPr lang="en-US" dirty="0">
              <a:latin typeface="Gill Sans MT" pitchFamily="34" charset="0"/>
            </a:endParaRPr>
          </a:p>
        </p:txBody>
      </p:sp>
      <p:sp>
        <p:nvSpPr>
          <p:cNvPr id="16" name="TextBox 15"/>
          <p:cNvSpPr txBox="1"/>
          <p:nvPr/>
        </p:nvSpPr>
        <p:spPr>
          <a:xfrm>
            <a:off x="6399401" y="825152"/>
            <a:ext cx="1817805" cy="923330"/>
          </a:xfrm>
          <a:prstGeom prst="rect">
            <a:avLst/>
          </a:prstGeom>
          <a:noFill/>
        </p:spPr>
        <p:txBody>
          <a:bodyPr wrap="none" rtlCol="0">
            <a:spAutoFit/>
          </a:bodyPr>
          <a:lstStyle/>
          <a:p>
            <a:pPr algn="ctr"/>
            <a:r>
              <a:rPr lang="en-US" dirty="0" smtClean="0">
                <a:latin typeface="Gill Sans MT" pitchFamily="34" charset="0"/>
              </a:rPr>
              <a:t>$$$</a:t>
            </a:r>
          </a:p>
          <a:p>
            <a:pPr algn="ctr"/>
            <a:r>
              <a:rPr lang="en-US" dirty="0" smtClean="0">
                <a:latin typeface="Gill Sans MT" pitchFamily="34" charset="0"/>
              </a:rPr>
              <a:t>Private equity</a:t>
            </a:r>
          </a:p>
          <a:p>
            <a:pPr algn="ctr"/>
            <a:r>
              <a:rPr lang="en-US" dirty="0" smtClean="0">
                <a:latin typeface="Gill Sans MT" pitchFamily="34" charset="0"/>
              </a:rPr>
              <a:t>Public companies</a:t>
            </a:r>
            <a:endParaRPr lang="en-US" dirty="0">
              <a:latin typeface="Gill Sans MT" pitchFamily="34" charset="0"/>
            </a:endParaRPr>
          </a:p>
        </p:txBody>
      </p:sp>
      <p:sp>
        <p:nvSpPr>
          <p:cNvPr id="17" name="TextBox 16"/>
          <p:cNvSpPr txBox="1"/>
          <p:nvPr/>
        </p:nvSpPr>
        <p:spPr>
          <a:xfrm>
            <a:off x="724343" y="825152"/>
            <a:ext cx="2130968" cy="923330"/>
          </a:xfrm>
          <a:prstGeom prst="rect">
            <a:avLst/>
          </a:prstGeom>
          <a:noFill/>
        </p:spPr>
        <p:txBody>
          <a:bodyPr wrap="none" rtlCol="0">
            <a:spAutoFit/>
          </a:bodyPr>
          <a:lstStyle/>
          <a:p>
            <a:pPr algn="ctr"/>
            <a:r>
              <a:rPr lang="en-US" dirty="0" smtClean="0">
                <a:latin typeface="Gill Sans MT" pitchFamily="34" charset="0"/>
              </a:rPr>
              <a:t>$$$</a:t>
            </a:r>
          </a:p>
          <a:p>
            <a:pPr algn="ctr"/>
            <a:r>
              <a:rPr lang="en-US" dirty="0" smtClean="0">
                <a:latin typeface="Gill Sans MT" pitchFamily="34" charset="0"/>
              </a:rPr>
              <a:t>Government, donors</a:t>
            </a:r>
          </a:p>
          <a:p>
            <a:pPr algn="ctr"/>
            <a:r>
              <a:rPr lang="en-US" dirty="0" smtClean="0">
                <a:latin typeface="Gill Sans MT" pitchFamily="34" charset="0"/>
              </a:rPr>
              <a:t>churches</a:t>
            </a:r>
            <a:endParaRPr lang="en-US" dirty="0">
              <a:latin typeface="Gill Sans MT" pitchFamily="34" charset="0"/>
            </a:endParaRPr>
          </a:p>
        </p:txBody>
      </p:sp>
      <p:sp>
        <p:nvSpPr>
          <p:cNvPr id="18" name="TextBox 17"/>
          <p:cNvSpPr txBox="1"/>
          <p:nvPr/>
        </p:nvSpPr>
        <p:spPr>
          <a:xfrm>
            <a:off x="6805948" y="5029200"/>
            <a:ext cx="2102435" cy="369332"/>
          </a:xfrm>
          <a:prstGeom prst="rect">
            <a:avLst/>
          </a:prstGeom>
          <a:noFill/>
        </p:spPr>
        <p:txBody>
          <a:bodyPr wrap="none" rtlCol="0">
            <a:spAutoFit/>
          </a:bodyPr>
          <a:lstStyle/>
          <a:p>
            <a:r>
              <a:rPr lang="en-US" dirty="0" smtClean="0">
                <a:latin typeface="Gill Sans MT" pitchFamily="34" charset="0"/>
              </a:rPr>
              <a:t>High financial return</a:t>
            </a:r>
            <a:endParaRPr lang="en-US" dirty="0">
              <a:latin typeface="Gill Sans MT" pitchFamily="34" charset="0"/>
            </a:endParaRPr>
          </a:p>
        </p:txBody>
      </p:sp>
      <p:sp>
        <p:nvSpPr>
          <p:cNvPr id="19" name="TextBox 18"/>
          <p:cNvSpPr txBox="1"/>
          <p:nvPr/>
        </p:nvSpPr>
        <p:spPr>
          <a:xfrm>
            <a:off x="359957" y="4953000"/>
            <a:ext cx="1945341" cy="646331"/>
          </a:xfrm>
          <a:prstGeom prst="rect">
            <a:avLst/>
          </a:prstGeom>
          <a:noFill/>
        </p:spPr>
        <p:txBody>
          <a:bodyPr wrap="none" rtlCol="0">
            <a:spAutoFit/>
          </a:bodyPr>
          <a:lstStyle/>
          <a:p>
            <a:r>
              <a:rPr lang="en-US" dirty="0" smtClean="0">
                <a:latin typeface="Gill Sans MT" pitchFamily="34" charset="0"/>
              </a:rPr>
              <a:t>No financial return</a:t>
            </a:r>
          </a:p>
          <a:p>
            <a:r>
              <a:rPr lang="en-US" dirty="0" smtClean="0">
                <a:latin typeface="Gill Sans MT" pitchFamily="34" charset="0"/>
              </a:rPr>
              <a:t>Unsustainable!</a:t>
            </a:r>
            <a:endParaRPr lang="en-US" dirty="0">
              <a:latin typeface="Gill Sans MT" pitchFamily="34" charset="0"/>
            </a:endParaRPr>
          </a:p>
        </p:txBody>
      </p:sp>
      <p:sp>
        <p:nvSpPr>
          <p:cNvPr id="20" name="TextBox 19"/>
          <p:cNvSpPr txBox="1"/>
          <p:nvPr/>
        </p:nvSpPr>
        <p:spPr>
          <a:xfrm>
            <a:off x="3485389" y="5464988"/>
            <a:ext cx="2201821" cy="369332"/>
          </a:xfrm>
          <a:prstGeom prst="rect">
            <a:avLst/>
          </a:prstGeom>
          <a:noFill/>
        </p:spPr>
        <p:txBody>
          <a:bodyPr wrap="none" rtlCol="0">
            <a:spAutoFit/>
          </a:bodyPr>
          <a:lstStyle/>
          <a:p>
            <a:r>
              <a:rPr lang="en-US" dirty="0" smtClean="0">
                <a:latin typeface="Gill Sans MT" pitchFamily="34" charset="0"/>
              </a:rPr>
              <a:t>Some financial return</a:t>
            </a:r>
            <a:endParaRPr lang="en-US" dirty="0">
              <a:latin typeface="Gill Sans MT" pitchFamily="34" charset="0"/>
            </a:endParaRPr>
          </a:p>
        </p:txBody>
      </p:sp>
      <p:sp>
        <p:nvSpPr>
          <p:cNvPr id="21" name="TextBox 20"/>
          <p:cNvSpPr txBox="1"/>
          <p:nvPr/>
        </p:nvSpPr>
        <p:spPr>
          <a:xfrm>
            <a:off x="4406280" y="2988478"/>
            <a:ext cx="386644" cy="369332"/>
          </a:xfrm>
          <a:prstGeom prst="rect">
            <a:avLst/>
          </a:prstGeom>
          <a:noFill/>
        </p:spPr>
        <p:txBody>
          <a:bodyPr wrap="none" rtlCol="0">
            <a:spAutoFit/>
          </a:bodyPr>
          <a:lstStyle/>
          <a:p>
            <a:r>
              <a:rPr lang="en-US" dirty="0" smtClean="0">
                <a:latin typeface="Gill Sans MT" pitchFamily="34" charset="0"/>
              </a:rPr>
              <a:t>$?</a:t>
            </a:r>
            <a:endParaRPr lang="en-US" dirty="0">
              <a:latin typeface="Gill Sans MT" pitchFamily="34" charset="0"/>
            </a:endParaRPr>
          </a:p>
        </p:txBody>
      </p:sp>
      <p:sp>
        <p:nvSpPr>
          <p:cNvPr id="22" name="Rectangle 21"/>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22</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106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MT" pitchFamily="34" charset="0"/>
              </a:rPr>
              <a:t>Impact Investment Framework</a:t>
            </a:r>
            <a:endParaRPr lang="en-US" sz="4000" dirty="0">
              <a:latin typeface="Gill Sans MT" pitchFamily="34" charset="0"/>
            </a:endParaRP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266" y="981546"/>
            <a:ext cx="4582990" cy="4783432"/>
          </a:xfrm>
          <a:prstGeom prst="rect">
            <a:avLst/>
          </a:prstGeom>
        </p:spPr>
      </p:pic>
      <p:sp>
        <p:nvSpPr>
          <p:cNvPr id="8" name="Rectangle 7"/>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26</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8593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ma top slice.png"/>
          <p:cNvPicPr>
            <a:picLocks noChangeAspect="1"/>
          </p:cNvPicPr>
          <p:nvPr/>
        </p:nvPicPr>
        <p:blipFill>
          <a:blip r:embed="rId3" cstate="print"/>
          <a:stretch>
            <a:fillRect/>
          </a:stretch>
        </p:blipFill>
        <p:spPr>
          <a:xfrm>
            <a:off x="0" y="5908737"/>
            <a:ext cx="7239000" cy="960021"/>
          </a:xfrm>
          <a:prstGeom prst="rect">
            <a:avLst/>
          </a:prstGeom>
        </p:spPr>
      </p:pic>
      <p:pic>
        <p:nvPicPr>
          <p:cNvPr id="7" name="Picture 6" descr="elma top slice.png"/>
          <p:cNvPicPr>
            <a:picLocks noChangeAspect="1"/>
          </p:cNvPicPr>
          <p:nvPr/>
        </p:nvPicPr>
        <p:blipFill>
          <a:blip r:embed="rId3" cstate="print"/>
          <a:stretch>
            <a:fillRect/>
          </a:stretch>
        </p:blipFill>
        <p:spPr>
          <a:xfrm>
            <a:off x="4495800" y="5908736"/>
            <a:ext cx="4648200" cy="960022"/>
          </a:xfrm>
          <a:prstGeom prst="rect">
            <a:avLst/>
          </a:prstGeom>
        </p:spPr>
      </p:pic>
      <p:sp>
        <p:nvSpPr>
          <p:cNvPr id="2" name="TextBox 1"/>
          <p:cNvSpPr txBox="1"/>
          <p:nvPr/>
        </p:nvSpPr>
        <p:spPr>
          <a:xfrm>
            <a:off x="3009900" y="6193323"/>
            <a:ext cx="3810000" cy="400110"/>
          </a:xfrm>
          <a:prstGeom prst="rect">
            <a:avLst/>
          </a:prstGeom>
          <a:noFill/>
        </p:spPr>
        <p:txBody>
          <a:bodyPr wrap="square" rtlCol="0">
            <a:spAutoFit/>
          </a:bodyPr>
          <a:lstStyle/>
          <a:p>
            <a:r>
              <a:rPr lang="en-US" sz="2000" dirty="0" smtClean="0">
                <a:solidFill>
                  <a:schemeClr val="bg1"/>
                </a:solidFill>
                <a:latin typeface="Gill Sans MT" pitchFamily="34" charset="0"/>
              </a:rPr>
              <a:t>www.elmaphilanthropies.org</a:t>
            </a:r>
            <a:endParaRPr lang="en-US" sz="2000" dirty="0">
              <a:solidFill>
                <a:schemeClr val="bg1"/>
              </a:solidFill>
              <a:latin typeface="Gill Sans MT" pitchFamily="34" charset="0"/>
            </a:endParaRPr>
          </a:p>
        </p:txBody>
      </p:sp>
      <p:sp>
        <p:nvSpPr>
          <p:cNvPr id="5" name="Content Placeholder 2"/>
          <p:cNvSpPr txBox="1">
            <a:spLocks/>
          </p:cNvSpPr>
          <p:nvPr/>
        </p:nvSpPr>
        <p:spPr>
          <a:xfrm>
            <a:off x="457200" y="1143000"/>
            <a:ext cx="3810000" cy="213360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smtClean="0">
              <a:solidFill>
                <a:schemeClr val="tx1"/>
              </a:solidFill>
              <a:latin typeface="Gill Sans MT" pitchFamily="34" charset="0"/>
            </a:endParaRPr>
          </a:p>
          <a:p>
            <a:endParaRPr lang="en-US" sz="2000" dirty="0">
              <a:solidFill>
                <a:schemeClr val="tx1"/>
              </a:solidFill>
              <a:latin typeface="Gill Sans MT" pitchFamily="34" charset="0"/>
            </a:endParaRPr>
          </a:p>
          <a:p>
            <a:endParaRPr lang="en-US" sz="2000" dirty="0" smtClean="0">
              <a:solidFill>
                <a:schemeClr val="tx1"/>
              </a:solidFill>
              <a:latin typeface="Gill Sans MT" pitchFamily="34" charset="0"/>
            </a:endParaRPr>
          </a:p>
          <a:p>
            <a:endParaRPr lang="en-US" sz="2000" dirty="0">
              <a:solidFill>
                <a:schemeClr val="tx1"/>
              </a:solidFill>
              <a:latin typeface="Gill Sans MT" pitchFamily="34" charset="0"/>
            </a:endParaRPr>
          </a:p>
          <a:p>
            <a:endParaRPr lang="en-US" sz="2000" dirty="0" smtClean="0">
              <a:solidFill>
                <a:schemeClr val="tx1"/>
              </a:solidFill>
              <a:latin typeface="Gill Sans MT" pitchFamily="34" charset="0"/>
            </a:endParaRPr>
          </a:p>
          <a:p>
            <a:r>
              <a:rPr lang="en-US" sz="2000" dirty="0" smtClean="0">
                <a:solidFill>
                  <a:schemeClr val="tx1"/>
                </a:solidFill>
                <a:latin typeface="Gill Sans MT" pitchFamily="34" charset="0"/>
              </a:rPr>
              <a:t>Private Companies </a:t>
            </a:r>
          </a:p>
        </p:txBody>
      </p:sp>
      <p:sp>
        <p:nvSpPr>
          <p:cNvPr id="6" name="Content Placeholder 2"/>
          <p:cNvSpPr txBox="1">
            <a:spLocks/>
          </p:cNvSpPr>
          <p:nvPr/>
        </p:nvSpPr>
        <p:spPr>
          <a:xfrm>
            <a:off x="4914900" y="5105399"/>
            <a:ext cx="3810000" cy="60960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smtClean="0">
              <a:solidFill>
                <a:schemeClr val="tx1"/>
              </a:solidFill>
              <a:latin typeface="Gill Sans MT" pitchFamily="34" charset="0"/>
            </a:endParaRPr>
          </a:p>
          <a:p>
            <a:endParaRPr lang="en-US" sz="2000" dirty="0" smtClean="0">
              <a:solidFill>
                <a:schemeClr val="tx1"/>
              </a:solidFill>
              <a:latin typeface="Gill Sans MT" pitchFamily="34" charset="0"/>
            </a:endParaRPr>
          </a:p>
          <a:p>
            <a:r>
              <a:rPr lang="en-US" sz="8000" dirty="0" smtClean="0">
                <a:solidFill>
                  <a:schemeClr val="tx1"/>
                </a:solidFill>
                <a:latin typeface="Gill Sans MT" pitchFamily="34" charset="0"/>
              </a:rPr>
              <a:t>Private Equity Funds</a:t>
            </a:r>
          </a:p>
        </p:txBody>
      </p:sp>
      <p:sp>
        <p:nvSpPr>
          <p:cNvPr id="8" name="Content Placeholder 2"/>
          <p:cNvSpPr txBox="1">
            <a:spLocks/>
          </p:cNvSpPr>
          <p:nvPr/>
        </p:nvSpPr>
        <p:spPr>
          <a:xfrm>
            <a:off x="4914900" y="2819400"/>
            <a:ext cx="3810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latin typeface="Gill Sans MT" pitchFamily="34" charset="0"/>
              </a:rPr>
              <a:t>Debt Funds</a:t>
            </a:r>
          </a:p>
        </p:txBody>
      </p:sp>
      <p:sp>
        <p:nvSpPr>
          <p:cNvPr id="10" name="Content Placeholder 2"/>
          <p:cNvSpPr txBox="1">
            <a:spLocks/>
          </p:cNvSpPr>
          <p:nvPr/>
        </p:nvSpPr>
        <p:spPr>
          <a:xfrm>
            <a:off x="457200" y="3505200"/>
            <a:ext cx="3810000" cy="213360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smtClean="0">
              <a:solidFill>
                <a:schemeClr val="tx1"/>
              </a:solidFill>
              <a:latin typeface="Gill Sans MT" pitchFamily="34" charset="0"/>
            </a:endParaRPr>
          </a:p>
          <a:p>
            <a:endParaRPr lang="en-US" sz="2000" dirty="0">
              <a:solidFill>
                <a:schemeClr val="tx1"/>
              </a:solidFill>
              <a:latin typeface="Gill Sans MT" pitchFamily="34" charset="0"/>
            </a:endParaRPr>
          </a:p>
          <a:p>
            <a:endParaRPr lang="en-US" sz="2000" dirty="0" smtClean="0">
              <a:solidFill>
                <a:schemeClr val="tx1"/>
              </a:solidFill>
              <a:latin typeface="Gill Sans MT" pitchFamily="34" charset="0"/>
            </a:endParaRPr>
          </a:p>
          <a:p>
            <a:endParaRPr lang="en-US" sz="2000" dirty="0">
              <a:solidFill>
                <a:schemeClr val="tx1"/>
              </a:solidFill>
              <a:latin typeface="Gill Sans MT" pitchFamily="34" charset="0"/>
            </a:endParaRPr>
          </a:p>
          <a:p>
            <a:endParaRPr lang="en-US" sz="2000" dirty="0" smtClean="0">
              <a:solidFill>
                <a:schemeClr val="tx1"/>
              </a:solidFill>
              <a:latin typeface="Gill Sans MT" pitchFamily="34" charset="0"/>
            </a:endParaRPr>
          </a:p>
          <a:p>
            <a:r>
              <a:rPr lang="en-US" sz="2000" dirty="0" smtClean="0">
                <a:solidFill>
                  <a:schemeClr val="tx1"/>
                </a:solidFill>
                <a:latin typeface="Gill Sans MT" pitchFamily="34" charset="0"/>
              </a:rPr>
              <a:t>Social/Development Impact Bonds</a:t>
            </a:r>
            <a:endParaRPr lang="en-US" sz="2000" dirty="0">
              <a:solidFill>
                <a:schemeClr val="tx1"/>
              </a:solidFill>
              <a:latin typeface="Gill Sans MT" pitchFamily="34" charset="0"/>
            </a:endParaRPr>
          </a:p>
        </p:txBody>
      </p:sp>
      <p:sp>
        <p:nvSpPr>
          <p:cNvPr id="11"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Gill Sans MT" pitchFamily="34" charset="0"/>
              </a:rPr>
              <a:t>Investment Examples</a:t>
            </a:r>
            <a:endParaRPr lang="en-US" sz="4000" dirty="0">
              <a:latin typeface="Gill Sans MT"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747" y="3129487"/>
            <a:ext cx="3079718" cy="219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943" y="3181818"/>
            <a:ext cx="2924511" cy="199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943" y="752508"/>
            <a:ext cx="2924511" cy="210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smcabee_elm\Downloads\Banking Industry mont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747" y="752508"/>
            <a:ext cx="3079718" cy="210022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229600" y="5375336"/>
            <a:ext cx="914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itchFamily="34" charset="0"/>
                <a:cs typeface="Arial" pitchFamily="34" charset="0"/>
              </a:rPr>
              <a:t>28</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58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Presentation3</Template>
  <TotalTime>5876</TotalTime>
  <Words>1165</Words>
  <Application>Microsoft Office PowerPoint</Application>
  <PresentationFormat>On-screen Show (4:3)</PresentationFormat>
  <Paragraphs>329</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Presentation3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smcabee</dc:creator>
  <cp:lastModifiedBy>Minkov, Victoria</cp:lastModifiedBy>
  <cp:revision>92</cp:revision>
  <cp:lastPrinted>2014-06-12T13:43:59Z</cp:lastPrinted>
  <dcterms:created xsi:type="dcterms:W3CDTF">2012-06-07T16:16:57Z</dcterms:created>
  <dcterms:modified xsi:type="dcterms:W3CDTF">2014-07-14T15:34:10Z</dcterms:modified>
</cp:coreProperties>
</file>