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84" r:id="rId3"/>
    <p:sldId id="403" r:id="rId4"/>
    <p:sldId id="352" r:id="rId5"/>
    <p:sldId id="402" r:id="rId6"/>
    <p:sldId id="408" r:id="rId7"/>
    <p:sldId id="407" r:id="rId8"/>
    <p:sldId id="400" r:id="rId9"/>
    <p:sldId id="409" r:id="rId10"/>
    <p:sldId id="415" r:id="rId11"/>
    <p:sldId id="406" r:id="rId12"/>
    <p:sldId id="389" r:id="rId13"/>
    <p:sldId id="404" r:id="rId14"/>
    <p:sldId id="401" r:id="rId15"/>
    <p:sldId id="410" r:id="rId16"/>
    <p:sldId id="411" r:id="rId17"/>
    <p:sldId id="40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hoe, Valerie" initials="RV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3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 autoAdjust="0"/>
    <p:restoredTop sz="94374" autoAdjust="0"/>
  </p:normalViewPr>
  <p:slideViewPr>
    <p:cSldViewPr>
      <p:cViewPr>
        <p:scale>
          <a:sx n="60" d="100"/>
          <a:sy n="60" d="100"/>
        </p:scale>
        <p:origin x="-178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BBF55-6092-4E51-BDED-58775EFBB7F8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F09DF-180E-4266-AE3C-F3E9DEA87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B9D00-800B-435B-B94B-8BD29296D02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4852" indent="-282635" defTabSz="9217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0541" indent="-226108" defTabSz="9217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2758" indent="-226108" defTabSz="9217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4974" indent="-226108" defTabSz="9217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7191" indent="-226108" defTabSz="9217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9407" indent="-226108" defTabSz="9217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1624" indent="-226108" defTabSz="9217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3840" indent="-226108" defTabSz="92170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2182A1-7120-4B52-936F-ECA8B537FE5A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1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Building capacity</a:t>
            </a:r>
          </a:p>
          <a:p>
            <a:r>
              <a:rPr lang="en-US" sz="1200" dirty="0" smtClean="0"/>
              <a:t>Understanding our client base </a:t>
            </a:r>
          </a:p>
          <a:p>
            <a:r>
              <a:rPr lang="en-US" sz="1200" dirty="0" smtClean="0"/>
              <a:t>Measuring spatial patterns</a:t>
            </a:r>
          </a:p>
          <a:p>
            <a:r>
              <a:rPr lang="en-US" sz="1200" dirty="0" smtClean="0"/>
              <a:t>Co-investing in change</a:t>
            </a:r>
          </a:p>
          <a:p>
            <a:r>
              <a:rPr lang="en-US" sz="1200" dirty="0" smtClean="0"/>
              <a:t>What works for who</a:t>
            </a:r>
          </a:p>
          <a:p>
            <a:r>
              <a:rPr lang="en-US" sz="1200" dirty="0" smtClean="0"/>
              <a:t>Tailoring implementation based on results</a:t>
            </a:r>
          </a:p>
          <a:p>
            <a:r>
              <a:rPr lang="en-US" sz="1200" dirty="0" smtClean="0"/>
              <a:t>Measuring impact of our investments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2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ヒラギノ角ゴ Pro W3" pitchFamily="48" charset="-128"/>
                <a:cs typeface="ヒラギノ角ゴ Pro W3"/>
              </a:rPr>
              <a:t>As farm households move along the pathway they gradually strengthen their capacity to cope with stress and build their resistance to potential catastrophic events that may occur in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A2B7A-CE91-4563-9BFD-E451DF0347C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ヒラギノ角ゴ Pro W3" pitchFamily="48" charset="-128"/>
                <a:cs typeface="ヒラギノ角ゴ Pro W3"/>
              </a:rPr>
              <a:t>As farm households move along the pathway they gradually strengthen their capacity to cope with stress and build their resistance to potential catastrophic events that may occur in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5A2B7A-CE91-4563-9BFD-E451DF0347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7AFE9-1E99-498F-93A3-CAA44A2AB44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past we focused</a:t>
            </a:r>
            <a:r>
              <a:rPr lang="en-US" baseline="0" dirty="0" smtClean="0"/>
              <a:t> our attention on Households, them communities.  </a:t>
            </a:r>
          </a:p>
          <a:p>
            <a:r>
              <a:rPr lang="en-US" baseline="0" dirty="0" smtClean="0"/>
              <a:t>Through technology, we can now work across scales</a:t>
            </a:r>
            <a:endParaRPr lang="en-US" dirty="0" smtClean="0"/>
          </a:p>
          <a:p>
            <a:r>
              <a:rPr lang="en-US" dirty="0" smtClean="0"/>
              <a:t>By identifying key partners at each level we</a:t>
            </a:r>
            <a:r>
              <a:rPr lang="en-US" baseline="0" dirty="0" smtClean="0"/>
              <a:t> can find ways to support more effective scaling pathways. </a:t>
            </a:r>
            <a:r>
              <a:rPr lang="en-US" dirty="0" smtClean="0"/>
              <a:t>So its important</a:t>
            </a:r>
            <a:r>
              <a:rPr lang="en-US" baseline="0" dirty="0" smtClean="0"/>
              <a:t> that we show </a:t>
            </a:r>
            <a:r>
              <a:rPr lang="en-US" dirty="0" smtClean="0"/>
              <a:t>how connectedness of our interventions and the key actors</a:t>
            </a:r>
            <a:r>
              <a:rPr lang="en-US" baseline="0" dirty="0" smtClean="0"/>
              <a:t> works across levels of scale.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Measuring our performance in resilience remains a new challenge, but we do need to be able not only improved access to services, but also measure changes in the connectedness of different scale options related to </a:t>
            </a:r>
            <a:r>
              <a:rPr lang="en-US" b="0" baseline="0" dirty="0" err="1" smtClean="0"/>
              <a:t>sectoral</a:t>
            </a:r>
            <a:r>
              <a:rPr lang="en-US" b="0" baseline="0" dirty="0" smtClean="0"/>
              <a:t> performance.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D5745-B494-40C5-BE77-F6BD4F37AC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0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Spiral Development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Integration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143C0-4F23-B545-9533-520B5A87CA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19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/>
              <a:t>This slide shows our </a:t>
            </a:r>
            <a:r>
              <a:rPr lang="en-US" dirty="0" err="1" smtClean="0"/>
              <a:t>Farmbook</a:t>
            </a:r>
            <a:r>
              <a:rPr lang="en-US" dirty="0" smtClean="0"/>
              <a:t> information suite. 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This approach allows us to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Provide field agents with tools to conduct baseline and follow up surveys.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Train field agents with distance learning courses, in their local languages, and monitor their progress.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Register Farmer groups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Conduct profitability analysis and prepare Business plans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Map and track field agent interactions with farmers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Monitor crop and income performance.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A07373-998D-4E9E-A7E3-0B6EAEFA9A10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70C3BC-7270-4D01-BD11-9CD365EDA677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2D6-0AE1-4810-B5BF-49B72C6F4B53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085D-866F-4D80-8952-2458A697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9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2D6-0AE1-4810-B5BF-49B72C6F4B53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085D-866F-4D80-8952-2458A697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8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2D6-0AE1-4810-B5BF-49B72C6F4B53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085D-866F-4D80-8952-2458A697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9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2D6-0AE1-4810-B5BF-49B72C6F4B53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085D-866F-4D80-8952-2458A697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8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2D6-0AE1-4810-B5BF-49B72C6F4B53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085D-866F-4D80-8952-2458A697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2D6-0AE1-4810-B5BF-49B72C6F4B53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085D-866F-4D80-8952-2458A697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2D6-0AE1-4810-B5BF-49B72C6F4B53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085D-866F-4D80-8952-2458A697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2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2D6-0AE1-4810-B5BF-49B72C6F4B53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085D-866F-4D80-8952-2458A697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3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2D6-0AE1-4810-B5BF-49B72C6F4B53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085D-866F-4D80-8952-2458A697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4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2D6-0AE1-4810-B5BF-49B72C6F4B53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085D-866F-4D80-8952-2458A697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2D6-0AE1-4810-B5BF-49B72C6F4B53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085D-866F-4D80-8952-2458A697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1A2D6-0AE1-4810-B5BF-49B72C6F4B53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D085D-866F-4D80-8952-2458A697D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et_910_sha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88523"/>
            <a:ext cx="9144000" cy="196947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3048000"/>
          </a:xfrm>
          <a:prstGeom prst="rect">
            <a:avLst/>
          </a:prstGeom>
          <a:solidFill>
            <a:srgbClr val="00336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lvl="1" algn="ctr">
              <a:spcBef>
                <a:spcPct val="0"/>
              </a:spcBef>
            </a:pPr>
            <a:endParaRPr lang="en-US" sz="105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1" algn="ctr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CRS </a:t>
            </a:r>
          </a:p>
          <a:p>
            <a:pPr lvl="1" algn="ctr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Agricultural Livelihoods</a:t>
            </a:r>
          </a:p>
          <a:p>
            <a:pPr lvl="1" algn="ctr">
              <a:spcBef>
                <a:spcPct val="0"/>
              </a:spcBef>
            </a:pPr>
            <a:endParaRPr lang="en-US" sz="32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lvl="1" algn="ctr">
              <a:spcBef>
                <a:spcPct val="0"/>
              </a:spcBef>
            </a:pPr>
            <a:r>
              <a:rPr lang="en-US" sz="32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Towards Impact Investment</a:t>
            </a:r>
            <a:endParaRPr lang="en-US" sz="40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34450" y="4243259"/>
            <a:ext cx="5047350" cy="30719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336D"/>
                </a:solidFill>
              </a:rPr>
              <a:t>Shaun Ferris</a:t>
            </a:r>
          </a:p>
          <a:p>
            <a:pPr>
              <a:lnSpc>
                <a:spcPct val="110000"/>
              </a:lnSpc>
              <a:defRPr/>
            </a:pPr>
            <a:r>
              <a:rPr lang="en-US" sz="2400" b="1" dirty="0" smtClean="0">
                <a:solidFill>
                  <a:srgbClr val="00336D"/>
                </a:solidFill>
              </a:rPr>
              <a:t>Catholic </a:t>
            </a:r>
            <a:r>
              <a:rPr lang="en-US" sz="2400" b="1" dirty="0">
                <a:solidFill>
                  <a:srgbClr val="00336D"/>
                </a:solidFill>
              </a:rPr>
              <a:t>Relief </a:t>
            </a:r>
            <a:r>
              <a:rPr lang="en-US" sz="2400" b="1" dirty="0" smtClean="0">
                <a:solidFill>
                  <a:srgbClr val="00336D"/>
                </a:solidFill>
              </a:rPr>
              <a:t>Services</a:t>
            </a:r>
          </a:p>
          <a:p>
            <a:pPr>
              <a:lnSpc>
                <a:spcPct val="110000"/>
              </a:lnSpc>
              <a:defRPr/>
            </a:pPr>
            <a:endParaRPr lang="en-US" sz="2400" b="1" dirty="0">
              <a:solidFill>
                <a:srgbClr val="00336D"/>
              </a:solidFill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b="1" dirty="0" smtClean="0">
              <a:solidFill>
                <a:srgbClr val="00336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3429000"/>
            <a:ext cx="331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Rome, 17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June, 2014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65" y="3359005"/>
            <a:ext cx="1358134" cy="8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49244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Metrics - Technology DATA Partners </a:t>
            </a:r>
            <a:endParaRPr lang="en-US" sz="3600" b="1" dirty="0"/>
          </a:p>
        </p:txBody>
      </p:sp>
      <p:sp>
        <p:nvSpPr>
          <p:cNvPr id="5" name="Freeform 4"/>
          <p:cNvSpPr/>
          <p:nvPr/>
        </p:nvSpPr>
        <p:spPr>
          <a:xfrm>
            <a:off x="457200" y="3962400"/>
            <a:ext cx="4406899" cy="2209799"/>
          </a:xfrm>
          <a:custGeom>
            <a:avLst/>
            <a:gdLst>
              <a:gd name="connsiteX0" fmla="*/ 0 w 5072320"/>
              <a:gd name="connsiteY0" fmla="*/ 250281 h 2502805"/>
              <a:gd name="connsiteX1" fmla="*/ 250281 w 5072320"/>
              <a:gd name="connsiteY1" fmla="*/ 0 h 2502805"/>
              <a:gd name="connsiteX2" fmla="*/ 4822040 w 5072320"/>
              <a:gd name="connsiteY2" fmla="*/ 0 h 2502805"/>
              <a:gd name="connsiteX3" fmla="*/ 5072321 w 5072320"/>
              <a:gd name="connsiteY3" fmla="*/ 250281 h 2502805"/>
              <a:gd name="connsiteX4" fmla="*/ 5072320 w 5072320"/>
              <a:gd name="connsiteY4" fmla="*/ 2252525 h 2502805"/>
              <a:gd name="connsiteX5" fmla="*/ 4822039 w 5072320"/>
              <a:gd name="connsiteY5" fmla="*/ 2502806 h 2502805"/>
              <a:gd name="connsiteX6" fmla="*/ 250281 w 5072320"/>
              <a:gd name="connsiteY6" fmla="*/ 2502805 h 2502805"/>
              <a:gd name="connsiteX7" fmla="*/ 0 w 5072320"/>
              <a:gd name="connsiteY7" fmla="*/ 2252524 h 2502805"/>
              <a:gd name="connsiteX8" fmla="*/ 0 w 5072320"/>
              <a:gd name="connsiteY8" fmla="*/ 250281 h 250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72320" h="2502805">
                <a:moveTo>
                  <a:pt x="0" y="250281"/>
                </a:moveTo>
                <a:cubicBezTo>
                  <a:pt x="0" y="112055"/>
                  <a:pt x="112055" y="0"/>
                  <a:pt x="250281" y="0"/>
                </a:cubicBezTo>
                <a:lnTo>
                  <a:pt x="4822040" y="0"/>
                </a:lnTo>
                <a:cubicBezTo>
                  <a:pt x="4960266" y="0"/>
                  <a:pt x="5072321" y="112055"/>
                  <a:pt x="5072321" y="250281"/>
                </a:cubicBezTo>
                <a:cubicBezTo>
                  <a:pt x="5072321" y="917696"/>
                  <a:pt x="5072320" y="1585110"/>
                  <a:pt x="5072320" y="2252525"/>
                </a:cubicBezTo>
                <a:cubicBezTo>
                  <a:pt x="5072320" y="2390751"/>
                  <a:pt x="4960265" y="2502806"/>
                  <a:pt x="4822039" y="2502806"/>
                </a:cubicBezTo>
                <a:lnTo>
                  <a:pt x="250281" y="2502805"/>
                </a:lnTo>
                <a:cubicBezTo>
                  <a:pt x="112055" y="2502805"/>
                  <a:pt x="0" y="2390750"/>
                  <a:pt x="0" y="2252524"/>
                </a:cubicBezTo>
                <a:lnTo>
                  <a:pt x="0" y="250281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20955" tIns="320955" rIns="320955" bIns="32095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/>
          </a:p>
        </p:txBody>
      </p:sp>
      <p:sp>
        <p:nvSpPr>
          <p:cNvPr id="6" name="Freeform 5"/>
          <p:cNvSpPr/>
          <p:nvPr/>
        </p:nvSpPr>
        <p:spPr>
          <a:xfrm>
            <a:off x="457201" y="1573246"/>
            <a:ext cx="4406899" cy="2262154"/>
          </a:xfrm>
          <a:custGeom>
            <a:avLst/>
            <a:gdLst>
              <a:gd name="connsiteX0" fmla="*/ 0 w 2433935"/>
              <a:gd name="connsiteY0" fmla="*/ 243394 h 2502805"/>
              <a:gd name="connsiteX1" fmla="*/ 243394 w 2433935"/>
              <a:gd name="connsiteY1" fmla="*/ 0 h 2502805"/>
              <a:gd name="connsiteX2" fmla="*/ 2190542 w 2433935"/>
              <a:gd name="connsiteY2" fmla="*/ 0 h 2502805"/>
              <a:gd name="connsiteX3" fmla="*/ 2433936 w 2433935"/>
              <a:gd name="connsiteY3" fmla="*/ 243394 h 2502805"/>
              <a:gd name="connsiteX4" fmla="*/ 2433935 w 2433935"/>
              <a:gd name="connsiteY4" fmla="*/ 2259412 h 2502805"/>
              <a:gd name="connsiteX5" fmla="*/ 2190541 w 2433935"/>
              <a:gd name="connsiteY5" fmla="*/ 2502806 h 2502805"/>
              <a:gd name="connsiteX6" fmla="*/ 243394 w 2433935"/>
              <a:gd name="connsiteY6" fmla="*/ 2502805 h 2502805"/>
              <a:gd name="connsiteX7" fmla="*/ 0 w 2433935"/>
              <a:gd name="connsiteY7" fmla="*/ 2259411 h 2502805"/>
              <a:gd name="connsiteX8" fmla="*/ 0 w 2433935"/>
              <a:gd name="connsiteY8" fmla="*/ 243394 h 250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35" h="2502805">
                <a:moveTo>
                  <a:pt x="0" y="243394"/>
                </a:moveTo>
                <a:cubicBezTo>
                  <a:pt x="0" y="108971"/>
                  <a:pt x="108971" y="0"/>
                  <a:pt x="243394" y="0"/>
                </a:cubicBezTo>
                <a:lnTo>
                  <a:pt x="2190542" y="0"/>
                </a:lnTo>
                <a:cubicBezTo>
                  <a:pt x="2324965" y="0"/>
                  <a:pt x="2433936" y="108971"/>
                  <a:pt x="2433936" y="243394"/>
                </a:cubicBezTo>
                <a:cubicBezTo>
                  <a:pt x="2433936" y="915400"/>
                  <a:pt x="2433935" y="1587406"/>
                  <a:pt x="2433935" y="2259412"/>
                </a:cubicBezTo>
                <a:cubicBezTo>
                  <a:pt x="2433935" y="2393835"/>
                  <a:pt x="2324964" y="2502806"/>
                  <a:pt x="2190541" y="2502806"/>
                </a:cubicBezTo>
                <a:lnTo>
                  <a:pt x="243394" y="2502805"/>
                </a:lnTo>
                <a:cubicBezTo>
                  <a:pt x="108971" y="2502805"/>
                  <a:pt x="0" y="2393834"/>
                  <a:pt x="0" y="2259411"/>
                </a:cubicBezTo>
                <a:lnTo>
                  <a:pt x="0" y="243394"/>
                </a:lnTo>
                <a:close/>
              </a:path>
            </a:pathLst>
          </a:custGeom>
          <a:gradFill>
            <a:gsLst>
              <a:gs pos="0">
                <a:schemeClr val="accent4">
                  <a:tint val="100000"/>
                  <a:shade val="100000"/>
                  <a:satMod val="130000"/>
                  <a:alpha val="79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20955" tIns="320955" rIns="320955" bIns="320955" numCol="1" spcCol="1270" anchor="ctr" anchorCtr="0">
            <a:noAutofit/>
          </a:bodyPr>
          <a:lstStyle/>
          <a:p>
            <a:pPr algn="ctr" defTabSz="2889250">
              <a:spcBef>
                <a:spcPct val="0"/>
              </a:spcBef>
              <a:spcAft>
                <a:spcPct val="35000"/>
              </a:spcAft>
            </a:pPr>
            <a:endParaRPr lang="en-US" sz="7200" dirty="0"/>
          </a:p>
        </p:txBody>
      </p:sp>
      <p:sp>
        <p:nvSpPr>
          <p:cNvPr id="16" name="Freeform 15"/>
          <p:cNvSpPr/>
          <p:nvPr/>
        </p:nvSpPr>
        <p:spPr>
          <a:xfrm>
            <a:off x="2224835" y="3353574"/>
            <a:ext cx="2639265" cy="1130300"/>
          </a:xfrm>
          <a:custGeom>
            <a:avLst/>
            <a:gdLst>
              <a:gd name="connsiteX0" fmla="*/ 0 w 2433935"/>
              <a:gd name="connsiteY0" fmla="*/ 243394 h 2502805"/>
              <a:gd name="connsiteX1" fmla="*/ 243394 w 2433935"/>
              <a:gd name="connsiteY1" fmla="*/ 0 h 2502805"/>
              <a:gd name="connsiteX2" fmla="*/ 2190542 w 2433935"/>
              <a:gd name="connsiteY2" fmla="*/ 0 h 2502805"/>
              <a:gd name="connsiteX3" fmla="*/ 2433936 w 2433935"/>
              <a:gd name="connsiteY3" fmla="*/ 243394 h 2502805"/>
              <a:gd name="connsiteX4" fmla="*/ 2433935 w 2433935"/>
              <a:gd name="connsiteY4" fmla="*/ 2259412 h 2502805"/>
              <a:gd name="connsiteX5" fmla="*/ 2190541 w 2433935"/>
              <a:gd name="connsiteY5" fmla="*/ 2502806 h 2502805"/>
              <a:gd name="connsiteX6" fmla="*/ 243394 w 2433935"/>
              <a:gd name="connsiteY6" fmla="*/ 2502805 h 2502805"/>
              <a:gd name="connsiteX7" fmla="*/ 0 w 2433935"/>
              <a:gd name="connsiteY7" fmla="*/ 2259411 h 2502805"/>
              <a:gd name="connsiteX8" fmla="*/ 0 w 2433935"/>
              <a:gd name="connsiteY8" fmla="*/ 243394 h 250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35" h="2502805">
                <a:moveTo>
                  <a:pt x="0" y="243394"/>
                </a:moveTo>
                <a:cubicBezTo>
                  <a:pt x="0" y="108971"/>
                  <a:pt x="108971" y="0"/>
                  <a:pt x="243394" y="0"/>
                </a:cubicBezTo>
                <a:lnTo>
                  <a:pt x="2190542" y="0"/>
                </a:lnTo>
                <a:cubicBezTo>
                  <a:pt x="2324965" y="0"/>
                  <a:pt x="2433936" y="108971"/>
                  <a:pt x="2433936" y="243394"/>
                </a:cubicBezTo>
                <a:cubicBezTo>
                  <a:pt x="2433936" y="915400"/>
                  <a:pt x="2433935" y="1587406"/>
                  <a:pt x="2433935" y="2259412"/>
                </a:cubicBezTo>
                <a:cubicBezTo>
                  <a:pt x="2433935" y="2393835"/>
                  <a:pt x="2324964" y="2502806"/>
                  <a:pt x="2190541" y="2502806"/>
                </a:cubicBezTo>
                <a:lnTo>
                  <a:pt x="243394" y="2502805"/>
                </a:lnTo>
                <a:cubicBezTo>
                  <a:pt x="108971" y="2502805"/>
                  <a:pt x="0" y="2393834"/>
                  <a:pt x="0" y="2259411"/>
                </a:cubicBezTo>
                <a:lnTo>
                  <a:pt x="0" y="243394"/>
                </a:lnTo>
                <a:close/>
              </a:path>
            </a:pathLst>
          </a:custGeom>
          <a:gradFill>
            <a:gsLst>
              <a:gs pos="0">
                <a:schemeClr val="accent4">
                  <a:tint val="100000"/>
                  <a:shade val="100000"/>
                  <a:satMod val="130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20955" tIns="320955" rIns="320955" bIns="320955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/>
          </a:p>
        </p:txBody>
      </p:sp>
      <p:sp>
        <p:nvSpPr>
          <p:cNvPr id="10" name="TextBox 9"/>
          <p:cNvSpPr txBox="1"/>
          <p:nvPr/>
        </p:nvSpPr>
        <p:spPr>
          <a:xfrm>
            <a:off x="773022" y="1789922"/>
            <a:ext cx="3970427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Evaluation and Learning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40634" y="3569473"/>
            <a:ext cx="1549399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</a:t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</a:p>
          <a:p>
            <a:pPr algn="l" eaLnBrk="0" hangingPunct="0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Warehouse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3023" y="4102866"/>
            <a:ext cx="3276600" cy="608832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 Tools</a:t>
            </a:r>
          </a:p>
        </p:txBody>
      </p:sp>
      <p:sp>
        <p:nvSpPr>
          <p:cNvPr id="23" name="Freeform 22"/>
          <p:cNvSpPr/>
          <p:nvPr/>
        </p:nvSpPr>
        <p:spPr>
          <a:xfrm>
            <a:off x="4955196" y="1624045"/>
            <a:ext cx="2198079" cy="4598953"/>
          </a:xfrm>
          <a:custGeom>
            <a:avLst/>
            <a:gdLst>
              <a:gd name="connsiteX0" fmla="*/ 0 w 2433935"/>
              <a:gd name="connsiteY0" fmla="*/ 243394 h 2502805"/>
              <a:gd name="connsiteX1" fmla="*/ 243394 w 2433935"/>
              <a:gd name="connsiteY1" fmla="*/ 0 h 2502805"/>
              <a:gd name="connsiteX2" fmla="*/ 2190542 w 2433935"/>
              <a:gd name="connsiteY2" fmla="*/ 0 h 2502805"/>
              <a:gd name="connsiteX3" fmla="*/ 2433936 w 2433935"/>
              <a:gd name="connsiteY3" fmla="*/ 243394 h 2502805"/>
              <a:gd name="connsiteX4" fmla="*/ 2433935 w 2433935"/>
              <a:gd name="connsiteY4" fmla="*/ 2259412 h 2502805"/>
              <a:gd name="connsiteX5" fmla="*/ 2190541 w 2433935"/>
              <a:gd name="connsiteY5" fmla="*/ 2502806 h 2502805"/>
              <a:gd name="connsiteX6" fmla="*/ 243394 w 2433935"/>
              <a:gd name="connsiteY6" fmla="*/ 2502805 h 2502805"/>
              <a:gd name="connsiteX7" fmla="*/ 0 w 2433935"/>
              <a:gd name="connsiteY7" fmla="*/ 2259411 h 2502805"/>
              <a:gd name="connsiteX8" fmla="*/ 0 w 2433935"/>
              <a:gd name="connsiteY8" fmla="*/ 243394 h 2502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935" h="2502805">
                <a:moveTo>
                  <a:pt x="0" y="243394"/>
                </a:moveTo>
                <a:cubicBezTo>
                  <a:pt x="0" y="108971"/>
                  <a:pt x="108971" y="0"/>
                  <a:pt x="243394" y="0"/>
                </a:cubicBezTo>
                <a:lnTo>
                  <a:pt x="2190542" y="0"/>
                </a:lnTo>
                <a:cubicBezTo>
                  <a:pt x="2324965" y="0"/>
                  <a:pt x="2433936" y="108971"/>
                  <a:pt x="2433936" y="243394"/>
                </a:cubicBezTo>
                <a:cubicBezTo>
                  <a:pt x="2433936" y="915400"/>
                  <a:pt x="2433935" y="1587406"/>
                  <a:pt x="2433935" y="2259412"/>
                </a:cubicBezTo>
                <a:cubicBezTo>
                  <a:pt x="2433935" y="2393835"/>
                  <a:pt x="2324964" y="2502806"/>
                  <a:pt x="2190541" y="2502806"/>
                </a:cubicBezTo>
                <a:lnTo>
                  <a:pt x="243394" y="2502805"/>
                </a:lnTo>
                <a:cubicBezTo>
                  <a:pt x="108971" y="2502805"/>
                  <a:pt x="0" y="2393834"/>
                  <a:pt x="0" y="2259411"/>
                </a:cubicBezTo>
                <a:lnTo>
                  <a:pt x="0" y="243394"/>
                </a:lnTo>
                <a:close/>
              </a:path>
            </a:pathLst>
          </a:custGeom>
          <a:gradFill>
            <a:gsLst>
              <a:gs pos="0">
                <a:schemeClr val="accent4">
                  <a:tint val="100000"/>
                  <a:shade val="100000"/>
                  <a:satMod val="130000"/>
                  <a:alpha val="79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20955" tIns="320955" rIns="320955" bIns="320955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dirty="0"/>
          </a:p>
        </p:txBody>
      </p:sp>
      <p:sp>
        <p:nvSpPr>
          <p:cNvPr id="21" name="TextBox 20"/>
          <p:cNvSpPr txBox="1"/>
          <p:nvPr/>
        </p:nvSpPr>
        <p:spPr>
          <a:xfrm>
            <a:off x="5205038" y="1886281"/>
            <a:ext cx="1509104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Analytics / </a:t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Sharing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82" y="2571100"/>
            <a:ext cx="8477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35" y="2866916"/>
            <a:ext cx="1227229" cy="28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68" y="3625692"/>
            <a:ext cx="1463674" cy="654079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t="4570" r="17004" b="9132"/>
          <a:stretch/>
        </p:blipFill>
        <p:spPr bwMode="auto">
          <a:xfrm>
            <a:off x="3810000" y="3569473"/>
            <a:ext cx="987428" cy="7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58" y="5271466"/>
            <a:ext cx="10477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3" y="4592145"/>
            <a:ext cx="8001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5370"/>
          <a:stretch/>
        </p:blipFill>
        <p:spPr bwMode="auto">
          <a:xfrm>
            <a:off x="7410449" y="5067299"/>
            <a:ext cx="1590675" cy="51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Left-Right Arrow 33"/>
          <p:cNvSpPr/>
          <p:nvPr/>
        </p:nvSpPr>
        <p:spPr bwMode="auto">
          <a:xfrm>
            <a:off x="6339737" y="3786766"/>
            <a:ext cx="2564029" cy="1241032"/>
          </a:xfrm>
          <a:prstGeom prst="leftRightArrow">
            <a:avLst/>
          </a:prstGeom>
          <a:gradFill>
            <a:gsLst>
              <a:gs pos="0">
                <a:schemeClr val="accent4">
                  <a:tint val="100000"/>
                  <a:shade val="100000"/>
                  <a:satMod val="130000"/>
                  <a:alpha val="79000"/>
                </a:schemeClr>
              </a:gs>
              <a:gs pos="100000">
                <a:schemeClr val="accent4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20955" tIns="320955" rIns="320955" bIns="320955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Data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3" y="5648324"/>
            <a:ext cx="1209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5873" y="5372986"/>
            <a:ext cx="1017234" cy="26581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chemeClr val="bg1"/>
                </a:solidFill>
                <a:ea typeface="+mn-ea"/>
                <a:cs typeface="+mn-cs"/>
              </a:rPr>
              <a:t>Biz planner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842" y="2244970"/>
            <a:ext cx="1579634" cy="3271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8807" y="4670008"/>
            <a:ext cx="1579634" cy="3271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81416" y="5867400"/>
            <a:ext cx="1017234" cy="26581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n-US" sz="2000" b="1" dirty="0" smtClean="0">
                <a:solidFill>
                  <a:schemeClr val="bg1"/>
                </a:solidFill>
                <a:ea typeface="+mn-ea"/>
                <a:cs typeface="+mn-cs"/>
              </a:rPr>
              <a:t>-learning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0800" y="2143426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Digital forms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33400" y="914400"/>
            <a:ext cx="83058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81600" y="4267200"/>
            <a:ext cx="1017234" cy="265814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Mapping</a:t>
            </a:r>
            <a:endParaRPr lang="en-US" sz="2000" b="1" dirty="0" smtClean="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9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TextBox 144"/>
          <p:cNvSpPr txBox="1">
            <a:spLocks noChangeArrowheads="1"/>
          </p:cNvSpPr>
          <p:nvPr/>
        </p:nvSpPr>
        <p:spPr bwMode="auto">
          <a:xfrm>
            <a:off x="304800" y="76200"/>
            <a:ext cx="86324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/>
              <a:t>D</a:t>
            </a:r>
            <a:r>
              <a:rPr lang="en-US" sz="3200" b="1" dirty="0" smtClean="0"/>
              <a:t>igital systems to measure across projects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2" t="13361" r="20754" b="9052"/>
          <a:stretch/>
        </p:blipFill>
        <p:spPr bwMode="auto">
          <a:xfrm>
            <a:off x="1066800" y="953814"/>
            <a:ext cx="7189076" cy="567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33400" y="762000"/>
            <a:ext cx="83058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1143000"/>
            <a:ext cx="2739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Data standards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75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arallelogram 5"/>
          <p:cNvSpPr/>
          <p:nvPr/>
        </p:nvSpPr>
        <p:spPr>
          <a:xfrm>
            <a:off x="3505200" y="5486400"/>
            <a:ext cx="6199188" cy="990600"/>
          </a:xfrm>
          <a:prstGeom prst="parallelogram">
            <a:avLst/>
          </a:prstGeom>
          <a:solidFill>
            <a:srgbClr val="0070C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i="1" dirty="0">
                <a:solidFill>
                  <a:schemeClr val="tx1"/>
                </a:solidFill>
                <a:latin typeface="Gill Sans MT" pitchFamily="34" charset="0"/>
              </a:rPr>
              <a:t>The </a:t>
            </a:r>
            <a:r>
              <a:rPr lang="en-US" sz="5400" b="1" i="1" dirty="0" smtClean="0">
                <a:solidFill>
                  <a:schemeClr val="tx1"/>
                </a:solidFill>
                <a:latin typeface="Gill Sans MT" pitchFamily="34" charset="0"/>
              </a:rPr>
              <a:t>PSP </a:t>
            </a:r>
            <a:r>
              <a:rPr lang="en-US" sz="5400" b="1" i="1" dirty="0">
                <a:solidFill>
                  <a:schemeClr val="tx1"/>
                </a:solidFill>
                <a:latin typeface="Gill Sans MT" pitchFamily="34" charset="0"/>
              </a:rPr>
              <a:t>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980" y="228600"/>
            <a:ext cx="30764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Private sector service provision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770586" y="6488668"/>
            <a:ext cx="537341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http://www.youtube.com/watch?v=RsDTpA9eN1o</a:t>
            </a:r>
          </a:p>
        </p:txBody>
      </p:sp>
    </p:spTree>
    <p:extLst>
      <p:ext uri="{BB962C8B-B14F-4D97-AF65-F5344CB8AC3E}">
        <p14:creationId xmlns:p14="http://schemas.microsoft.com/office/powerpoint/2010/main" val="36538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Progression of free based </a:t>
            </a:r>
            <a:br>
              <a:rPr lang="en-US" b="1" dirty="0" smtClean="0"/>
            </a:br>
            <a:r>
              <a:rPr lang="en-US" b="1" dirty="0" smtClean="0"/>
              <a:t>Service Products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448348"/>
            <a:ext cx="11430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Savings and Loans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448348"/>
            <a:ext cx="11430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Financial </a:t>
            </a:r>
          </a:p>
          <a:p>
            <a:pPr algn="ctr"/>
            <a:r>
              <a:rPr lang="en-US" b="1" dirty="0" smtClean="0"/>
              <a:t>education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3448348"/>
            <a:ext cx="12954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Marketing</a:t>
            </a:r>
          </a:p>
          <a:p>
            <a:pPr algn="ctr"/>
            <a:r>
              <a:rPr lang="en-US" b="1" dirty="0" smtClean="0"/>
              <a:t>basics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3448348"/>
            <a:ext cx="11430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Business</a:t>
            </a:r>
          </a:p>
          <a:p>
            <a:pPr algn="ctr"/>
            <a:r>
              <a:rPr lang="en-US" b="1" dirty="0" smtClean="0"/>
              <a:t>planning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3771513"/>
            <a:ext cx="762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24200" y="3771513"/>
            <a:ext cx="7620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1600" y="3771513"/>
            <a:ext cx="533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96200" y="2419647"/>
            <a:ext cx="11430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/>
              <a:t>Loans</a:t>
            </a: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96200" y="3448348"/>
            <a:ext cx="11430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Lease</a:t>
            </a:r>
          </a:p>
          <a:p>
            <a:pPr algn="ctr"/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96200" y="4477047"/>
            <a:ext cx="11430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Insurance</a:t>
            </a:r>
          </a:p>
          <a:p>
            <a:pPr algn="ctr"/>
            <a:endParaRPr lang="en-US" b="1" dirty="0"/>
          </a:p>
        </p:txBody>
      </p:sp>
      <p:cxnSp>
        <p:nvCxnSpPr>
          <p:cNvPr id="19" name="Elbow Connector 18"/>
          <p:cNvCxnSpPr>
            <a:stCxn id="7" idx="3"/>
            <a:endCxn id="17" idx="1"/>
          </p:cNvCxnSpPr>
          <p:nvPr/>
        </p:nvCxnSpPr>
        <p:spPr>
          <a:xfrm>
            <a:off x="6858000" y="3771514"/>
            <a:ext cx="838200" cy="1028699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3"/>
            <a:endCxn id="15" idx="1"/>
          </p:cNvCxnSpPr>
          <p:nvPr/>
        </p:nvCxnSpPr>
        <p:spPr>
          <a:xfrm flipV="1">
            <a:off x="6858000" y="2742813"/>
            <a:ext cx="838200" cy="1028701"/>
          </a:xfrm>
          <a:prstGeom prst="bentConnector3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858000" y="3771513"/>
            <a:ext cx="838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1000" y="1524000"/>
            <a:ext cx="830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1528155" y="4705689"/>
            <a:ext cx="1295400" cy="1524000"/>
            <a:chOff x="5029200" y="5791200"/>
            <a:chExt cx="533400" cy="685800"/>
          </a:xfrm>
        </p:grpSpPr>
        <p:sp>
          <p:nvSpPr>
            <p:cNvPr id="20" name="Oval 1455"/>
            <p:cNvSpPr>
              <a:spLocks noChangeArrowheads="1"/>
            </p:cNvSpPr>
            <p:nvPr/>
          </p:nvSpPr>
          <p:spPr bwMode="auto">
            <a:xfrm flipH="1">
              <a:off x="5457533" y="6028796"/>
              <a:ext cx="65931" cy="548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456"/>
            <p:cNvSpPr>
              <a:spLocks noChangeShapeType="1"/>
            </p:cNvSpPr>
            <p:nvPr/>
          </p:nvSpPr>
          <p:spPr bwMode="auto">
            <a:xfrm flipH="1">
              <a:off x="5492265" y="6083642"/>
              <a:ext cx="0" cy="82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457"/>
            <p:cNvSpPr>
              <a:spLocks noChangeShapeType="1"/>
            </p:cNvSpPr>
            <p:nvPr/>
          </p:nvSpPr>
          <p:spPr bwMode="auto">
            <a:xfrm>
              <a:off x="5495208" y="6165911"/>
              <a:ext cx="28256" cy="64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458"/>
            <p:cNvSpPr>
              <a:spLocks noChangeShapeType="1"/>
            </p:cNvSpPr>
            <p:nvPr/>
          </p:nvSpPr>
          <p:spPr bwMode="auto">
            <a:xfrm flipH="1">
              <a:off x="5466952" y="6165911"/>
              <a:ext cx="28256" cy="7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459"/>
            <p:cNvSpPr>
              <a:spLocks noChangeShapeType="1"/>
            </p:cNvSpPr>
            <p:nvPr/>
          </p:nvSpPr>
          <p:spPr bwMode="auto">
            <a:xfrm flipH="1">
              <a:off x="5433987" y="6111065"/>
              <a:ext cx="75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461"/>
            <p:cNvSpPr>
              <a:spLocks noChangeShapeType="1"/>
            </p:cNvSpPr>
            <p:nvPr/>
          </p:nvSpPr>
          <p:spPr bwMode="auto">
            <a:xfrm flipH="1">
              <a:off x="5430455" y="6092661"/>
              <a:ext cx="0" cy="14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462"/>
            <p:cNvSpPr>
              <a:spLocks noChangeShapeType="1"/>
            </p:cNvSpPr>
            <p:nvPr/>
          </p:nvSpPr>
          <p:spPr bwMode="auto">
            <a:xfrm flipH="1">
              <a:off x="5421036" y="6092661"/>
              <a:ext cx="18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463"/>
            <p:cNvSpPr>
              <a:spLocks noChangeShapeType="1"/>
            </p:cNvSpPr>
            <p:nvPr/>
          </p:nvSpPr>
          <p:spPr bwMode="auto">
            <a:xfrm flipH="1" flipV="1">
              <a:off x="5439873" y="6074318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1464"/>
            <p:cNvSpPr>
              <a:spLocks noChangeShapeType="1"/>
            </p:cNvSpPr>
            <p:nvPr/>
          </p:nvSpPr>
          <p:spPr bwMode="auto">
            <a:xfrm flipH="1" flipV="1">
              <a:off x="5421036" y="6074318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465"/>
            <p:cNvSpPr>
              <a:spLocks noChangeShapeType="1"/>
            </p:cNvSpPr>
            <p:nvPr/>
          </p:nvSpPr>
          <p:spPr bwMode="auto">
            <a:xfrm flipH="1" flipV="1">
              <a:off x="5430455" y="6074318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1466"/>
            <p:cNvSpPr>
              <a:spLocks noChangeArrowheads="1"/>
            </p:cNvSpPr>
            <p:nvPr/>
          </p:nvSpPr>
          <p:spPr bwMode="auto">
            <a:xfrm flipH="1">
              <a:off x="5466952" y="6038120"/>
              <a:ext cx="9419" cy="87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467"/>
            <p:cNvSpPr>
              <a:spLocks/>
            </p:cNvSpPr>
            <p:nvPr/>
          </p:nvSpPr>
          <p:spPr bwMode="auto">
            <a:xfrm flipH="1">
              <a:off x="5441051" y="6037023"/>
              <a:ext cx="20603" cy="17551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468"/>
            <p:cNvSpPr>
              <a:spLocks/>
            </p:cNvSpPr>
            <p:nvPr/>
          </p:nvSpPr>
          <p:spPr bwMode="auto">
            <a:xfrm flipH="1">
              <a:off x="5457533" y="6060607"/>
              <a:ext cx="18837" cy="4936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1470"/>
            <p:cNvSpPr>
              <a:spLocks noChangeArrowheads="1"/>
            </p:cNvSpPr>
            <p:nvPr/>
          </p:nvSpPr>
          <p:spPr bwMode="auto">
            <a:xfrm flipH="1">
              <a:off x="5117394" y="5896504"/>
              <a:ext cx="65931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471"/>
            <p:cNvSpPr>
              <a:spLocks noChangeShapeType="1"/>
            </p:cNvSpPr>
            <p:nvPr/>
          </p:nvSpPr>
          <p:spPr bwMode="auto">
            <a:xfrm flipH="1">
              <a:off x="5152126" y="5951488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472"/>
            <p:cNvSpPr>
              <a:spLocks noChangeShapeType="1"/>
            </p:cNvSpPr>
            <p:nvPr/>
          </p:nvSpPr>
          <p:spPr bwMode="auto">
            <a:xfrm>
              <a:off x="5155069" y="6033963"/>
              <a:ext cx="28256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473"/>
            <p:cNvSpPr>
              <a:spLocks noChangeShapeType="1"/>
            </p:cNvSpPr>
            <p:nvPr/>
          </p:nvSpPr>
          <p:spPr bwMode="auto">
            <a:xfrm flipH="1">
              <a:off x="5126813" y="6033963"/>
              <a:ext cx="28256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474"/>
            <p:cNvSpPr>
              <a:spLocks noChangeShapeType="1"/>
            </p:cNvSpPr>
            <p:nvPr/>
          </p:nvSpPr>
          <p:spPr bwMode="auto">
            <a:xfrm flipH="1">
              <a:off x="5093848" y="5978979"/>
              <a:ext cx="75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476"/>
            <p:cNvSpPr>
              <a:spLocks noChangeShapeType="1"/>
            </p:cNvSpPr>
            <p:nvPr/>
          </p:nvSpPr>
          <p:spPr bwMode="auto">
            <a:xfrm flipH="1">
              <a:off x="5090316" y="5960529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477"/>
            <p:cNvSpPr>
              <a:spLocks noChangeShapeType="1"/>
            </p:cNvSpPr>
            <p:nvPr/>
          </p:nvSpPr>
          <p:spPr bwMode="auto">
            <a:xfrm flipH="1">
              <a:off x="5080897" y="5960529"/>
              <a:ext cx="18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478"/>
            <p:cNvSpPr>
              <a:spLocks noChangeShapeType="1"/>
            </p:cNvSpPr>
            <p:nvPr/>
          </p:nvSpPr>
          <p:spPr bwMode="auto">
            <a:xfrm flipH="1" flipV="1">
              <a:off x="5099734" y="59421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79"/>
            <p:cNvSpPr>
              <a:spLocks noChangeShapeType="1"/>
            </p:cNvSpPr>
            <p:nvPr/>
          </p:nvSpPr>
          <p:spPr bwMode="auto">
            <a:xfrm flipH="1" flipV="1">
              <a:off x="5080897" y="59421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480"/>
            <p:cNvSpPr>
              <a:spLocks noChangeShapeType="1"/>
            </p:cNvSpPr>
            <p:nvPr/>
          </p:nvSpPr>
          <p:spPr bwMode="auto">
            <a:xfrm flipH="1" flipV="1">
              <a:off x="5090316" y="59421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1481"/>
            <p:cNvSpPr>
              <a:spLocks noChangeArrowheads="1"/>
            </p:cNvSpPr>
            <p:nvPr/>
          </p:nvSpPr>
          <p:spPr bwMode="auto">
            <a:xfrm flipH="1">
              <a:off x="5126813" y="5905851"/>
              <a:ext cx="9419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1482"/>
            <p:cNvSpPr>
              <a:spLocks/>
            </p:cNvSpPr>
            <p:nvPr/>
          </p:nvSpPr>
          <p:spPr bwMode="auto">
            <a:xfrm flipH="1">
              <a:off x="5100912" y="5904752"/>
              <a:ext cx="20603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483"/>
            <p:cNvSpPr>
              <a:spLocks/>
            </p:cNvSpPr>
            <p:nvPr/>
          </p:nvSpPr>
          <p:spPr bwMode="auto">
            <a:xfrm flipH="1">
              <a:off x="5117394" y="5928394"/>
              <a:ext cx="18837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1485"/>
            <p:cNvSpPr>
              <a:spLocks noChangeArrowheads="1"/>
            </p:cNvSpPr>
            <p:nvPr/>
          </p:nvSpPr>
          <p:spPr bwMode="auto">
            <a:xfrm flipH="1">
              <a:off x="5383128" y="5844117"/>
              <a:ext cx="65931" cy="548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486"/>
            <p:cNvSpPr>
              <a:spLocks noChangeShapeType="1"/>
            </p:cNvSpPr>
            <p:nvPr/>
          </p:nvSpPr>
          <p:spPr bwMode="auto">
            <a:xfrm flipH="1">
              <a:off x="5417860" y="5898963"/>
              <a:ext cx="0" cy="82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487"/>
            <p:cNvSpPr>
              <a:spLocks noChangeShapeType="1"/>
            </p:cNvSpPr>
            <p:nvPr/>
          </p:nvSpPr>
          <p:spPr bwMode="auto">
            <a:xfrm>
              <a:off x="5420803" y="5981232"/>
              <a:ext cx="28256" cy="64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488"/>
            <p:cNvSpPr>
              <a:spLocks noChangeShapeType="1"/>
            </p:cNvSpPr>
            <p:nvPr/>
          </p:nvSpPr>
          <p:spPr bwMode="auto">
            <a:xfrm flipH="1">
              <a:off x="5392547" y="5981232"/>
              <a:ext cx="28256" cy="7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489"/>
            <p:cNvSpPr>
              <a:spLocks noChangeShapeType="1"/>
            </p:cNvSpPr>
            <p:nvPr/>
          </p:nvSpPr>
          <p:spPr bwMode="auto">
            <a:xfrm flipH="1">
              <a:off x="5359582" y="5926386"/>
              <a:ext cx="75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491"/>
            <p:cNvSpPr>
              <a:spLocks noChangeShapeType="1"/>
            </p:cNvSpPr>
            <p:nvPr/>
          </p:nvSpPr>
          <p:spPr bwMode="auto">
            <a:xfrm flipH="1">
              <a:off x="5356050" y="5907982"/>
              <a:ext cx="0" cy="14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492"/>
            <p:cNvSpPr>
              <a:spLocks noChangeShapeType="1"/>
            </p:cNvSpPr>
            <p:nvPr/>
          </p:nvSpPr>
          <p:spPr bwMode="auto">
            <a:xfrm flipH="1">
              <a:off x="5346631" y="5907982"/>
              <a:ext cx="18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493"/>
            <p:cNvSpPr>
              <a:spLocks noChangeShapeType="1"/>
            </p:cNvSpPr>
            <p:nvPr/>
          </p:nvSpPr>
          <p:spPr bwMode="auto">
            <a:xfrm flipH="1" flipV="1">
              <a:off x="5365468" y="58896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494"/>
            <p:cNvSpPr>
              <a:spLocks noChangeShapeType="1"/>
            </p:cNvSpPr>
            <p:nvPr/>
          </p:nvSpPr>
          <p:spPr bwMode="auto">
            <a:xfrm flipH="1" flipV="1">
              <a:off x="5346631" y="58896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495"/>
            <p:cNvSpPr>
              <a:spLocks noChangeShapeType="1"/>
            </p:cNvSpPr>
            <p:nvPr/>
          </p:nvSpPr>
          <p:spPr bwMode="auto">
            <a:xfrm flipH="1" flipV="1">
              <a:off x="5356050" y="58896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1496"/>
            <p:cNvSpPr>
              <a:spLocks noChangeArrowheads="1"/>
            </p:cNvSpPr>
            <p:nvPr/>
          </p:nvSpPr>
          <p:spPr bwMode="auto">
            <a:xfrm flipH="1">
              <a:off x="5392547" y="5853441"/>
              <a:ext cx="9419" cy="87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1497"/>
            <p:cNvSpPr>
              <a:spLocks/>
            </p:cNvSpPr>
            <p:nvPr/>
          </p:nvSpPr>
          <p:spPr bwMode="auto">
            <a:xfrm flipH="1">
              <a:off x="5366646" y="5852344"/>
              <a:ext cx="20603" cy="17551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498"/>
            <p:cNvSpPr>
              <a:spLocks/>
            </p:cNvSpPr>
            <p:nvPr/>
          </p:nvSpPr>
          <p:spPr bwMode="auto">
            <a:xfrm flipH="1">
              <a:off x="5383128" y="5875928"/>
              <a:ext cx="18837" cy="4936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1500"/>
            <p:cNvSpPr>
              <a:spLocks noChangeArrowheads="1"/>
            </p:cNvSpPr>
            <p:nvPr/>
          </p:nvSpPr>
          <p:spPr bwMode="auto">
            <a:xfrm flipH="1">
              <a:off x="5230624" y="5791200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501"/>
            <p:cNvSpPr>
              <a:spLocks noChangeShapeType="1"/>
            </p:cNvSpPr>
            <p:nvPr/>
          </p:nvSpPr>
          <p:spPr bwMode="auto">
            <a:xfrm flipH="1">
              <a:off x="5265520" y="5846184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502"/>
            <p:cNvSpPr>
              <a:spLocks noChangeShapeType="1"/>
            </p:cNvSpPr>
            <p:nvPr/>
          </p:nvSpPr>
          <p:spPr bwMode="auto">
            <a:xfrm>
              <a:off x="5268477" y="5928659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503"/>
            <p:cNvSpPr>
              <a:spLocks noChangeShapeType="1"/>
            </p:cNvSpPr>
            <p:nvPr/>
          </p:nvSpPr>
          <p:spPr bwMode="auto">
            <a:xfrm flipH="1">
              <a:off x="5240088" y="5928659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04"/>
            <p:cNvSpPr>
              <a:spLocks noChangeShapeType="1"/>
            </p:cNvSpPr>
            <p:nvPr/>
          </p:nvSpPr>
          <p:spPr bwMode="auto">
            <a:xfrm flipH="1">
              <a:off x="5206967" y="5873675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506"/>
            <p:cNvSpPr>
              <a:spLocks noChangeShapeType="1"/>
            </p:cNvSpPr>
            <p:nvPr/>
          </p:nvSpPr>
          <p:spPr bwMode="auto">
            <a:xfrm flipH="1">
              <a:off x="5203418" y="5855225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507"/>
            <p:cNvSpPr>
              <a:spLocks noChangeShapeType="1"/>
            </p:cNvSpPr>
            <p:nvPr/>
          </p:nvSpPr>
          <p:spPr bwMode="auto">
            <a:xfrm flipH="1">
              <a:off x="5193955" y="5855225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508"/>
            <p:cNvSpPr>
              <a:spLocks noChangeShapeType="1"/>
            </p:cNvSpPr>
            <p:nvPr/>
          </p:nvSpPr>
          <p:spPr bwMode="auto">
            <a:xfrm flipH="1" flipV="1">
              <a:off x="5212881" y="5836836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509"/>
            <p:cNvSpPr>
              <a:spLocks noChangeShapeType="1"/>
            </p:cNvSpPr>
            <p:nvPr/>
          </p:nvSpPr>
          <p:spPr bwMode="auto">
            <a:xfrm flipH="1" flipV="1">
              <a:off x="5193955" y="5836836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510"/>
            <p:cNvSpPr>
              <a:spLocks noChangeShapeType="1"/>
            </p:cNvSpPr>
            <p:nvPr/>
          </p:nvSpPr>
          <p:spPr bwMode="auto">
            <a:xfrm flipH="1" flipV="1">
              <a:off x="5203418" y="5836836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1511"/>
            <p:cNvSpPr>
              <a:spLocks noChangeArrowheads="1"/>
            </p:cNvSpPr>
            <p:nvPr/>
          </p:nvSpPr>
          <p:spPr bwMode="auto">
            <a:xfrm flipH="1">
              <a:off x="5240088" y="5800547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1512"/>
            <p:cNvSpPr>
              <a:spLocks/>
            </p:cNvSpPr>
            <p:nvPr/>
          </p:nvSpPr>
          <p:spPr bwMode="auto">
            <a:xfrm flipH="1">
              <a:off x="5214064" y="5799448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513"/>
            <p:cNvSpPr>
              <a:spLocks/>
            </p:cNvSpPr>
            <p:nvPr/>
          </p:nvSpPr>
          <p:spPr bwMode="auto">
            <a:xfrm flipH="1">
              <a:off x="5230624" y="5823090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Oval 1515"/>
            <p:cNvSpPr>
              <a:spLocks noChangeArrowheads="1"/>
            </p:cNvSpPr>
            <p:nvPr/>
          </p:nvSpPr>
          <p:spPr bwMode="auto">
            <a:xfrm flipH="1">
              <a:off x="5331603" y="6002338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516"/>
            <p:cNvSpPr>
              <a:spLocks noChangeShapeType="1"/>
            </p:cNvSpPr>
            <p:nvPr/>
          </p:nvSpPr>
          <p:spPr bwMode="auto">
            <a:xfrm flipH="1">
              <a:off x="5366499" y="6057322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517"/>
            <p:cNvSpPr>
              <a:spLocks noChangeShapeType="1"/>
            </p:cNvSpPr>
            <p:nvPr/>
          </p:nvSpPr>
          <p:spPr bwMode="auto">
            <a:xfrm>
              <a:off x="5369456" y="6139797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518"/>
            <p:cNvSpPr>
              <a:spLocks noChangeShapeType="1"/>
            </p:cNvSpPr>
            <p:nvPr/>
          </p:nvSpPr>
          <p:spPr bwMode="auto">
            <a:xfrm flipH="1">
              <a:off x="5341067" y="6139797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519"/>
            <p:cNvSpPr>
              <a:spLocks noChangeShapeType="1"/>
            </p:cNvSpPr>
            <p:nvPr/>
          </p:nvSpPr>
          <p:spPr bwMode="auto">
            <a:xfrm flipH="1">
              <a:off x="5307946" y="6084813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521"/>
            <p:cNvSpPr>
              <a:spLocks noChangeShapeType="1"/>
            </p:cNvSpPr>
            <p:nvPr/>
          </p:nvSpPr>
          <p:spPr bwMode="auto">
            <a:xfrm flipH="1">
              <a:off x="5304397" y="6066363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522"/>
            <p:cNvSpPr>
              <a:spLocks noChangeShapeType="1"/>
            </p:cNvSpPr>
            <p:nvPr/>
          </p:nvSpPr>
          <p:spPr bwMode="auto">
            <a:xfrm flipH="1">
              <a:off x="5294934" y="6066363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523"/>
            <p:cNvSpPr>
              <a:spLocks noChangeShapeType="1"/>
            </p:cNvSpPr>
            <p:nvPr/>
          </p:nvSpPr>
          <p:spPr bwMode="auto">
            <a:xfrm flipH="1" flipV="1">
              <a:off x="5313860" y="6047974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524"/>
            <p:cNvSpPr>
              <a:spLocks noChangeShapeType="1"/>
            </p:cNvSpPr>
            <p:nvPr/>
          </p:nvSpPr>
          <p:spPr bwMode="auto">
            <a:xfrm flipH="1" flipV="1">
              <a:off x="5294934" y="6047974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525"/>
            <p:cNvSpPr>
              <a:spLocks noChangeShapeType="1"/>
            </p:cNvSpPr>
            <p:nvPr/>
          </p:nvSpPr>
          <p:spPr bwMode="auto">
            <a:xfrm flipH="1" flipV="1">
              <a:off x="5304397" y="6047974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1526"/>
            <p:cNvSpPr>
              <a:spLocks noChangeArrowheads="1"/>
            </p:cNvSpPr>
            <p:nvPr/>
          </p:nvSpPr>
          <p:spPr bwMode="auto">
            <a:xfrm flipH="1">
              <a:off x="5341067" y="6011685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1527"/>
            <p:cNvSpPr>
              <a:spLocks/>
            </p:cNvSpPr>
            <p:nvPr/>
          </p:nvSpPr>
          <p:spPr bwMode="auto">
            <a:xfrm flipH="1">
              <a:off x="5315043" y="6010586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528"/>
            <p:cNvSpPr>
              <a:spLocks/>
            </p:cNvSpPr>
            <p:nvPr/>
          </p:nvSpPr>
          <p:spPr bwMode="auto">
            <a:xfrm>
              <a:off x="5331603" y="6034228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1530"/>
            <p:cNvSpPr>
              <a:spLocks noChangeArrowheads="1"/>
            </p:cNvSpPr>
            <p:nvPr/>
          </p:nvSpPr>
          <p:spPr bwMode="auto">
            <a:xfrm flipH="1">
              <a:off x="5354794" y="6239404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531"/>
            <p:cNvSpPr>
              <a:spLocks noChangeShapeType="1"/>
            </p:cNvSpPr>
            <p:nvPr/>
          </p:nvSpPr>
          <p:spPr bwMode="auto">
            <a:xfrm flipH="1">
              <a:off x="5389690" y="6294388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532"/>
            <p:cNvSpPr>
              <a:spLocks noChangeShapeType="1"/>
            </p:cNvSpPr>
            <p:nvPr/>
          </p:nvSpPr>
          <p:spPr bwMode="auto">
            <a:xfrm>
              <a:off x="5392647" y="6376863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533"/>
            <p:cNvSpPr>
              <a:spLocks noChangeShapeType="1"/>
            </p:cNvSpPr>
            <p:nvPr/>
          </p:nvSpPr>
          <p:spPr bwMode="auto">
            <a:xfrm flipH="1">
              <a:off x="5364258" y="6376863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534"/>
            <p:cNvSpPr>
              <a:spLocks noChangeShapeType="1"/>
            </p:cNvSpPr>
            <p:nvPr/>
          </p:nvSpPr>
          <p:spPr bwMode="auto">
            <a:xfrm flipH="1">
              <a:off x="5331137" y="6321879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536"/>
            <p:cNvSpPr>
              <a:spLocks noChangeShapeType="1"/>
            </p:cNvSpPr>
            <p:nvPr/>
          </p:nvSpPr>
          <p:spPr bwMode="auto">
            <a:xfrm flipH="1">
              <a:off x="5327588" y="6303429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537"/>
            <p:cNvSpPr>
              <a:spLocks noChangeShapeType="1"/>
            </p:cNvSpPr>
            <p:nvPr/>
          </p:nvSpPr>
          <p:spPr bwMode="auto">
            <a:xfrm flipH="1">
              <a:off x="5318125" y="6303429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538"/>
            <p:cNvSpPr>
              <a:spLocks noChangeShapeType="1"/>
            </p:cNvSpPr>
            <p:nvPr/>
          </p:nvSpPr>
          <p:spPr bwMode="auto">
            <a:xfrm flipH="1" flipV="1">
              <a:off x="5337051" y="62850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539"/>
            <p:cNvSpPr>
              <a:spLocks noChangeShapeType="1"/>
            </p:cNvSpPr>
            <p:nvPr/>
          </p:nvSpPr>
          <p:spPr bwMode="auto">
            <a:xfrm flipH="1" flipV="1">
              <a:off x="5318125" y="62850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540"/>
            <p:cNvSpPr>
              <a:spLocks noChangeShapeType="1"/>
            </p:cNvSpPr>
            <p:nvPr/>
          </p:nvSpPr>
          <p:spPr bwMode="auto">
            <a:xfrm flipH="1" flipV="1">
              <a:off x="5327588" y="62850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1541"/>
            <p:cNvSpPr>
              <a:spLocks noChangeArrowheads="1"/>
            </p:cNvSpPr>
            <p:nvPr/>
          </p:nvSpPr>
          <p:spPr bwMode="auto">
            <a:xfrm flipH="1">
              <a:off x="5364258" y="6248751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1542"/>
            <p:cNvSpPr>
              <a:spLocks/>
            </p:cNvSpPr>
            <p:nvPr/>
          </p:nvSpPr>
          <p:spPr bwMode="auto">
            <a:xfrm flipH="1">
              <a:off x="5338234" y="6247652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543"/>
            <p:cNvSpPr>
              <a:spLocks/>
            </p:cNvSpPr>
            <p:nvPr/>
          </p:nvSpPr>
          <p:spPr bwMode="auto">
            <a:xfrm flipH="1">
              <a:off x="5354794" y="6271294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Oval 1545"/>
            <p:cNvSpPr>
              <a:spLocks noChangeArrowheads="1"/>
            </p:cNvSpPr>
            <p:nvPr/>
          </p:nvSpPr>
          <p:spPr bwMode="auto">
            <a:xfrm flipH="1">
              <a:off x="5145589" y="6265863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546"/>
            <p:cNvSpPr>
              <a:spLocks noChangeShapeType="1"/>
            </p:cNvSpPr>
            <p:nvPr/>
          </p:nvSpPr>
          <p:spPr bwMode="auto">
            <a:xfrm flipH="1">
              <a:off x="5180485" y="6320847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547"/>
            <p:cNvSpPr>
              <a:spLocks noChangeShapeType="1"/>
            </p:cNvSpPr>
            <p:nvPr/>
          </p:nvSpPr>
          <p:spPr bwMode="auto">
            <a:xfrm>
              <a:off x="5183442" y="6403322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548"/>
            <p:cNvSpPr>
              <a:spLocks noChangeShapeType="1"/>
            </p:cNvSpPr>
            <p:nvPr/>
          </p:nvSpPr>
          <p:spPr bwMode="auto">
            <a:xfrm flipH="1">
              <a:off x="5155053" y="6403322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549"/>
            <p:cNvSpPr>
              <a:spLocks noChangeShapeType="1"/>
            </p:cNvSpPr>
            <p:nvPr/>
          </p:nvSpPr>
          <p:spPr bwMode="auto">
            <a:xfrm flipH="1">
              <a:off x="5121932" y="6348338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551"/>
            <p:cNvSpPr>
              <a:spLocks noChangeShapeType="1"/>
            </p:cNvSpPr>
            <p:nvPr/>
          </p:nvSpPr>
          <p:spPr bwMode="auto">
            <a:xfrm flipH="1">
              <a:off x="5118383" y="6329888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552"/>
            <p:cNvSpPr>
              <a:spLocks noChangeShapeType="1"/>
            </p:cNvSpPr>
            <p:nvPr/>
          </p:nvSpPr>
          <p:spPr bwMode="auto">
            <a:xfrm flipH="1">
              <a:off x="5108920" y="6329888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553"/>
            <p:cNvSpPr>
              <a:spLocks noChangeShapeType="1"/>
            </p:cNvSpPr>
            <p:nvPr/>
          </p:nvSpPr>
          <p:spPr bwMode="auto">
            <a:xfrm flipH="1" flipV="1">
              <a:off x="5127846" y="6311499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554"/>
            <p:cNvSpPr>
              <a:spLocks noChangeShapeType="1"/>
            </p:cNvSpPr>
            <p:nvPr/>
          </p:nvSpPr>
          <p:spPr bwMode="auto">
            <a:xfrm flipH="1" flipV="1">
              <a:off x="5108920" y="6311499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555"/>
            <p:cNvSpPr>
              <a:spLocks noChangeShapeType="1"/>
            </p:cNvSpPr>
            <p:nvPr/>
          </p:nvSpPr>
          <p:spPr bwMode="auto">
            <a:xfrm flipH="1" flipV="1">
              <a:off x="5118383" y="6311499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Oval 1556"/>
            <p:cNvSpPr>
              <a:spLocks noChangeArrowheads="1"/>
            </p:cNvSpPr>
            <p:nvPr/>
          </p:nvSpPr>
          <p:spPr bwMode="auto">
            <a:xfrm flipH="1">
              <a:off x="5155053" y="6275210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1557"/>
            <p:cNvSpPr>
              <a:spLocks/>
            </p:cNvSpPr>
            <p:nvPr/>
          </p:nvSpPr>
          <p:spPr bwMode="auto">
            <a:xfrm flipH="1">
              <a:off x="5129029" y="6274111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558"/>
            <p:cNvSpPr>
              <a:spLocks/>
            </p:cNvSpPr>
            <p:nvPr/>
          </p:nvSpPr>
          <p:spPr bwMode="auto">
            <a:xfrm flipH="1">
              <a:off x="5145589" y="6297753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Oval 1560"/>
            <p:cNvSpPr>
              <a:spLocks noChangeArrowheads="1"/>
            </p:cNvSpPr>
            <p:nvPr/>
          </p:nvSpPr>
          <p:spPr bwMode="auto">
            <a:xfrm flipH="1">
              <a:off x="5496358" y="6187017"/>
              <a:ext cx="66242" cy="548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561"/>
            <p:cNvSpPr>
              <a:spLocks noChangeShapeType="1"/>
            </p:cNvSpPr>
            <p:nvPr/>
          </p:nvSpPr>
          <p:spPr bwMode="auto">
            <a:xfrm flipH="1">
              <a:off x="5531254" y="6241863"/>
              <a:ext cx="0" cy="82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562"/>
            <p:cNvSpPr>
              <a:spLocks noChangeShapeType="1"/>
            </p:cNvSpPr>
            <p:nvPr/>
          </p:nvSpPr>
          <p:spPr bwMode="auto">
            <a:xfrm>
              <a:off x="5534211" y="6324132"/>
              <a:ext cx="28389" cy="64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563"/>
            <p:cNvSpPr>
              <a:spLocks noChangeShapeType="1"/>
            </p:cNvSpPr>
            <p:nvPr/>
          </p:nvSpPr>
          <p:spPr bwMode="auto">
            <a:xfrm flipH="1">
              <a:off x="5505822" y="6324132"/>
              <a:ext cx="28389" cy="7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1564"/>
            <p:cNvSpPr>
              <a:spLocks noChangeShapeType="1"/>
            </p:cNvSpPr>
            <p:nvPr/>
          </p:nvSpPr>
          <p:spPr bwMode="auto">
            <a:xfrm flipH="1">
              <a:off x="5472701" y="6269286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1566"/>
            <p:cNvSpPr>
              <a:spLocks noChangeShapeType="1"/>
            </p:cNvSpPr>
            <p:nvPr/>
          </p:nvSpPr>
          <p:spPr bwMode="auto">
            <a:xfrm flipH="1">
              <a:off x="5469152" y="6250882"/>
              <a:ext cx="0" cy="14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567"/>
            <p:cNvSpPr>
              <a:spLocks noChangeShapeType="1"/>
            </p:cNvSpPr>
            <p:nvPr/>
          </p:nvSpPr>
          <p:spPr bwMode="auto">
            <a:xfrm flipH="1">
              <a:off x="5459689" y="6250882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568"/>
            <p:cNvSpPr>
              <a:spLocks noChangeShapeType="1"/>
            </p:cNvSpPr>
            <p:nvPr/>
          </p:nvSpPr>
          <p:spPr bwMode="auto">
            <a:xfrm flipH="1" flipV="1">
              <a:off x="5478615" y="62325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569"/>
            <p:cNvSpPr>
              <a:spLocks noChangeShapeType="1"/>
            </p:cNvSpPr>
            <p:nvPr/>
          </p:nvSpPr>
          <p:spPr bwMode="auto">
            <a:xfrm flipH="1" flipV="1">
              <a:off x="5459689" y="62325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570"/>
            <p:cNvSpPr>
              <a:spLocks noChangeShapeType="1"/>
            </p:cNvSpPr>
            <p:nvPr/>
          </p:nvSpPr>
          <p:spPr bwMode="auto">
            <a:xfrm flipH="1" flipV="1">
              <a:off x="5469152" y="62325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Oval 1571"/>
            <p:cNvSpPr>
              <a:spLocks noChangeArrowheads="1"/>
            </p:cNvSpPr>
            <p:nvPr/>
          </p:nvSpPr>
          <p:spPr bwMode="auto">
            <a:xfrm flipH="1">
              <a:off x="5505822" y="6196341"/>
              <a:ext cx="9463" cy="87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1572"/>
            <p:cNvSpPr>
              <a:spLocks/>
            </p:cNvSpPr>
            <p:nvPr/>
          </p:nvSpPr>
          <p:spPr bwMode="auto">
            <a:xfrm flipH="1">
              <a:off x="5479798" y="6195244"/>
              <a:ext cx="20700" cy="17551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1573"/>
            <p:cNvSpPr>
              <a:spLocks/>
            </p:cNvSpPr>
            <p:nvPr/>
          </p:nvSpPr>
          <p:spPr bwMode="auto">
            <a:xfrm flipH="1">
              <a:off x="5496358" y="6218828"/>
              <a:ext cx="18926" cy="4936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Oval 1575"/>
            <p:cNvSpPr>
              <a:spLocks noChangeArrowheads="1"/>
            </p:cNvSpPr>
            <p:nvPr/>
          </p:nvSpPr>
          <p:spPr bwMode="auto">
            <a:xfrm flipH="1">
              <a:off x="5188640" y="6126893"/>
              <a:ext cx="66138" cy="51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576"/>
            <p:cNvSpPr>
              <a:spLocks noChangeShapeType="1"/>
            </p:cNvSpPr>
            <p:nvPr/>
          </p:nvSpPr>
          <p:spPr bwMode="auto">
            <a:xfrm flipH="1">
              <a:off x="5223481" y="6178037"/>
              <a:ext cx="0" cy="76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577"/>
            <p:cNvSpPr>
              <a:spLocks noChangeShapeType="1"/>
            </p:cNvSpPr>
            <p:nvPr/>
          </p:nvSpPr>
          <p:spPr bwMode="auto">
            <a:xfrm>
              <a:off x="5226433" y="6254753"/>
              <a:ext cx="28345" cy="59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578"/>
            <p:cNvSpPr>
              <a:spLocks noChangeShapeType="1"/>
            </p:cNvSpPr>
            <p:nvPr/>
          </p:nvSpPr>
          <p:spPr bwMode="auto">
            <a:xfrm flipH="1">
              <a:off x="5198088" y="6254753"/>
              <a:ext cx="28345" cy="68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579"/>
            <p:cNvSpPr>
              <a:spLocks noChangeShapeType="1"/>
            </p:cNvSpPr>
            <p:nvPr/>
          </p:nvSpPr>
          <p:spPr bwMode="auto">
            <a:xfrm flipH="1" flipV="1">
              <a:off x="5123683" y="6200540"/>
              <a:ext cx="160621" cy="30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581"/>
            <p:cNvSpPr>
              <a:spLocks noChangeShapeType="1"/>
            </p:cNvSpPr>
            <p:nvPr/>
          </p:nvSpPr>
          <p:spPr bwMode="auto">
            <a:xfrm flipH="1">
              <a:off x="5274856" y="6186447"/>
              <a:ext cx="0" cy="136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582"/>
            <p:cNvSpPr>
              <a:spLocks noChangeShapeType="1"/>
            </p:cNvSpPr>
            <p:nvPr/>
          </p:nvSpPr>
          <p:spPr bwMode="auto">
            <a:xfrm flipH="1">
              <a:off x="5265407" y="6186447"/>
              <a:ext cx="188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583"/>
            <p:cNvSpPr>
              <a:spLocks noChangeShapeType="1"/>
            </p:cNvSpPr>
            <p:nvPr/>
          </p:nvSpPr>
          <p:spPr bwMode="auto">
            <a:xfrm flipH="1" flipV="1">
              <a:off x="5284304" y="6169342"/>
              <a:ext cx="0" cy="17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584"/>
            <p:cNvSpPr>
              <a:spLocks noChangeShapeType="1"/>
            </p:cNvSpPr>
            <p:nvPr/>
          </p:nvSpPr>
          <p:spPr bwMode="auto">
            <a:xfrm flipH="1" flipV="1">
              <a:off x="5265407" y="6169342"/>
              <a:ext cx="0" cy="17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585"/>
            <p:cNvSpPr>
              <a:spLocks noChangeShapeType="1"/>
            </p:cNvSpPr>
            <p:nvPr/>
          </p:nvSpPr>
          <p:spPr bwMode="auto">
            <a:xfrm flipH="1" flipV="1">
              <a:off x="5274856" y="6169342"/>
              <a:ext cx="0" cy="17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Oval 1586"/>
            <p:cNvSpPr>
              <a:spLocks noChangeArrowheads="1"/>
            </p:cNvSpPr>
            <p:nvPr/>
          </p:nvSpPr>
          <p:spPr bwMode="auto">
            <a:xfrm flipH="1">
              <a:off x="5198088" y="6135587"/>
              <a:ext cx="9448" cy="81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1587"/>
            <p:cNvSpPr>
              <a:spLocks/>
            </p:cNvSpPr>
            <p:nvPr/>
          </p:nvSpPr>
          <p:spPr bwMode="auto">
            <a:xfrm flipH="1">
              <a:off x="5172105" y="6134564"/>
              <a:ext cx="20668" cy="16366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588"/>
            <p:cNvSpPr>
              <a:spLocks/>
            </p:cNvSpPr>
            <p:nvPr/>
          </p:nvSpPr>
          <p:spPr bwMode="auto">
            <a:xfrm flipH="1">
              <a:off x="5188640" y="6156556"/>
              <a:ext cx="18897" cy="4603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589"/>
            <p:cNvSpPr>
              <a:spLocks/>
            </p:cNvSpPr>
            <p:nvPr/>
          </p:nvSpPr>
          <p:spPr bwMode="auto">
            <a:xfrm>
              <a:off x="5182144" y="6108481"/>
              <a:ext cx="85035" cy="49098"/>
            </a:xfrm>
            <a:custGeom>
              <a:avLst/>
              <a:gdLst>
                <a:gd name="T0" fmla="*/ 0 w 125"/>
                <a:gd name="T1" fmla="*/ 2147483647 h 57"/>
                <a:gd name="T2" fmla="*/ 2147483647 w 125"/>
                <a:gd name="T3" fmla="*/ 2147483647 h 57"/>
                <a:gd name="T4" fmla="*/ 2147483647 w 125"/>
                <a:gd name="T5" fmla="*/ 2147483647 h 57"/>
                <a:gd name="T6" fmla="*/ 2147483647 w 125"/>
                <a:gd name="T7" fmla="*/ 2147483647 h 57"/>
                <a:gd name="T8" fmla="*/ 2147483647 w 125"/>
                <a:gd name="T9" fmla="*/ 2147483647 h 57"/>
                <a:gd name="T10" fmla="*/ 2147483647 w 125"/>
                <a:gd name="T11" fmla="*/ 2147483647 h 57"/>
                <a:gd name="T12" fmla="*/ 2147483647 w 125"/>
                <a:gd name="T13" fmla="*/ 214748364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57"/>
                <a:gd name="T23" fmla="*/ 125 w 125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57">
                  <a:moveTo>
                    <a:pt x="0" y="18"/>
                  </a:moveTo>
                  <a:cubicBezTo>
                    <a:pt x="17" y="20"/>
                    <a:pt x="36" y="16"/>
                    <a:pt x="45" y="33"/>
                  </a:cubicBezTo>
                  <a:cubicBezTo>
                    <a:pt x="46" y="36"/>
                    <a:pt x="45" y="40"/>
                    <a:pt x="48" y="42"/>
                  </a:cubicBezTo>
                  <a:cubicBezTo>
                    <a:pt x="56" y="48"/>
                    <a:pt x="66" y="48"/>
                    <a:pt x="75" y="51"/>
                  </a:cubicBezTo>
                  <a:cubicBezTo>
                    <a:pt x="81" y="53"/>
                    <a:pt x="93" y="57"/>
                    <a:pt x="93" y="57"/>
                  </a:cubicBezTo>
                  <a:cubicBezTo>
                    <a:pt x="125" y="49"/>
                    <a:pt x="108" y="11"/>
                    <a:pt x="84" y="3"/>
                  </a:cubicBezTo>
                  <a:cubicBezTo>
                    <a:pt x="58" y="5"/>
                    <a:pt x="49" y="0"/>
                    <a:pt x="39" y="21"/>
                  </a:cubicBezTo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1" name="Picture 1590" descr="pho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9200" y="6133030"/>
              <a:ext cx="141724" cy="12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 flipH="1">
            <a:off x="228600" y="4648200"/>
            <a:ext cx="832972" cy="1676400"/>
            <a:chOff x="5034428" y="4724400"/>
            <a:chExt cx="832972" cy="1676400"/>
          </a:xfrm>
        </p:grpSpPr>
        <p:sp>
          <p:nvSpPr>
            <p:cNvPr id="144" name="Line 134"/>
            <p:cNvSpPr>
              <a:spLocks noChangeShapeType="1"/>
            </p:cNvSpPr>
            <p:nvPr/>
          </p:nvSpPr>
          <p:spPr bwMode="auto">
            <a:xfrm>
              <a:off x="5370132" y="5285817"/>
              <a:ext cx="0" cy="588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35"/>
            <p:cNvSpPr>
              <a:spLocks noChangeShapeType="1"/>
            </p:cNvSpPr>
            <p:nvPr/>
          </p:nvSpPr>
          <p:spPr bwMode="auto">
            <a:xfrm flipH="1">
              <a:off x="5170219" y="5874717"/>
              <a:ext cx="181055" cy="459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36"/>
            <p:cNvSpPr>
              <a:spLocks noChangeShapeType="1"/>
            </p:cNvSpPr>
            <p:nvPr/>
          </p:nvSpPr>
          <p:spPr bwMode="auto">
            <a:xfrm>
              <a:off x="5351273" y="5874717"/>
              <a:ext cx="181055" cy="5260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37"/>
            <p:cNvSpPr>
              <a:spLocks noChangeShapeType="1"/>
            </p:cNvSpPr>
            <p:nvPr/>
          </p:nvSpPr>
          <p:spPr bwMode="auto">
            <a:xfrm>
              <a:off x="5068374" y="5482118"/>
              <a:ext cx="4828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Oval 139"/>
            <p:cNvSpPr>
              <a:spLocks noChangeArrowheads="1"/>
            </p:cNvSpPr>
            <p:nvPr/>
          </p:nvSpPr>
          <p:spPr bwMode="auto">
            <a:xfrm flipH="1">
              <a:off x="5140044" y="4869661"/>
              <a:ext cx="422458" cy="392599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Oval 140"/>
            <p:cNvSpPr>
              <a:spLocks noChangeArrowheads="1"/>
            </p:cNvSpPr>
            <p:nvPr/>
          </p:nvSpPr>
          <p:spPr bwMode="auto">
            <a:xfrm flipH="1">
              <a:off x="5200396" y="4936404"/>
              <a:ext cx="60351" cy="628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141"/>
            <p:cNvSpPr>
              <a:spLocks/>
            </p:cNvSpPr>
            <p:nvPr/>
          </p:nvSpPr>
          <p:spPr bwMode="auto">
            <a:xfrm flipH="1">
              <a:off x="5034428" y="4928553"/>
              <a:ext cx="132018" cy="125633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143"/>
            <p:cNvSpPr>
              <a:spLocks/>
            </p:cNvSpPr>
            <p:nvPr/>
          </p:nvSpPr>
          <p:spPr bwMode="auto">
            <a:xfrm>
              <a:off x="5117411" y="4724400"/>
              <a:ext cx="543161" cy="376897"/>
            </a:xfrm>
            <a:custGeom>
              <a:avLst/>
              <a:gdLst>
                <a:gd name="T0" fmla="*/ 0 w 125"/>
                <a:gd name="T1" fmla="*/ 2147483647 h 57"/>
                <a:gd name="T2" fmla="*/ 2147483647 w 125"/>
                <a:gd name="T3" fmla="*/ 2147483647 h 57"/>
                <a:gd name="T4" fmla="*/ 2147483647 w 125"/>
                <a:gd name="T5" fmla="*/ 2147483647 h 57"/>
                <a:gd name="T6" fmla="*/ 2147483647 w 125"/>
                <a:gd name="T7" fmla="*/ 2147483647 h 57"/>
                <a:gd name="T8" fmla="*/ 2147483647 w 125"/>
                <a:gd name="T9" fmla="*/ 2147483647 h 57"/>
                <a:gd name="T10" fmla="*/ 2147483647 w 125"/>
                <a:gd name="T11" fmla="*/ 2147483647 h 57"/>
                <a:gd name="T12" fmla="*/ 2147483647 w 125"/>
                <a:gd name="T13" fmla="*/ 214748364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57"/>
                <a:gd name="T23" fmla="*/ 125 w 125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57">
                  <a:moveTo>
                    <a:pt x="0" y="18"/>
                  </a:moveTo>
                  <a:cubicBezTo>
                    <a:pt x="17" y="20"/>
                    <a:pt x="36" y="16"/>
                    <a:pt x="45" y="33"/>
                  </a:cubicBezTo>
                  <a:cubicBezTo>
                    <a:pt x="46" y="36"/>
                    <a:pt x="45" y="40"/>
                    <a:pt x="48" y="42"/>
                  </a:cubicBezTo>
                  <a:cubicBezTo>
                    <a:pt x="56" y="48"/>
                    <a:pt x="66" y="48"/>
                    <a:pt x="75" y="51"/>
                  </a:cubicBezTo>
                  <a:cubicBezTo>
                    <a:pt x="81" y="53"/>
                    <a:pt x="93" y="57"/>
                    <a:pt x="93" y="57"/>
                  </a:cubicBezTo>
                  <a:cubicBezTo>
                    <a:pt x="125" y="49"/>
                    <a:pt x="108" y="11"/>
                    <a:pt x="84" y="3"/>
                  </a:cubicBezTo>
                  <a:cubicBezTo>
                    <a:pt x="58" y="5"/>
                    <a:pt x="49" y="0"/>
                    <a:pt x="39" y="21"/>
                  </a:cubicBezTo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2" name="Picture 11" descr="phon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800" y="5234609"/>
              <a:ext cx="482600" cy="510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Freeform 152"/>
            <p:cNvSpPr/>
            <p:nvPr/>
          </p:nvSpPr>
          <p:spPr bwMode="auto">
            <a:xfrm>
              <a:off x="5167313" y="5127625"/>
              <a:ext cx="88900" cy="39688"/>
            </a:xfrm>
            <a:custGeom>
              <a:avLst/>
              <a:gdLst>
                <a:gd name="connsiteX0" fmla="*/ 0 w 98154"/>
                <a:gd name="connsiteY0" fmla="*/ 41031 h 41031"/>
                <a:gd name="connsiteX1" fmla="*/ 76200 w 98154"/>
                <a:gd name="connsiteY1" fmla="*/ 35169 h 41031"/>
                <a:gd name="connsiteX2" fmla="*/ 93785 w 98154"/>
                <a:gd name="connsiteY2" fmla="*/ 29307 h 41031"/>
                <a:gd name="connsiteX3" fmla="*/ 93785 w 98154"/>
                <a:gd name="connsiteY3" fmla="*/ 0 h 4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54" h="41031">
                  <a:moveTo>
                    <a:pt x="0" y="41031"/>
                  </a:moveTo>
                  <a:cubicBezTo>
                    <a:pt x="25400" y="39077"/>
                    <a:pt x="50922" y="38329"/>
                    <a:pt x="76200" y="35169"/>
                  </a:cubicBezTo>
                  <a:cubicBezTo>
                    <a:pt x="82331" y="34403"/>
                    <a:pt x="91022" y="34833"/>
                    <a:pt x="93785" y="29307"/>
                  </a:cubicBezTo>
                  <a:cubicBezTo>
                    <a:pt x="98154" y="20569"/>
                    <a:pt x="93785" y="9769"/>
                    <a:pt x="93785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54" name="Group 55"/>
          <p:cNvGrpSpPr>
            <a:grpSpLocks/>
          </p:cNvGrpSpPr>
          <p:nvPr/>
        </p:nvGrpSpPr>
        <p:grpSpPr bwMode="auto">
          <a:xfrm>
            <a:off x="3733800" y="4724400"/>
            <a:ext cx="1295400" cy="1524000"/>
            <a:chOff x="5029200" y="5791200"/>
            <a:chExt cx="533400" cy="685800"/>
          </a:xfrm>
        </p:grpSpPr>
        <p:sp>
          <p:nvSpPr>
            <p:cNvPr id="155" name="Oval 1455"/>
            <p:cNvSpPr>
              <a:spLocks noChangeArrowheads="1"/>
            </p:cNvSpPr>
            <p:nvPr/>
          </p:nvSpPr>
          <p:spPr bwMode="auto">
            <a:xfrm flipH="1">
              <a:off x="5457533" y="6028796"/>
              <a:ext cx="65931" cy="548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1456"/>
            <p:cNvSpPr>
              <a:spLocks noChangeShapeType="1"/>
            </p:cNvSpPr>
            <p:nvPr/>
          </p:nvSpPr>
          <p:spPr bwMode="auto">
            <a:xfrm flipH="1">
              <a:off x="5492265" y="6083642"/>
              <a:ext cx="0" cy="82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1457"/>
            <p:cNvSpPr>
              <a:spLocks noChangeShapeType="1"/>
            </p:cNvSpPr>
            <p:nvPr/>
          </p:nvSpPr>
          <p:spPr bwMode="auto">
            <a:xfrm>
              <a:off x="5495208" y="6165911"/>
              <a:ext cx="28256" cy="64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1458"/>
            <p:cNvSpPr>
              <a:spLocks noChangeShapeType="1"/>
            </p:cNvSpPr>
            <p:nvPr/>
          </p:nvSpPr>
          <p:spPr bwMode="auto">
            <a:xfrm flipH="1">
              <a:off x="5466952" y="6165911"/>
              <a:ext cx="28256" cy="7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1459"/>
            <p:cNvSpPr>
              <a:spLocks noChangeShapeType="1"/>
            </p:cNvSpPr>
            <p:nvPr/>
          </p:nvSpPr>
          <p:spPr bwMode="auto">
            <a:xfrm flipH="1">
              <a:off x="5433987" y="6111065"/>
              <a:ext cx="75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1461"/>
            <p:cNvSpPr>
              <a:spLocks noChangeShapeType="1"/>
            </p:cNvSpPr>
            <p:nvPr/>
          </p:nvSpPr>
          <p:spPr bwMode="auto">
            <a:xfrm flipH="1">
              <a:off x="5430455" y="6092661"/>
              <a:ext cx="0" cy="14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1462"/>
            <p:cNvSpPr>
              <a:spLocks noChangeShapeType="1"/>
            </p:cNvSpPr>
            <p:nvPr/>
          </p:nvSpPr>
          <p:spPr bwMode="auto">
            <a:xfrm flipH="1">
              <a:off x="5421036" y="6092661"/>
              <a:ext cx="18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1463"/>
            <p:cNvSpPr>
              <a:spLocks noChangeShapeType="1"/>
            </p:cNvSpPr>
            <p:nvPr/>
          </p:nvSpPr>
          <p:spPr bwMode="auto">
            <a:xfrm flipH="1" flipV="1">
              <a:off x="5439873" y="6074318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464"/>
            <p:cNvSpPr>
              <a:spLocks noChangeShapeType="1"/>
            </p:cNvSpPr>
            <p:nvPr/>
          </p:nvSpPr>
          <p:spPr bwMode="auto">
            <a:xfrm flipH="1" flipV="1">
              <a:off x="5421036" y="6074318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465"/>
            <p:cNvSpPr>
              <a:spLocks noChangeShapeType="1"/>
            </p:cNvSpPr>
            <p:nvPr/>
          </p:nvSpPr>
          <p:spPr bwMode="auto">
            <a:xfrm flipH="1" flipV="1">
              <a:off x="5430455" y="6074318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Oval 1466"/>
            <p:cNvSpPr>
              <a:spLocks noChangeArrowheads="1"/>
            </p:cNvSpPr>
            <p:nvPr/>
          </p:nvSpPr>
          <p:spPr bwMode="auto">
            <a:xfrm flipH="1">
              <a:off x="5466952" y="6038120"/>
              <a:ext cx="9419" cy="87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1467"/>
            <p:cNvSpPr>
              <a:spLocks/>
            </p:cNvSpPr>
            <p:nvPr/>
          </p:nvSpPr>
          <p:spPr bwMode="auto">
            <a:xfrm flipH="1">
              <a:off x="5441051" y="6037023"/>
              <a:ext cx="20603" cy="17551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468"/>
            <p:cNvSpPr>
              <a:spLocks/>
            </p:cNvSpPr>
            <p:nvPr/>
          </p:nvSpPr>
          <p:spPr bwMode="auto">
            <a:xfrm flipH="1">
              <a:off x="5457533" y="6060607"/>
              <a:ext cx="18837" cy="4936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Oval 1470"/>
            <p:cNvSpPr>
              <a:spLocks noChangeArrowheads="1"/>
            </p:cNvSpPr>
            <p:nvPr/>
          </p:nvSpPr>
          <p:spPr bwMode="auto">
            <a:xfrm flipH="1">
              <a:off x="5117394" y="5896504"/>
              <a:ext cx="65931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Line 1471"/>
            <p:cNvSpPr>
              <a:spLocks noChangeShapeType="1"/>
            </p:cNvSpPr>
            <p:nvPr/>
          </p:nvSpPr>
          <p:spPr bwMode="auto">
            <a:xfrm flipH="1">
              <a:off x="5152126" y="5951488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472"/>
            <p:cNvSpPr>
              <a:spLocks noChangeShapeType="1"/>
            </p:cNvSpPr>
            <p:nvPr/>
          </p:nvSpPr>
          <p:spPr bwMode="auto">
            <a:xfrm>
              <a:off x="5155069" y="6033963"/>
              <a:ext cx="28256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473"/>
            <p:cNvSpPr>
              <a:spLocks noChangeShapeType="1"/>
            </p:cNvSpPr>
            <p:nvPr/>
          </p:nvSpPr>
          <p:spPr bwMode="auto">
            <a:xfrm flipH="1">
              <a:off x="5126813" y="6033963"/>
              <a:ext cx="28256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474"/>
            <p:cNvSpPr>
              <a:spLocks noChangeShapeType="1"/>
            </p:cNvSpPr>
            <p:nvPr/>
          </p:nvSpPr>
          <p:spPr bwMode="auto">
            <a:xfrm flipH="1">
              <a:off x="5093848" y="5978979"/>
              <a:ext cx="75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476"/>
            <p:cNvSpPr>
              <a:spLocks noChangeShapeType="1"/>
            </p:cNvSpPr>
            <p:nvPr/>
          </p:nvSpPr>
          <p:spPr bwMode="auto">
            <a:xfrm flipH="1">
              <a:off x="5090316" y="5960529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477"/>
            <p:cNvSpPr>
              <a:spLocks noChangeShapeType="1"/>
            </p:cNvSpPr>
            <p:nvPr/>
          </p:nvSpPr>
          <p:spPr bwMode="auto">
            <a:xfrm flipH="1">
              <a:off x="5080897" y="5960529"/>
              <a:ext cx="18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478"/>
            <p:cNvSpPr>
              <a:spLocks noChangeShapeType="1"/>
            </p:cNvSpPr>
            <p:nvPr/>
          </p:nvSpPr>
          <p:spPr bwMode="auto">
            <a:xfrm flipH="1" flipV="1">
              <a:off x="5099734" y="59421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479"/>
            <p:cNvSpPr>
              <a:spLocks noChangeShapeType="1"/>
            </p:cNvSpPr>
            <p:nvPr/>
          </p:nvSpPr>
          <p:spPr bwMode="auto">
            <a:xfrm flipH="1" flipV="1">
              <a:off x="5080897" y="59421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480"/>
            <p:cNvSpPr>
              <a:spLocks noChangeShapeType="1"/>
            </p:cNvSpPr>
            <p:nvPr/>
          </p:nvSpPr>
          <p:spPr bwMode="auto">
            <a:xfrm flipH="1" flipV="1">
              <a:off x="5090316" y="59421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1481"/>
            <p:cNvSpPr>
              <a:spLocks noChangeArrowheads="1"/>
            </p:cNvSpPr>
            <p:nvPr/>
          </p:nvSpPr>
          <p:spPr bwMode="auto">
            <a:xfrm flipH="1">
              <a:off x="5126813" y="5905851"/>
              <a:ext cx="9419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Freeform 1482"/>
            <p:cNvSpPr>
              <a:spLocks/>
            </p:cNvSpPr>
            <p:nvPr/>
          </p:nvSpPr>
          <p:spPr bwMode="auto">
            <a:xfrm flipH="1">
              <a:off x="5100912" y="5904752"/>
              <a:ext cx="20603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483"/>
            <p:cNvSpPr>
              <a:spLocks/>
            </p:cNvSpPr>
            <p:nvPr/>
          </p:nvSpPr>
          <p:spPr bwMode="auto">
            <a:xfrm flipH="1">
              <a:off x="5117394" y="5928394"/>
              <a:ext cx="18837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Oval 1485"/>
            <p:cNvSpPr>
              <a:spLocks noChangeArrowheads="1"/>
            </p:cNvSpPr>
            <p:nvPr/>
          </p:nvSpPr>
          <p:spPr bwMode="auto">
            <a:xfrm flipH="1">
              <a:off x="5383128" y="5844117"/>
              <a:ext cx="65931" cy="548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Line 1486"/>
            <p:cNvSpPr>
              <a:spLocks noChangeShapeType="1"/>
            </p:cNvSpPr>
            <p:nvPr/>
          </p:nvSpPr>
          <p:spPr bwMode="auto">
            <a:xfrm flipH="1">
              <a:off x="5417860" y="5898963"/>
              <a:ext cx="0" cy="82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487"/>
            <p:cNvSpPr>
              <a:spLocks noChangeShapeType="1"/>
            </p:cNvSpPr>
            <p:nvPr/>
          </p:nvSpPr>
          <p:spPr bwMode="auto">
            <a:xfrm>
              <a:off x="5420803" y="5981232"/>
              <a:ext cx="28256" cy="64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488"/>
            <p:cNvSpPr>
              <a:spLocks noChangeShapeType="1"/>
            </p:cNvSpPr>
            <p:nvPr/>
          </p:nvSpPr>
          <p:spPr bwMode="auto">
            <a:xfrm flipH="1">
              <a:off x="5392547" y="5981232"/>
              <a:ext cx="28256" cy="7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489"/>
            <p:cNvSpPr>
              <a:spLocks noChangeShapeType="1"/>
            </p:cNvSpPr>
            <p:nvPr/>
          </p:nvSpPr>
          <p:spPr bwMode="auto">
            <a:xfrm flipH="1">
              <a:off x="5359582" y="5926386"/>
              <a:ext cx="75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491"/>
            <p:cNvSpPr>
              <a:spLocks noChangeShapeType="1"/>
            </p:cNvSpPr>
            <p:nvPr/>
          </p:nvSpPr>
          <p:spPr bwMode="auto">
            <a:xfrm flipH="1">
              <a:off x="5356050" y="5907982"/>
              <a:ext cx="0" cy="14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492"/>
            <p:cNvSpPr>
              <a:spLocks noChangeShapeType="1"/>
            </p:cNvSpPr>
            <p:nvPr/>
          </p:nvSpPr>
          <p:spPr bwMode="auto">
            <a:xfrm flipH="1">
              <a:off x="5346631" y="5907982"/>
              <a:ext cx="18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493"/>
            <p:cNvSpPr>
              <a:spLocks noChangeShapeType="1"/>
            </p:cNvSpPr>
            <p:nvPr/>
          </p:nvSpPr>
          <p:spPr bwMode="auto">
            <a:xfrm flipH="1" flipV="1">
              <a:off x="5365468" y="58896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1494"/>
            <p:cNvSpPr>
              <a:spLocks noChangeShapeType="1"/>
            </p:cNvSpPr>
            <p:nvPr/>
          </p:nvSpPr>
          <p:spPr bwMode="auto">
            <a:xfrm flipH="1" flipV="1">
              <a:off x="5346631" y="58896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495"/>
            <p:cNvSpPr>
              <a:spLocks noChangeShapeType="1"/>
            </p:cNvSpPr>
            <p:nvPr/>
          </p:nvSpPr>
          <p:spPr bwMode="auto">
            <a:xfrm flipH="1" flipV="1">
              <a:off x="5356050" y="58896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Oval 1496"/>
            <p:cNvSpPr>
              <a:spLocks noChangeArrowheads="1"/>
            </p:cNvSpPr>
            <p:nvPr/>
          </p:nvSpPr>
          <p:spPr bwMode="auto">
            <a:xfrm flipH="1">
              <a:off x="5392547" y="5853441"/>
              <a:ext cx="9419" cy="87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Freeform 1497"/>
            <p:cNvSpPr>
              <a:spLocks/>
            </p:cNvSpPr>
            <p:nvPr/>
          </p:nvSpPr>
          <p:spPr bwMode="auto">
            <a:xfrm flipH="1">
              <a:off x="5366646" y="5852344"/>
              <a:ext cx="20603" cy="17551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498"/>
            <p:cNvSpPr>
              <a:spLocks/>
            </p:cNvSpPr>
            <p:nvPr/>
          </p:nvSpPr>
          <p:spPr bwMode="auto">
            <a:xfrm flipH="1">
              <a:off x="5383128" y="5875928"/>
              <a:ext cx="18837" cy="4936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Oval 1500"/>
            <p:cNvSpPr>
              <a:spLocks noChangeArrowheads="1"/>
            </p:cNvSpPr>
            <p:nvPr/>
          </p:nvSpPr>
          <p:spPr bwMode="auto">
            <a:xfrm flipH="1">
              <a:off x="5230624" y="5791200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Line 1501"/>
            <p:cNvSpPr>
              <a:spLocks noChangeShapeType="1"/>
            </p:cNvSpPr>
            <p:nvPr/>
          </p:nvSpPr>
          <p:spPr bwMode="auto">
            <a:xfrm flipH="1">
              <a:off x="5265520" y="5846184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502"/>
            <p:cNvSpPr>
              <a:spLocks noChangeShapeType="1"/>
            </p:cNvSpPr>
            <p:nvPr/>
          </p:nvSpPr>
          <p:spPr bwMode="auto">
            <a:xfrm>
              <a:off x="5268477" y="5928659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503"/>
            <p:cNvSpPr>
              <a:spLocks noChangeShapeType="1"/>
            </p:cNvSpPr>
            <p:nvPr/>
          </p:nvSpPr>
          <p:spPr bwMode="auto">
            <a:xfrm flipH="1">
              <a:off x="5240088" y="5928659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504"/>
            <p:cNvSpPr>
              <a:spLocks noChangeShapeType="1"/>
            </p:cNvSpPr>
            <p:nvPr/>
          </p:nvSpPr>
          <p:spPr bwMode="auto">
            <a:xfrm flipH="1">
              <a:off x="5206967" y="5873675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1506"/>
            <p:cNvSpPr>
              <a:spLocks noChangeShapeType="1"/>
            </p:cNvSpPr>
            <p:nvPr/>
          </p:nvSpPr>
          <p:spPr bwMode="auto">
            <a:xfrm flipH="1">
              <a:off x="5203418" y="5855225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1507"/>
            <p:cNvSpPr>
              <a:spLocks noChangeShapeType="1"/>
            </p:cNvSpPr>
            <p:nvPr/>
          </p:nvSpPr>
          <p:spPr bwMode="auto">
            <a:xfrm flipH="1">
              <a:off x="5193955" y="5855225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1508"/>
            <p:cNvSpPr>
              <a:spLocks noChangeShapeType="1"/>
            </p:cNvSpPr>
            <p:nvPr/>
          </p:nvSpPr>
          <p:spPr bwMode="auto">
            <a:xfrm flipH="1" flipV="1">
              <a:off x="5212881" y="5836836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1509"/>
            <p:cNvSpPr>
              <a:spLocks noChangeShapeType="1"/>
            </p:cNvSpPr>
            <p:nvPr/>
          </p:nvSpPr>
          <p:spPr bwMode="auto">
            <a:xfrm flipH="1" flipV="1">
              <a:off x="5193955" y="5836836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1510"/>
            <p:cNvSpPr>
              <a:spLocks noChangeShapeType="1"/>
            </p:cNvSpPr>
            <p:nvPr/>
          </p:nvSpPr>
          <p:spPr bwMode="auto">
            <a:xfrm flipH="1" flipV="1">
              <a:off x="5203418" y="5836836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Oval 1511"/>
            <p:cNvSpPr>
              <a:spLocks noChangeArrowheads="1"/>
            </p:cNvSpPr>
            <p:nvPr/>
          </p:nvSpPr>
          <p:spPr bwMode="auto">
            <a:xfrm flipH="1">
              <a:off x="5240088" y="5800547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Freeform 1512"/>
            <p:cNvSpPr>
              <a:spLocks/>
            </p:cNvSpPr>
            <p:nvPr/>
          </p:nvSpPr>
          <p:spPr bwMode="auto">
            <a:xfrm flipH="1">
              <a:off x="5214064" y="5799448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1513"/>
            <p:cNvSpPr>
              <a:spLocks/>
            </p:cNvSpPr>
            <p:nvPr/>
          </p:nvSpPr>
          <p:spPr bwMode="auto">
            <a:xfrm flipH="1">
              <a:off x="5230624" y="5823090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Oval 1515"/>
            <p:cNvSpPr>
              <a:spLocks noChangeArrowheads="1"/>
            </p:cNvSpPr>
            <p:nvPr/>
          </p:nvSpPr>
          <p:spPr bwMode="auto">
            <a:xfrm flipH="1">
              <a:off x="5331603" y="6002338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Line 1516"/>
            <p:cNvSpPr>
              <a:spLocks noChangeShapeType="1"/>
            </p:cNvSpPr>
            <p:nvPr/>
          </p:nvSpPr>
          <p:spPr bwMode="auto">
            <a:xfrm flipH="1">
              <a:off x="5366499" y="6057322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1517"/>
            <p:cNvSpPr>
              <a:spLocks noChangeShapeType="1"/>
            </p:cNvSpPr>
            <p:nvPr/>
          </p:nvSpPr>
          <p:spPr bwMode="auto">
            <a:xfrm>
              <a:off x="5369456" y="6139797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1518"/>
            <p:cNvSpPr>
              <a:spLocks noChangeShapeType="1"/>
            </p:cNvSpPr>
            <p:nvPr/>
          </p:nvSpPr>
          <p:spPr bwMode="auto">
            <a:xfrm flipH="1">
              <a:off x="5341067" y="6139797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1519"/>
            <p:cNvSpPr>
              <a:spLocks noChangeShapeType="1"/>
            </p:cNvSpPr>
            <p:nvPr/>
          </p:nvSpPr>
          <p:spPr bwMode="auto">
            <a:xfrm flipH="1">
              <a:off x="5307946" y="6084813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1521"/>
            <p:cNvSpPr>
              <a:spLocks noChangeShapeType="1"/>
            </p:cNvSpPr>
            <p:nvPr/>
          </p:nvSpPr>
          <p:spPr bwMode="auto">
            <a:xfrm flipH="1">
              <a:off x="5304397" y="6066363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522"/>
            <p:cNvSpPr>
              <a:spLocks noChangeShapeType="1"/>
            </p:cNvSpPr>
            <p:nvPr/>
          </p:nvSpPr>
          <p:spPr bwMode="auto">
            <a:xfrm flipH="1">
              <a:off x="5294934" y="6066363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1523"/>
            <p:cNvSpPr>
              <a:spLocks noChangeShapeType="1"/>
            </p:cNvSpPr>
            <p:nvPr/>
          </p:nvSpPr>
          <p:spPr bwMode="auto">
            <a:xfrm flipH="1" flipV="1">
              <a:off x="5313860" y="6047974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524"/>
            <p:cNvSpPr>
              <a:spLocks noChangeShapeType="1"/>
            </p:cNvSpPr>
            <p:nvPr/>
          </p:nvSpPr>
          <p:spPr bwMode="auto">
            <a:xfrm flipH="1" flipV="1">
              <a:off x="5294934" y="6047974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1525"/>
            <p:cNvSpPr>
              <a:spLocks noChangeShapeType="1"/>
            </p:cNvSpPr>
            <p:nvPr/>
          </p:nvSpPr>
          <p:spPr bwMode="auto">
            <a:xfrm flipH="1" flipV="1">
              <a:off x="5304397" y="6047974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Oval 1526"/>
            <p:cNvSpPr>
              <a:spLocks noChangeArrowheads="1"/>
            </p:cNvSpPr>
            <p:nvPr/>
          </p:nvSpPr>
          <p:spPr bwMode="auto">
            <a:xfrm flipH="1">
              <a:off x="5341067" y="6011685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Freeform 1527"/>
            <p:cNvSpPr>
              <a:spLocks/>
            </p:cNvSpPr>
            <p:nvPr/>
          </p:nvSpPr>
          <p:spPr bwMode="auto">
            <a:xfrm flipH="1">
              <a:off x="5315043" y="6010586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1528"/>
            <p:cNvSpPr>
              <a:spLocks/>
            </p:cNvSpPr>
            <p:nvPr/>
          </p:nvSpPr>
          <p:spPr bwMode="auto">
            <a:xfrm>
              <a:off x="5331603" y="6034228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Oval 1530"/>
            <p:cNvSpPr>
              <a:spLocks noChangeArrowheads="1"/>
            </p:cNvSpPr>
            <p:nvPr/>
          </p:nvSpPr>
          <p:spPr bwMode="auto">
            <a:xfrm flipH="1">
              <a:off x="5354794" y="6239404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Line 1531"/>
            <p:cNvSpPr>
              <a:spLocks noChangeShapeType="1"/>
            </p:cNvSpPr>
            <p:nvPr/>
          </p:nvSpPr>
          <p:spPr bwMode="auto">
            <a:xfrm flipH="1">
              <a:off x="5389690" y="6294388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1532"/>
            <p:cNvSpPr>
              <a:spLocks noChangeShapeType="1"/>
            </p:cNvSpPr>
            <p:nvPr/>
          </p:nvSpPr>
          <p:spPr bwMode="auto">
            <a:xfrm>
              <a:off x="5392647" y="6376863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1533"/>
            <p:cNvSpPr>
              <a:spLocks noChangeShapeType="1"/>
            </p:cNvSpPr>
            <p:nvPr/>
          </p:nvSpPr>
          <p:spPr bwMode="auto">
            <a:xfrm flipH="1">
              <a:off x="5364258" y="6376863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1534"/>
            <p:cNvSpPr>
              <a:spLocks noChangeShapeType="1"/>
            </p:cNvSpPr>
            <p:nvPr/>
          </p:nvSpPr>
          <p:spPr bwMode="auto">
            <a:xfrm flipH="1">
              <a:off x="5331137" y="6321879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1536"/>
            <p:cNvSpPr>
              <a:spLocks noChangeShapeType="1"/>
            </p:cNvSpPr>
            <p:nvPr/>
          </p:nvSpPr>
          <p:spPr bwMode="auto">
            <a:xfrm flipH="1">
              <a:off x="5327588" y="6303429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1537"/>
            <p:cNvSpPr>
              <a:spLocks noChangeShapeType="1"/>
            </p:cNvSpPr>
            <p:nvPr/>
          </p:nvSpPr>
          <p:spPr bwMode="auto">
            <a:xfrm flipH="1">
              <a:off x="5318125" y="6303429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1538"/>
            <p:cNvSpPr>
              <a:spLocks noChangeShapeType="1"/>
            </p:cNvSpPr>
            <p:nvPr/>
          </p:nvSpPr>
          <p:spPr bwMode="auto">
            <a:xfrm flipH="1" flipV="1">
              <a:off x="5337051" y="62850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1539"/>
            <p:cNvSpPr>
              <a:spLocks noChangeShapeType="1"/>
            </p:cNvSpPr>
            <p:nvPr/>
          </p:nvSpPr>
          <p:spPr bwMode="auto">
            <a:xfrm flipH="1" flipV="1">
              <a:off x="5318125" y="62850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1540"/>
            <p:cNvSpPr>
              <a:spLocks noChangeShapeType="1"/>
            </p:cNvSpPr>
            <p:nvPr/>
          </p:nvSpPr>
          <p:spPr bwMode="auto">
            <a:xfrm flipH="1" flipV="1">
              <a:off x="5327588" y="62850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Oval 1541"/>
            <p:cNvSpPr>
              <a:spLocks noChangeArrowheads="1"/>
            </p:cNvSpPr>
            <p:nvPr/>
          </p:nvSpPr>
          <p:spPr bwMode="auto">
            <a:xfrm flipH="1">
              <a:off x="5364258" y="6248751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Freeform 1542"/>
            <p:cNvSpPr>
              <a:spLocks/>
            </p:cNvSpPr>
            <p:nvPr/>
          </p:nvSpPr>
          <p:spPr bwMode="auto">
            <a:xfrm flipH="1">
              <a:off x="5338234" y="6247652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1543"/>
            <p:cNvSpPr>
              <a:spLocks/>
            </p:cNvSpPr>
            <p:nvPr/>
          </p:nvSpPr>
          <p:spPr bwMode="auto">
            <a:xfrm flipH="1">
              <a:off x="5354794" y="6271294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Oval 1545"/>
            <p:cNvSpPr>
              <a:spLocks noChangeArrowheads="1"/>
            </p:cNvSpPr>
            <p:nvPr/>
          </p:nvSpPr>
          <p:spPr bwMode="auto">
            <a:xfrm flipH="1">
              <a:off x="5145589" y="6265863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Line 1546"/>
            <p:cNvSpPr>
              <a:spLocks noChangeShapeType="1"/>
            </p:cNvSpPr>
            <p:nvPr/>
          </p:nvSpPr>
          <p:spPr bwMode="auto">
            <a:xfrm flipH="1">
              <a:off x="5180485" y="6320847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1547"/>
            <p:cNvSpPr>
              <a:spLocks noChangeShapeType="1"/>
            </p:cNvSpPr>
            <p:nvPr/>
          </p:nvSpPr>
          <p:spPr bwMode="auto">
            <a:xfrm>
              <a:off x="5183442" y="6403322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1548"/>
            <p:cNvSpPr>
              <a:spLocks noChangeShapeType="1"/>
            </p:cNvSpPr>
            <p:nvPr/>
          </p:nvSpPr>
          <p:spPr bwMode="auto">
            <a:xfrm flipH="1">
              <a:off x="5155053" y="6403322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549"/>
            <p:cNvSpPr>
              <a:spLocks noChangeShapeType="1"/>
            </p:cNvSpPr>
            <p:nvPr/>
          </p:nvSpPr>
          <p:spPr bwMode="auto">
            <a:xfrm flipH="1">
              <a:off x="5121932" y="6348338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551"/>
            <p:cNvSpPr>
              <a:spLocks noChangeShapeType="1"/>
            </p:cNvSpPr>
            <p:nvPr/>
          </p:nvSpPr>
          <p:spPr bwMode="auto">
            <a:xfrm flipH="1">
              <a:off x="5118383" y="6329888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552"/>
            <p:cNvSpPr>
              <a:spLocks noChangeShapeType="1"/>
            </p:cNvSpPr>
            <p:nvPr/>
          </p:nvSpPr>
          <p:spPr bwMode="auto">
            <a:xfrm flipH="1">
              <a:off x="5108920" y="6329888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553"/>
            <p:cNvSpPr>
              <a:spLocks noChangeShapeType="1"/>
            </p:cNvSpPr>
            <p:nvPr/>
          </p:nvSpPr>
          <p:spPr bwMode="auto">
            <a:xfrm flipH="1" flipV="1">
              <a:off x="5127846" y="6311499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1554"/>
            <p:cNvSpPr>
              <a:spLocks noChangeShapeType="1"/>
            </p:cNvSpPr>
            <p:nvPr/>
          </p:nvSpPr>
          <p:spPr bwMode="auto">
            <a:xfrm flipH="1" flipV="1">
              <a:off x="5108920" y="6311499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1555"/>
            <p:cNvSpPr>
              <a:spLocks noChangeShapeType="1"/>
            </p:cNvSpPr>
            <p:nvPr/>
          </p:nvSpPr>
          <p:spPr bwMode="auto">
            <a:xfrm flipH="1" flipV="1">
              <a:off x="5118383" y="6311499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Oval 1556"/>
            <p:cNvSpPr>
              <a:spLocks noChangeArrowheads="1"/>
            </p:cNvSpPr>
            <p:nvPr/>
          </p:nvSpPr>
          <p:spPr bwMode="auto">
            <a:xfrm flipH="1">
              <a:off x="5155053" y="6275210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Freeform 1557"/>
            <p:cNvSpPr>
              <a:spLocks/>
            </p:cNvSpPr>
            <p:nvPr/>
          </p:nvSpPr>
          <p:spPr bwMode="auto">
            <a:xfrm flipH="1">
              <a:off x="5129029" y="6274111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1558"/>
            <p:cNvSpPr>
              <a:spLocks/>
            </p:cNvSpPr>
            <p:nvPr/>
          </p:nvSpPr>
          <p:spPr bwMode="auto">
            <a:xfrm flipH="1">
              <a:off x="5145589" y="6297753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Oval 1560"/>
            <p:cNvSpPr>
              <a:spLocks noChangeArrowheads="1"/>
            </p:cNvSpPr>
            <p:nvPr/>
          </p:nvSpPr>
          <p:spPr bwMode="auto">
            <a:xfrm flipH="1">
              <a:off x="5496358" y="6187017"/>
              <a:ext cx="66242" cy="548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Line 1561"/>
            <p:cNvSpPr>
              <a:spLocks noChangeShapeType="1"/>
            </p:cNvSpPr>
            <p:nvPr/>
          </p:nvSpPr>
          <p:spPr bwMode="auto">
            <a:xfrm flipH="1">
              <a:off x="5531254" y="6241863"/>
              <a:ext cx="0" cy="82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1562"/>
            <p:cNvSpPr>
              <a:spLocks noChangeShapeType="1"/>
            </p:cNvSpPr>
            <p:nvPr/>
          </p:nvSpPr>
          <p:spPr bwMode="auto">
            <a:xfrm>
              <a:off x="5534211" y="6324132"/>
              <a:ext cx="28389" cy="64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1563"/>
            <p:cNvSpPr>
              <a:spLocks noChangeShapeType="1"/>
            </p:cNvSpPr>
            <p:nvPr/>
          </p:nvSpPr>
          <p:spPr bwMode="auto">
            <a:xfrm flipH="1">
              <a:off x="5505822" y="6324132"/>
              <a:ext cx="28389" cy="7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1564"/>
            <p:cNvSpPr>
              <a:spLocks noChangeShapeType="1"/>
            </p:cNvSpPr>
            <p:nvPr/>
          </p:nvSpPr>
          <p:spPr bwMode="auto">
            <a:xfrm flipH="1">
              <a:off x="5472701" y="6269286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1566"/>
            <p:cNvSpPr>
              <a:spLocks noChangeShapeType="1"/>
            </p:cNvSpPr>
            <p:nvPr/>
          </p:nvSpPr>
          <p:spPr bwMode="auto">
            <a:xfrm flipH="1">
              <a:off x="5469152" y="6250882"/>
              <a:ext cx="0" cy="14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1567"/>
            <p:cNvSpPr>
              <a:spLocks noChangeShapeType="1"/>
            </p:cNvSpPr>
            <p:nvPr/>
          </p:nvSpPr>
          <p:spPr bwMode="auto">
            <a:xfrm flipH="1">
              <a:off x="5459689" y="6250882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1568"/>
            <p:cNvSpPr>
              <a:spLocks noChangeShapeType="1"/>
            </p:cNvSpPr>
            <p:nvPr/>
          </p:nvSpPr>
          <p:spPr bwMode="auto">
            <a:xfrm flipH="1" flipV="1">
              <a:off x="5478615" y="62325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Line 1569"/>
            <p:cNvSpPr>
              <a:spLocks noChangeShapeType="1"/>
            </p:cNvSpPr>
            <p:nvPr/>
          </p:nvSpPr>
          <p:spPr bwMode="auto">
            <a:xfrm flipH="1" flipV="1">
              <a:off x="5459689" y="62325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1570"/>
            <p:cNvSpPr>
              <a:spLocks noChangeShapeType="1"/>
            </p:cNvSpPr>
            <p:nvPr/>
          </p:nvSpPr>
          <p:spPr bwMode="auto">
            <a:xfrm flipH="1" flipV="1">
              <a:off x="5469152" y="62325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Oval 1571"/>
            <p:cNvSpPr>
              <a:spLocks noChangeArrowheads="1"/>
            </p:cNvSpPr>
            <p:nvPr/>
          </p:nvSpPr>
          <p:spPr bwMode="auto">
            <a:xfrm flipH="1">
              <a:off x="5505822" y="6196341"/>
              <a:ext cx="9463" cy="87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Freeform 1572"/>
            <p:cNvSpPr>
              <a:spLocks/>
            </p:cNvSpPr>
            <p:nvPr/>
          </p:nvSpPr>
          <p:spPr bwMode="auto">
            <a:xfrm flipH="1">
              <a:off x="5479798" y="6195244"/>
              <a:ext cx="20700" cy="17551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573"/>
            <p:cNvSpPr>
              <a:spLocks/>
            </p:cNvSpPr>
            <p:nvPr/>
          </p:nvSpPr>
          <p:spPr bwMode="auto">
            <a:xfrm flipH="1">
              <a:off x="5496358" y="6218828"/>
              <a:ext cx="18926" cy="4936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Oval 1575"/>
            <p:cNvSpPr>
              <a:spLocks noChangeArrowheads="1"/>
            </p:cNvSpPr>
            <p:nvPr/>
          </p:nvSpPr>
          <p:spPr bwMode="auto">
            <a:xfrm flipH="1">
              <a:off x="5188640" y="6126893"/>
              <a:ext cx="66138" cy="51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Line 1576"/>
            <p:cNvSpPr>
              <a:spLocks noChangeShapeType="1"/>
            </p:cNvSpPr>
            <p:nvPr/>
          </p:nvSpPr>
          <p:spPr bwMode="auto">
            <a:xfrm flipH="1">
              <a:off x="5223481" y="6178037"/>
              <a:ext cx="0" cy="76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577"/>
            <p:cNvSpPr>
              <a:spLocks noChangeShapeType="1"/>
            </p:cNvSpPr>
            <p:nvPr/>
          </p:nvSpPr>
          <p:spPr bwMode="auto">
            <a:xfrm>
              <a:off x="5226433" y="6254753"/>
              <a:ext cx="28345" cy="59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1578"/>
            <p:cNvSpPr>
              <a:spLocks noChangeShapeType="1"/>
            </p:cNvSpPr>
            <p:nvPr/>
          </p:nvSpPr>
          <p:spPr bwMode="auto">
            <a:xfrm flipH="1">
              <a:off x="5198088" y="6254753"/>
              <a:ext cx="28345" cy="68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1579"/>
            <p:cNvSpPr>
              <a:spLocks noChangeShapeType="1"/>
            </p:cNvSpPr>
            <p:nvPr/>
          </p:nvSpPr>
          <p:spPr bwMode="auto">
            <a:xfrm flipH="1" flipV="1">
              <a:off x="5123683" y="6200540"/>
              <a:ext cx="160621" cy="30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581"/>
            <p:cNvSpPr>
              <a:spLocks noChangeShapeType="1"/>
            </p:cNvSpPr>
            <p:nvPr/>
          </p:nvSpPr>
          <p:spPr bwMode="auto">
            <a:xfrm flipH="1">
              <a:off x="5274856" y="6186447"/>
              <a:ext cx="0" cy="136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582"/>
            <p:cNvSpPr>
              <a:spLocks noChangeShapeType="1"/>
            </p:cNvSpPr>
            <p:nvPr/>
          </p:nvSpPr>
          <p:spPr bwMode="auto">
            <a:xfrm flipH="1">
              <a:off x="5265407" y="6186447"/>
              <a:ext cx="188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Line 1583"/>
            <p:cNvSpPr>
              <a:spLocks noChangeShapeType="1"/>
            </p:cNvSpPr>
            <p:nvPr/>
          </p:nvSpPr>
          <p:spPr bwMode="auto">
            <a:xfrm flipH="1" flipV="1">
              <a:off x="5284304" y="6169342"/>
              <a:ext cx="0" cy="17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1584"/>
            <p:cNvSpPr>
              <a:spLocks noChangeShapeType="1"/>
            </p:cNvSpPr>
            <p:nvPr/>
          </p:nvSpPr>
          <p:spPr bwMode="auto">
            <a:xfrm flipH="1" flipV="1">
              <a:off x="5265407" y="6169342"/>
              <a:ext cx="0" cy="17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1585"/>
            <p:cNvSpPr>
              <a:spLocks noChangeShapeType="1"/>
            </p:cNvSpPr>
            <p:nvPr/>
          </p:nvSpPr>
          <p:spPr bwMode="auto">
            <a:xfrm flipH="1" flipV="1">
              <a:off x="5274856" y="6169342"/>
              <a:ext cx="0" cy="17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Oval 1586"/>
            <p:cNvSpPr>
              <a:spLocks noChangeArrowheads="1"/>
            </p:cNvSpPr>
            <p:nvPr/>
          </p:nvSpPr>
          <p:spPr bwMode="auto">
            <a:xfrm flipH="1">
              <a:off x="5198088" y="6135587"/>
              <a:ext cx="9448" cy="81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Freeform 1587"/>
            <p:cNvSpPr>
              <a:spLocks/>
            </p:cNvSpPr>
            <p:nvPr/>
          </p:nvSpPr>
          <p:spPr bwMode="auto">
            <a:xfrm flipH="1">
              <a:off x="5172105" y="6134564"/>
              <a:ext cx="20668" cy="16366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588"/>
            <p:cNvSpPr>
              <a:spLocks/>
            </p:cNvSpPr>
            <p:nvPr/>
          </p:nvSpPr>
          <p:spPr bwMode="auto">
            <a:xfrm flipH="1">
              <a:off x="5188640" y="6156556"/>
              <a:ext cx="18897" cy="4603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1589"/>
            <p:cNvSpPr>
              <a:spLocks/>
            </p:cNvSpPr>
            <p:nvPr/>
          </p:nvSpPr>
          <p:spPr bwMode="auto">
            <a:xfrm>
              <a:off x="5182144" y="6108481"/>
              <a:ext cx="85035" cy="49098"/>
            </a:xfrm>
            <a:custGeom>
              <a:avLst/>
              <a:gdLst>
                <a:gd name="T0" fmla="*/ 0 w 125"/>
                <a:gd name="T1" fmla="*/ 2147483647 h 57"/>
                <a:gd name="T2" fmla="*/ 2147483647 w 125"/>
                <a:gd name="T3" fmla="*/ 2147483647 h 57"/>
                <a:gd name="T4" fmla="*/ 2147483647 w 125"/>
                <a:gd name="T5" fmla="*/ 2147483647 h 57"/>
                <a:gd name="T6" fmla="*/ 2147483647 w 125"/>
                <a:gd name="T7" fmla="*/ 2147483647 h 57"/>
                <a:gd name="T8" fmla="*/ 2147483647 w 125"/>
                <a:gd name="T9" fmla="*/ 2147483647 h 57"/>
                <a:gd name="T10" fmla="*/ 2147483647 w 125"/>
                <a:gd name="T11" fmla="*/ 2147483647 h 57"/>
                <a:gd name="T12" fmla="*/ 2147483647 w 125"/>
                <a:gd name="T13" fmla="*/ 214748364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57"/>
                <a:gd name="T23" fmla="*/ 125 w 125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57">
                  <a:moveTo>
                    <a:pt x="0" y="18"/>
                  </a:moveTo>
                  <a:cubicBezTo>
                    <a:pt x="17" y="20"/>
                    <a:pt x="36" y="16"/>
                    <a:pt x="45" y="33"/>
                  </a:cubicBezTo>
                  <a:cubicBezTo>
                    <a:pt x="46" y="36"/>
                    <a:pt x="45" y="40"/>
                    <a:pt x="48" y="42"/>
                  </a:cubicBezTo>
                  <a:cubicBezTo>
                    <a:pt x="56" y="48"/>
                    <a:pt x="66" y="48"/>
                    <a:pt x="75" y="51"/>
                  </a:cubicBezTo>
                  <a:cubicBezTo>
                    <a:pt x="81" y="53"/>
                    <a:pt x="93" y="57"/>
                    <a:pt x="93" y="57"/>
                  </a:cubicBezTo>
                  <a:cubicBezTo>
                    <a:pt x="125" y="49"/>
                    <a:pt x="108" y="11"/>
                    <a:pt x="84" y="3"/>
                  </a:cubicBezTo>
                  <a:cubicBezTo>
                    <a:pt x="58" y="5"/>
                    <a:pt x="49" y="0"/>
                    <a:pt x="39" y="21"/>
                  </a:cubicBezTo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3" name="Picture 1590" descr="pho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9200" y="6133030"/>
              <a:ext cx="141724" cy="12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4" name="Group 55"/>
          <p:cNvGrpSpPr>
            <a:grpSpLocks/>
          </p:cNvGrpSpPr>
          <p:nvPr/>
        </p:nvGrpSpPr>
        <p:grpSpPr bwMode="auto">
          <a:xfrm>
            <a:off x="5448300" y="4724400"/>
            <a:ext cx="1295400" cy="1524000"/>
            <a:chOff x="5029200" y="5791200"/>
            <a:chExt cx="533400" cy="685800"/>
          </a:xfrm>
        </p:grpSpPr>
        <p:sp>
          <p:nvSpPr>
            <p:cNvPr id="275" name="Oval 1455"/>
            <p:cNvSpPr>
              <a:spLocks noChangeArrowheads="1"/>
            </p:cNvSpPr>
            <p:nvPr/>
          </p:nvSpPr>
          <p:spPr bwMode="auto">
            <a:xfrm flipH="1">
              <a:off x="5457533" y="6028796"/>
              <a:ext cx="65931" cy="548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Line 1456"/>
            <p:cNvSpPr>
              <a:spLocks noChangeShapeType="1"/>
            </p:cNvSpPr>
            <p:nvPr/>
          </p:nvSpPr>
          <p:spPr bwMode="auto">
            <a:xfrm flipH="1">
              <a:off x="5492265" y="6083642"/>
              <a:ext cx="0" cy="82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1457"/>
            <p:cNvSpPr>
              <a:spLocks noChangeShapeType="1"/>
            </p:cNvSpPr>
            <p:nvPr/>
          </p:nvSpPr>
          <p:spPr bwMode="auto">
            <a:xfrm>
              <a:off x="5495208" y="6165911"/>
              <a:ext cx="28256" cy="64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458"/>
            <p:cNvSpPr>
              <a:spLocks noChangeShapeType="1"/>
            </p:cNvSpPr>
            <p:nvPr/>
          </p:nvSpPr>
          <p:spPr bwMode="auto">
            <a:xfrm flipH="1">
              <a:off x="5466952" y="6165911"/>
              <a:ext cx="28256" cy="7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459"/>
            <p:cNvSpPr>
              <a:spLocks noChangeShapeType="1"/>
            </p:cNvSpPr>
            <p:nvPr/>
          </p:nvSpPr>
          <p:spPr bwMode="auto">
            <a:xfrm flipH="1">
              <a:off x="5433987" y="6111065"/>
              <a:ext cx="75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461"/>
            <p:cNvSpPr>
              <a:spLocks noChangeShapeType="1"/>
            </p:cNvSpPr>
            <p:nvPr/>
          </p:nvSpPr>
          <p:spPr bwMode="auto">
            <a:xfrm flipH="1">
              <a:off x="5430455" y="6092661"/>
              <a:ext cx="0" cy="14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462"/>
            <p:cNvSpPr>
              <a:spLocks noChangeShapeType="1"/>
            </p:cNvSpPr>
            <p:nvPr/>
          </p:nvSpPr>
          <p:spPr bwMode="auto">
            <a:xfrm flipH="1">
              <a:off x="5421036" y="6092661"/>
              <a:ext cx="18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463"/>
            <p:cNvSpPr>
              <a:spLocks noChangeShapeType="1"/>
            </p:cNvSpPr>
            <p:nvPr/>
          </p:nvSpPr>
          <p:spPr bwMode="auto">
            <a:xfrm flipH="1" flipV="1">
              <a:off x="5439873" y="6074318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464"/>
            <p:cNvSpPr>
              <a:spLocks noChangeShapeType="1"/>
            </p:cNvSpPr>
            <p:nvPr/>
          </p:nvSpPr>
          <p:spPr bwMode="auto">
            <a:xfrm flipH="1" flipV="1">
              <a:off x="5421036" y="6074318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465"/>
            <p:cNvSpPr>
              <a:spLocks noChangeShapeType="1"/>
            </p:cNvSpPr>
            <p:nvPr/>
          </p:nvSpPr>
          <p:spPr bwMode="auto">
            <a:xfrm flipH="1" flipV="1">
              <a:off x="5430455" y="6074318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Oval 1466"/>
            <p:cNvSpPr>
              <a:spLocks noChangeArrowheads="1"/>
            </p:cNvSpPr>
            <p:nvPr/>
          </p:nvSpPr>
          <p:spPr bwMode="auto">
            <a:xfrm flipH="1">
              <a:off x="5466952" y="6038120"/>
              <a:ext cx="9419" cy="87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Freeform 1467"/>
            <p:cNvSpPr>
              <a:spLocks/>
            </p:cNvSpPr>
            <p:nvPr/>
          </p:nvSpPr>
          <p:spPr bwMode="auto">
            <a:xfrm flipH="1">
              <a:off x="5441051" y="6037023"/>
              <a:ext cx="20603" cy="17551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1468"/>
            <p:cNvSpPr>
              <a:spLocks/>
            </p:cNvSpPr>
            <p:nvPr/>
          </p:nvSpPr>
          <p:spPr bwMode="auto">
            <a:xfrm flipH="1">
              <a:off x="5457533" y="6060607"/>
              <a:ext cx="18837" cy="4936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Oval 1470"/>
            <p:cNvSpPr>
              <a:spLocks noChangeArrowheads="1"/>
            </p:cNvSpPr>
            <p:nvPr/>
          </p:nvSpPr>
          <p:spPr bwMode="auto">
            <a:xfrm flipH="1">
              <a:off x="5117394" y="5896504"/>
              <a:ext cx="65931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Line 1471"/>
            <p:cNvSpPr>
              <a:spLocks noChangeShapeType="1"/>
            </p:cNvSpPr>
            <p:nvPr/>
          </p:nvSpPr>
          <p:spPr bwMode="auto">
            <a:xfrm flipH="1">
              <a:off x="5152126" y="5951488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1472"/>
            <p:cNvSpPr>
              <a:spLocks noChangeShapeType="1"/>
            </p:cNvSpPr>
            <p:nvPr/>
          </p:nvSpPr>
          <p:spPr bwMode="auto">
            <a:xfrm>
              <a:off x="5155069" y="6033963"/>
              <a:ext cx="28256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1473"/>
            <p:cNvSpPr>
              <a:spLocks noChangeShapeType="1"/>
            </p:cNvSpPr>
            <p:nvPr/>
          </p:nvSpPr>
          <p:spPr bwMode="auto">
            <a:xfrm flipH="1">
              <a:off x="5126813" y="6033963"/>
              <a:ext cx="28256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1474"/>
            <p:cNvSpPr>
              <a:spLocks noChangeShapeType="1"/>
            </p:cNvSpPr>
            <p:nvPr/>
          </p:nvSpPr>
          <p:spPr bwMode="auto">
            <a:xfrm flipH="1">
              <a:off x="5093848" y="5978979"/>
              <a:ext cx="75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1476"/>
            <p:cNvSpPr>
              <a:spLocks noChangeShapeType="1"/>
            </p:cNvSpPr>
            <p:nvPr/>
          </p:nvSpPr>
          <p:spPr bwMode="auto">
            <a:xfrm flipH="1">
              <a:off x="5090316" y="5960529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1477"/>
            <p:cNvSpPr>
              <a:spLocks noChangeShapeType="1"/>
            </p:cNvSpPr>
            <p:nvPr/>
          </p:nvSpPr>
          <p:spPr bwMode="auto">
            <a:xfrm flipH="1">
              <a:off x="5080897" y="5960529"/>
              <a:ext cx="18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1478"/>
            <p:cNvSpPr>
              <a:spLocks noChangeShapeType="1"/>
            </p:cNvSpPr>
            <p:nvPr/>
          </p:nvSpPr>
          <p:spPr bwMode="auto">
            <a:xfrm flipH="1" flipV="1">
              <a:off x="5099734" y="59421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Line 1479"/>
            <p:cNvSpPr>
              <a:spLocks noChangeShapeType="1"/>
            </p:cNvSpPr>
            <p:nvPr/>
          </p:nvSpPr>
          <p:spPr bwMode="auto">
            <a:xfrm flipH="1" flipV="1">
              <a:off x="5080897" y="59421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480"/>
            <p:cNvSpPr>
              <a:spLocks noChangeShapeType="1"/>
            </p:cNvSpPr>
            <p:nvPr/>
          </p:nvSpPr>
          <p:spPr bwMode="auto">
            <a:xfrm flipH="1" flipV="1">
              <a:off x="5090316" y="59421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Oval 1481"/>
            <p:cNvSpPr>
              <a:spLocks noChangeArrowheads="1"/>
            </p:cNvSpPr>
            <p:nvPr/>
          </p:nvSpPr>
          <p:spPr bwMode="auto">
            <a:xfrm flipH="1">
              <a:off x="5126813" y="5905851"/>
              <a:ext cx="9419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Freeform 1482"/>
            <p:cNvSpPr>
              <a:spLocks/>
            </p:cNvSpPr>
            <p:nvPr/>
          </p:nvSpPr>
          <p:spPr bwMode="auto">
            <a:xfrm flipH="1">
              <a:off x="5100912" y="5904752"/>
              <a:ext cx="20603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483"/>
            <p:cNvSpPr>
              <a:spLocks/>
            </p:cNvSpPr>
            <p:nvPr/>
          </p:nvSpPr>
          <p:spPr bwMode="auto">
            <a:xfrm flipH="1">
              <a:off x="5117394" y="5928394"/>
              <a:ext cx="18837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Oval 1485"/>
            <p:cNvSpPr>
              <a:spLocks noChangeArrowheads="1"/>
            </p:cNvSpPr>
            <p:nvPr/>
          </p:nvSpPr>
          <p:spPr bwMode="auto">
            <a:xfrm flipH="1">
              <a:off x="5383128" y="5844117"/>
              <a:ext cx="65931" cy="548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Line 1486"/>
            <p:cNvSpPr>
              <a:spLocks noChangeShapeType="1"/>
            </p:cNvSpPr>
            <p:nvPr/>
          </p:nvSpPr>
          <p:spPr bwMode="auto">
            <a:xfrm flipH="1">
              <a:off x="5417860" y="5898963"/>
              <a:ext cx="0" cy="82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1487"/>
            <p:cNvSpPr>
              <a:spLocks noChangeShapeType="1"/>
            </p:cNvSpPr>
            <p:nvPr/>
          </p:nvSpPr>
          <p:spPr bwMode="auto">
            <a:xfrm>
              <a:off x="5420803" y="5981232"/>
              <a:ext cx="28256" cy="64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1488"/>
            <p:cNvSpPr>
              <a:spLocks noChangeShapeType="1"/>
            </p:cNvSpPr>
            <p:nvPr/>
          </p:nvSpPr>
          <p:spPr bwMode="auto">
            <a:xfrm flipH="1">
              <a:off x="5392547" y="5981232"/>
              <a:ext cx="28256" cy="7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1489"/>
            <p:cNvSpPr>
              <a:spLocks noChangeShapeType="1"/>
            </p:cNvSpPr>
            <p:nvPr/>
          </p:nvSpPr>
          <p:spPr bwMode="auto">
            <a:xfrm flipH="1">
              <a:off x="5359582" y="5926386"/>
              <a:ext cx="75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1491"/>
            <p:cNvSpPr>
              <a:spLocks noChangeShapeType="1"/>
            </p:cNvSpPr>
            <p:nvPr/>
          </p:nvSpPr>
          <p:spPr bwMode="auto">
            <a:xfrm flipH="1">
              <a:off x="5356050" y="5907982"/>
              <a:ext cx="0" cy="14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1492"/>
            <p:cNvSpPr>
              <a:spLocks noChangeShapeType="1"/>
            </p:cNvSpPr>
            <p:nvPr/>
          </p:nvSpPr>
          <p:spPr bwMode="auto">
            <a:xfrm flipH="1">
              <a:off x="5346631" y="5907982"/>
              <a:ext cx="18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1493"/>
            <p:cNvSpPr>
              <a:spLocks noChangeShapeType="1"/>
            </p:cNvSpPr>
            <p:nvPr/>
          </p:nvSpPr>
          <p:spPr bwMode="auto">
            <a:xfrm flipH="1" flipV="1">
              <a:off x="5365468" y="58896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1494"/>
            <p:cNvSpPr>
              <a:spLocks noChangeShapeType="1"/>
            </p:cNvSpPr>
            <p:nvPr/>
          </p:nvSpPr>
          <p:spPr bwMode="auto">
            <a:xfrm flipH="1" flipV="1">
              <a:off x="5346631" y="58896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1495"/>
            <p:cNvSpPr>
              <a:spLocks noChangeShapeType="1"/>
            </p:cNvSpPr>
            <p:nvPr/>
          </p:nvSpPr>
          <p:spPr bwMode="auto">
            <a:xfrm flipH="1" flipV="1">
              <a:off x="5356050" y="58896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Oval 1496"/>
            <p:cNvSpPr>
              <a:spLocks noChangeArrowheads="1"/>
            </p:cNvSpPr>
            <p:nvPr/>
          </p:nvSpPr>
          <p:spPr bwMode="auto">
            <a:xfrm flipH="1">
              <a:off x="5392547" y="5853441"/>
              <a:ext cx="9419" cy="87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Freeform 1497"/>
            <p:cNvSpPr>
              <a:spLocks/>
            </p:cNvSpPr>
            <p:nvPr/>
          </p:nvSpPr>
          <p:spPr bwMode="auto">
            <a:xfrm flipH="1">
              <a:off x="5366646" y="5852344"/>
              <a:ext cx="20603" cy="17551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1498"/>
            <p:cNvSpPr>
              <a:spLocks/>
            </p:cNvSpPr>
            <p:nvPr/>
          </p:nvSpPr>
          <p:spPr bwMode="auto">
            <a:xfrm flipH="1">
              <a:off x="5383128" y="5875928"/>
              <a:ext cx="18837" cy="4936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Oval 1500"/>
            <p:cNvSpPr>
              <a:spLocks noChangeArrowheads="1"/>
            </p:cNvSpPr>
            <p:nvPr/>
          </p:nvSpPr>
          <p:spPr bwMode="auto">
            <a:xfrm flipH="1">
              <a:off x="5230624" y="5791200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Line 1501"/>
            <p:cNvSpPr>
              <a:spLocks noChangeShapeType="1"/>
            </p:cNvSpPr>
            <p:nvPr/>
          </p:nvSpPr>
          <p:spPr bwMode="auto">
            <a:xfrm flipH="1">
              <a:off x="5265520" y="5846184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1502"/>
            <p:cNvSpPr>
              <a:spLocks noChangeShapeType="1"/>
            </p:cNvSpPr>
            <p:nvPr/>
          </p:nvSpPr>
          <p:spPr bwMode="auto">
            <a:xfrm>
              <a:off x="5268477" y="5928659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1503"/>
            <p:cNvSpPr>
              <a:spLocks noChangeShapeType="1"/>
            </p:cNvSpPr>
            <p:nvPr/>
          </p:nvSpPr>
          <p:spPr bwMode="auto">
            <a:xfrm flipH="1">
              <a:off x="5240088" y="5928659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1504"/>
            <p:cNvSpPr>
              <a:spLocks noChangeShapeType="1"/>
            </p:cNvSpPr>
            <p:nvPr/>
          </p:nvSpPr>
          <p:spPr bwMode="auto">
            <a:xfrm flipH="1">
              <a:off x="5206967" y="5873675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1506"/>
            <p:cNvSpPr>
              <a:spLocks noChangeShapeType="1"/>
            </p:cNvSpPr>
            <p:nvPr/>
          </p:nvSpPr>
          <p:spPr bwMode="auto">
            <a:xfrm flipH="1">
              <a:off x="5203418" y="5855225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1507"/>
            <p:cNvSpPr>
              <a:spLocks noChangeShapeType="1"/>
            </p:cNvSpPr>
            <p:nvPr/>
          </p:nvSpPr>
          <p:spPr bwMode="auto">
            <a:xfrm flipH="1">
              <a:off x="5193955" y="5855225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1508"/>
            <p:cNvSpPr>
              <a:spLocks noChangeShapeType="1"/>
            </p:cNvSpPr>
            <p:nvPr/>
          </p:nvSpPr>
          <p:spPr bwMode="auto">
            <a:xfrm flipH="1" flipV="1">
              <a:off x="5212881" y="5836836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1509"/>
            <p:cNvSpPr>
              <a:spLocks noChangeShapeType="1"/>
            </p:cNvSpPr>
            <p:nvPr/>
          </p:nvSpPr>
          <p:spPr bwMode="auto">
            <a:xfrm flipH="1" flipV="1">
              <a:off x="5193955" y="5836836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1510"/>
            <p:cNvSpPr>
              <a:spLocks noChangeShapeType="1"/>
            </p:cNvSpPr>
            <p:nvPr/>
          </p:nvSpPr>
          <p:spPr bwMode="auto">
            <a:xfrm flipH="1" flipV="1">
              <a:off x="5203418" y="5836836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Oval 1511"/>
            <p:cNvSpPr>
              <a:spLocks noChangeArrowheads="1"/>
            </p:cNvSpPr>
            <p:nvPr/>
          </p:nvSpPr>
          <p:spPr bwMode="auto">
            <a:xfrm flipH="1">
              <a:off x="5240088" y="5800547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Freeform 1512"/>
            <p:cNvSpPr>
              <a:spLocks/>
            </p:cNvSpPr>
            <p:nvPr/>
          </p:nvSpPr>
          <p:spPr bwMode="auto">
            <a:xfrm flipH="1">
              <a:off x="5214064" y="5799448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1513"/>
            <p:cNvSpPr>
              <a:spLocks/>
            </p:cNvSpPr>
            <p:nvPr/>
          </p:nvSpPr>
          <p:spPr bwMode="auto">
            <a:xfrm flipH="1">
              <a:off x="5230624" y="5823090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Oval 1515"/>
            <p:cNvSpPr>
              <a:spLocks noChangeArrowheads="1"/>
            </p:cNvSpPr>
            <p:nvPr/>
          </p:nvSpPr>
          <p:spPr bwMode="auto">
            <a:xfrm flipH="1">
              <a:off x="5331603" y="6002338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Line 1516"/>
            <p:cNvSpPr>
              <a:spLocks noChangeShapeType="1"/>
            </p:cNvSpPr>
            <p:nvPr/>
          </p:nvSpPr>
          <p:spPr bwMode="auto">
            <a:xfrm flipH="1">
              <a:off x="5366499" y="6057322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Line 1517"/>
            <p:cNvSpPr>
              <a:spLocks noChangeShapeType="1"/>
            </p:cNvSpPr>
            <p:nvPr/>
          </p:nvSpPr>
          <p:spPr bwMode="auto">
            <a:xfrm>
              <a:off x="5369456" y="6139797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Line 1518"/>
            <p:cNvSpPr>
              <a:spLocks noChangeShapeType="1"/>
            </p:cNvSpPr>
            <p:nvPr/>
          </p:nvSpPr>
          <p:spPr bwMode="auto">
            <a:xfrm flipH="1">
              <a:off x="5341067" y="6139797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Line 1519"/>
            <p:cNvSpPr>
              <a:spLocks noChangeShapeType="1"/>
            </p:cNvSpPr>
            <p:nvPr/>
          </p:nvSpPr>
          <p:spPr bwMode="auto">
            <a:xfrm flipH="1">
              <a:off x="5307946" y="6084813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1521"/>
            <p:cNvSpPr>
              <a:spLocks noChangeShapeType="1"/>
            </p:cNvSpPr>
            <p:nvPr/>
          </p:nvSpPr>
          <p:spPr bwMode="auto">
            <a:xfrm flipH="1">
              <a:off x="5304397" y="6066363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1522"/>
            <p:cNvSpPr>
              <a:spLocks noChangeShapeType="1"/>
            </p:cNvSpPr>
            <p:nvPr/>
          </p:nvSpPr>
          <p:spPr bwMode="auto">
            <a:xfrm flipH="1">
              <a:off x="5294934" y="6066363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Line 1523"/>
            <p:cNvSpPr>
              <a:spLocks noChangeShapeType="1"/>
            </p:cNvSpPr>
            <p:nvPr/>
          </p:nvSpPr>
          <p:spPr bwMode="auto">
            <a:xfrm flipH="1" flipV="1">
              <a:off x="5313860" y="6047974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Line 1524"/>
            <p:cNvSpPr>
              <a:spLocks noChangeShapeType="1"/>
            </p:cNvSpPr>
            <p:nvPr/>
          </p:nvSpPr>
          <p:spPr bwMode="auto">
            <a:xfrm flipH="1" flipV="1">
              <a:off x="5294934" y="6047974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Line 1525"/>
            <p:cNvSpPr>
              <a:spLocks noChangeShapeType="1"/>
            </p:cNvSpPr>
            <p:nvPr/>
          </p:nvSpPr>
          <p:spPr bwMode="auto">
            <a:xfrm flipH="1" flipV="1">
              <a:off x="5304397" y="6047974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Oval 1526"/>
            <p:cNvSpPr>
              <a:spLocks noChangeArrowheads="1"/>
            </p:cNvSpPr>
            <p:nvPr/>
          </p:nvSpPr>
          <p:spPr bwMode="auto">
            <a:xfrm flipH="1">
              <a:off x="5341067" y="6011685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" name="Freeform 1527"/>
            <p:cNvSpPr>
              <a:spLocks/>
            </p:cNvSpPr>
            <p:nvPr/>
          </p:nvSpPr>
          <p:spPr bwMode="auto">
            <a:xfrm flipH="1">
              <a:off x="5315043" y="6010586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528"/>
            <p:cNvSpPr>
              <a:spLocks/>
            </p:cNvSpPr>
            <p:nvPr/>
          </p:nvSpPr>
          <p:spPr bwMode="auto">
            <a:xfrm>
              <a:off x="5331603" y="6034228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Oval 1530"/>
            <p:cNvSpPr>
              <a:spLocks noChangeArrowheads="1"/>
            </p:cNvSpPr>
            <p:nvPr/>
          </p:nvSpPr>
          <p:spPr bwMode="auto">
            <a:xfrm flipH="1">
              <a:off x="5354794" y="6239404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" name="Line 1531"/>
            <p:cNvSpPr>
              <a:spLocks noChangeShapeType="1"/>
            </p:cNvSpPr>
            <p:nvPr/>
          </p:nvSpPr>
          <p:spPr bwMode="auto">
            <a:xfrm flipH="1">
              <a:off x="5389690" y="6294388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Line 1532"/>
            <p:cNvSpPr>
              <a:spLocks noChangeShapeType="1"/>
            </p:cNvSpPr>
            <p:nvPr/>
          </p:nvSpPr>
          <p:spPr bwMode="auto">
            <a:xfrm>
              <a:off x="5392647" y="6376863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ine 1533"/>
            <p:cNvSpPr>
              <a:spLocks noChangeShapeType="1"/>
            </p:cNvSpPr>
            <p:nvPr/>
          </p:nvSpPr>
          <p:spPr bwMode="auto">
            <a:xfrm flipH="1">
              <a:off x="5364258" y="6376863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Line 1534"/>
            <p:cNvSpPr>
              <a:spLocks noChangeShapeType="1"/>
            </p:cNvSpPr>
            <p:nvPr/>
          </p:nvSpPr>
          <p:spPr bwMode="auto">
            <a:xfrm flipH="1">
              <a:off x="5331137" y="6321879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1536"/>
            <p:cNvSpPr>
              <a:spLocks noChangeShapeType="1"/>
            </p:cNvSpPr>
            <p:nvPr/>
          </p:nvSpPr>
          <p:spPr bwMode="auto">
            <a:xfrm flipH="1">
              <a:off x="5327588" y="6303429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Line 1537"/>
            <p:cNvSpPr>
              <a:spLocks noChangeShapeType="1"/>
            </p:cNvSpPr>
            <p:nvPr/>
          </p:nvSpPr>
          <p:spPr bwMode="auto">
            <a:xfrm flipH="1">
              <a:off x="5318125" y="6303429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1538"/>
            <p:cNvSpPr>
              <a:spLocks noChangeShapeType="1"/>
            </p:cNvSpPr>
            <p:nvPr/>
          </p:nvSpPr>
          <p:spPr bwMode="auto">
            <a:xfrm flipH="1" flipV="1">
              <a:off x="5337051" y="62850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Line 1539"/>
            <p:cNvSpPr>
              <a:spLocks noChangeShapeType="1"/>
            </p:cNvSpPr>
            <p:nvPr/>
          </p:nvSpPr>
          <p:spPr bwMode="auto">
            <a:xfrm flipH="1" flipV="1">
              <a:off x="5318125" y="62850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Line 1540"/>
            <p:cNvSpPr>
              <a:spLocks noChangeShapeType="1"/>
            </p:cNvSpPr>
            <p:nvPr/>
          </p:nvSpPr>
          <p:spPr bwMode="auto">
            <a:xfrm flipH="1" flipV="1">
              <a:off x="5327588" y="62850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Oval 1541"/>
            <p:cNvSpPr>
              <a:spLocks noChangeArrowheads="1"/>
            </p:cNvSpPr>
            <p:nvPr/>
          </p:nvSpPr>
          <p:spPr bwMode="auto">
            <a:xfrm flipH="1">
              <a:off x="5364258" y="6248751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" name="Freeform 1542"/>
            <p:cNvSpPr>
              <a:spLocks/>
            </p:cNvSpPr>
            <p:nvPr/>
          </p:nvSpPr>
          <p:spPr bwMode="auto">
            <a:xfrm flipH="1">
              <a:off x="5338234" y="6247652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1543"/>
            <p:cNvSpPr>
              <a:spLocks/>
            </p:cNvSpPr>
            <p:nvPr/>
          </p:nvSpPr>
          <p:spPr bwMode="auto">
            <a:xfrm flipH="1">
              <a:off x="5354794" y="6271294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Oval 1545"/>
            <p:cNvSpPr>
              <a:spLocks noChangeArrowheads="1"/>
            </p:cNvSpPr>
            <p:nvPr/>
          </p:nvSpPr>
          <p:spPr bwMode="auto">
            <a:xfrm flipH="1">
              <a:off x="5145589" y="6265863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" name="Line 1546"/>
            <p:cNvSpPr>
              <a:spLocks noChangeShapeType="1"/>
            </p:cNvSpPr>
            <p:nvPr/>
          </p:nvSpPr>
          <p:spPr bwMode="auto">
            <a:xfrm flipH="1">
              <a:off x="5180485" y="6320847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Line 1547"/>
            <p:cNvSpPr>
              <a:spLocks noChangeShapeType="1"/>
            </p:cNvSpPr>
            <p:nvPr/>
          </p:nvSpPr>
          <p:spPr bwMode="auto">
            <a:xfrm>
              <a:off x="5183442" y="6403322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Line 1548"/>
            <p:cNvSpPr>
              <a:spLocks noChangeShapeType="1"/>
            </p:cNvSpPr>
            <p:nvPr/>
          </p:nvSpPr>
          <p:spPr bwMode="auto">
            <a:xfrm flipH="1">
              <a:off x="5155053" y="6403322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Line 1549"/>
            <p:cNvSpPr>
              <a:spLocks noChangeShapeType="1"/>
            </p:cNvSpPr>
            <p:nvPr/>
          </p:nvSpPr>
          <p:spPr bwMode="auto">
            <a:xfrm flipH="1">
              <a:off x="5121932" y="6348338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Line 1551"/>
            <p:cNvSpPr>
              <a:spLocks noChangeShapeType="1"/>
            </p:cNvSpPr>
            <p:nvPr/>
          </p:nvSpPr>
          <p:spPr bwMode="auto">
            <a:xfrm flipH="1">
              <a:off x="5118383" y="6329888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Line 1552"/>
            <p:cNvSpPr>
              <a:spLocks noChangeShapeType="1"/>
            </p:cNvSpPr>
            <p:nvPr/>
          </p:nvSpPr>
          <p:spPr bwMode="auto">
            <a:xfrm flipH="1">
              <a:off x="5108920" y="6329888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Line 1553"/>
            <p:cNvSpPr>
              <a:spLocks noChangeShapeType="1"/>
            </p:cNvSpPr>
            <p:nvPr/>
          </p:nvSpPr>
          <p:spPr bwMode="auto">
            <a:xfrm flipH="1" flipV="1">
              <a:off x="5127846" y="6311499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Line 1554"/>
            <p:cNvSpPr>
              <a:spLocks noChangeShapeType="1"/>
            </p:cNvSpPr>
            <p:nvPr/>
          </p:nvSpPr>
          <p:spPr bwMode="auto">
            <a:xfrm flipH="1" flipV="1">
              <a:off x="5108920" y="6311499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Line 1555"/>
            <p:cNvSpPr>
              <a:spLocks noChangeShapeType="1"/>
            </p:cNvSpPr>
            <p:nvPr/>
          </p:nvSpPr>
          <p:spPr bwMode="auto">
            <a:xfrm flipH="1" flipV="1">
              <a:off x="5118383" y="6311499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Oval 1556"/>
            <p:cNvSpPr>
              <a:spLocks noChangeArrowheads="1"/>
            </p:cNvSpPr>
            <p:nvPr/>
          </p:nvSpPr>
          <p:spPr bwMode="auto">
            <a:xfrm flipH="1">
              <a:off x="5155053" y="6275210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" name="Freeform 1557"/>
            <p:cNvSpPr>
              <a:spLocks/>
            </p:cNvSpPr>
            <p:nvPr/>
          </p:nvSpPr>
          <p:spPr bwMode="auto">
            <a:xfrm flipH="1">
              <a:off x="5129029" y="6274111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1558"/>
            <p:cNvSpPr>
              <a:spLocks/>
            </p:cNvSpPr>
            <p:nvPr/>
          </p:nvSpPr>
          <p:spPr bwMode="auto">
            <a:xfrm flipH="1">
              <a:off x="5145589" y="6297753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Oval 1560"/>
            <p:cNvSpPr>
              <a:spLocks noChangeArrowheads="1"/>
            </p:cNvSpPr>
            <p:nvPr/>
          </p:nvSpPr>
          <p:spPr bwMode="auto">
            <a:xfrm flipH="1">
              <a:off x="5496358" y="6187017"/>
              <a:ext cx="66242" cy="548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" name="Line 1561"/>
            <p:cNvSpPr>
              <a:spLocks noChangeShapeType="1"/>
            </p:cNvSpPr>
            <p:nvPr/>
          </p:nvSpPr>
          <p:spPr bwMode="auto">
            <a:xfrm flipH="1">
              <a:off x="5531254" y="6241863"/>
              <a:ext cx="0" cy="82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Line 1562"/>
            <p:cNvSpPr>
              <a:spLocks noChangeShapeType="1"/>
            </p:cNvSpPr>
            <p:nvPr/>
          </p:nvSpPr>
          <p:spPr bwMode="auto">
            <a:xfrm>
              <a:off x="5534211" y="6324132"/>
              <a:ext cx="28389" cy="64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Line 1563"/>
            <p:cNvSpPr>
              <a:spLocks noChangeShapeType="1"/>
            </p:cNvSpPr>
            <p:nvPr/>
          </p:nvSpPr>
          <p:spPr bwMode="auto">
            <a:xfrm flipH="1">
              <a:off x="5505822" y="6324132"/>
              <a:ext cx="28389" cy="7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Line 1564"/>
            <p:cNvSpPr>
              <a:spLocks noChangeShapeType="1"/>
            </p:cNvSpPr>
            <p:nvPr/>
          </p:nvSpPr>
          <p:spPr bwMode="auto">
            <a:xfrm flipH="1">
              <a:off x="5472701" y="6269286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Line 1566"/>
            <p:cNvSpPr>
              <a:spLocks noChangeShapeType="1"/>
            </p:cNvSpPr>
            <p:nvPr/>
          </p:nvSpPr>
          <p:spPr bwMode="auto">
            <a:xfrm flipH="1">
              <a:off x="5469152" y="6250882"/>
              <a:ext cx="0" cy="14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Line 1567"/>
            <p:cNvSpPr>
              <a:spLocks noChangeShapeType="1"/>
            </p:cNvSpPr>
            <p:nvPr/>
          </p:nvSpPr>
          <p:spPr bwMode="auto">
            <a:xfrm flipH="1">
              <a:off x="5459689" y="6250882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Line 1568"/>
            <p:cNvSpPr>
              <a:spLocks noChangeShapeType="1"/>
            </p:cNvSpPr>
            <p:nvPr/>
          </p:nvSpPr>
          <p:spPr bwMode="auto">
            <a:xfrm flipH="1" flipV="1">
              <a:off x="5478615" y="62325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Line 1569"/>
            <p:cNvSpPr>
              <a:spLocks noChangeShapeType="1"/>
            </p:cNvSpPr>
            <p:nvPr/>
          </p:nvSpPr>
          <p:spPr bwMode="auto">
            <a:xfrm flipH="1" flipV="1">
              <a:off x="5459689" y="62325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Line 1570"/>
            <p:cNvSpPr>
              <a:spLocks noChangeShapeType="1"/>
            </p:cNvSpPr>
            <p:nvPr/>
          </p:nvSpPr>
          <p:spPr bwMode="auto">
            <a:xfrm flipH="1" flipV="1">
              <a:off x="5469152" y="62325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Oval 1571"/>
            <p:cNvSpPr>
              <a:spLocks noChangeArrowheads="1"/>
            </p:cNvSpPr>
            <p:nvPr/>
          </p:nvSpPr>
          <p:spPr bwMode="auto">
            <a:xfrm flipH="1">
              <a:off x="5505822" y="6196341"/>
              <a:ext cx="9463" cy="87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7" name="Freeform 1572"/>
            <p:cNvSpPr>
              <a:spLocks/>
            </p:cNvSpPr>
            <p:nvPr/>
          </p:nvSpPr>
          <p:spPr bwMode="auto">
            <a:xfrm flipH="1">
              <a:off x="5479798" y="6195244"/>
              <a:ext cx="20700" cy="17551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1573"/>
            <p:cNvSpPr>
              <a:spLocks/>
            </p:cNvSpPr>
            <p:nvPr/>
          </p:nvSpPr>
          <p:spPr bwMode="auto">
            <a:xfrm flipH="1">
              <a:off x="5496358" y="6218828"/>
              <a:ext cx="18926" cy="4936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Oval 1575"/>
            <p:cNvSpPr>
              <a:spLocks noChangeArrowheads="1"/>
            </p:cNvSpPr>
            <p:nvPr/>
          </p:nvSpPr>
          <p:spPr bwMode="auto">
            <a:xfrm flipH="1">
              <a:off x="5188640" y="6126893"/>
              <a:ext cx="66138" cy="51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Line 1576"/>
            <p:cNvSpPr>
              <a:spLocks noChangeShapeType="1"/>
            </p:cNvSpPr>
            <p:nvPr/>
          </p:nvSpPr>
          <p:spPr bwMode="auto">
            <a:xfrm flipH="1">
              <a:off x="5223481" y="6178037"/>
              <a:ext cx="0" cy="76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Line 1577"/>
            <p:cNvSpPr>
              <a:spLocks noChangeShapeType="1"/>
            </p:cNvSpPr>
            <p:nvPr/>
          </p:nvSpPr>
          <p:spPr bwMode="auto">
            <a:xfrm>
              <a:off x="5226433" y="6254753"/>
              <a:ext cx="28345" cy="59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Line 1578"/>
            <p:cNvSpPr>
              <a:spLocks noChangeShapeType="1"/>
            </p:cNvSpPr>
            <p:nvPr/>
          </p:nvSpPr>
          <p:spPr bwMode="auto">
            <a:xfrm flipH="1">
              <a:off x="5198088" y="6254753"/>
              <a:ext cx="28345" cy="68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1579"/>
            <p:cNvSpPr>
              <a:spLocks noChangeShapeType="1"/>
            </p:cNvSpPr>
            <p:nvPr/>
          </p:nvSpPr>
          <p:spPr bwMode="auto">
            <a:xfrm flipH="1" flipV="1">
              <a:off x="5123683" y="6200540"/>
              <a:ext cx="160621" cy="30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Line 1581"/>
            <p:cNvSpPr>
              <a:spLocks noChangeShapeType="1"/>
            </p:cNvSpPr>
            <p:nvPr/>
          </p:nvSpPr>
          <p:spPr bwMode="auto">
            <a:xfrm flipH="1">
              <a:off x="5274856" y="6186447"/>
              <a:ext cx="0" cy="136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Line 1582"/>
            <p:cNvSpPr>
              <a:spLocks noChangeShapeType="1"/>
            </p:cNvSpPr>
            <p:nvPr/>
          </p:nvSpPr>
          <p:spPr bwMode="auto">
            <a:xfrm flipH="1">
              <a:off x="5265407" y="6186447"/>
              <a:ext cx="188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Line 1583"/>
            <p:cNvSpPr>
              <a:spLocks noChangeShapeType="1"/>
            </p:cNvSpPr>
            <p:nvPr/>
          </p:nvSpPr>
          <p:spPr bwMode="auto">
            <a:xfrm flipH="1" flipV="1">
              <a:off x="5284304" y="6169342"/>
              <a:ext cx="0" cy="17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Line 1584"/>
            <p:cNvSpPr>
              <a:spLocks noChangeShapeType="1"/>
            </p:cNvSpPr>
            <p:nvPr/>
          </p:nvSpPr>
          <p:spPr bwMode="auto">
            <a:xfrm flipH="1" flipV="1">
              <a:off x="5265407" y="6169342"/>
              <a:ext cx="0" cy="17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Line 1585"/>
            <p:cNvSpPr>
              <a:spLocks noChangeShapeType="1"/>
            </p:cNvSpPr>
            <p:nvPr/>
          </p:nvSpPr>
          <p:spPr bwMode="auto">
            <a:xfrm flipH="1" flipV="1">
              <a:off x="5274856" y="6169342"/>
              <a:ext cx="0" cy="17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Oval 1586"/>
            <p:cNvSpPr>
              <a:spLocks noChangeArrowheads="1"/>
            </p:cNvSpPr>
            <p:nvPr/>
          </p:nvSpPr>
          <p:spPr bwMode="auto">
            <a:xfrm flipH="1">
              <a:off x="5198088" y="6135587"/>
              <a:ext cx="9448" cy="81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Freeform 1587"/>
            <p:cNvSpPr>
              <a:spLocks/>
            </p:cNvSpPr>
            <p:nvPr/>
          </p:nvSpPr>
          <p:spPr bwMode="auto">
            <a:xfrm flipH="1">
              <a:off x="5172105" y="6134564"/>
              <a:ext cx="20668" cy="16366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1588"/>
            <p:cNvSpPr>
              <a:spLocks/>
            </p:cNvSpPr>
            <p:nvPr/>
          </p:nvSpPr>
          <p:spPr bwMode="auto">
            <a:xfrm flipH="1">
              <a:off x="5188640" y="6156556"/>
              <a:ext cx="18897" cy="4603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589"/>
            <p:cNvSpPr>
              <a:spLocks/>
            </p:cNvSpPr>
            <p:nvPr/>
          </p:nvSpPr>
          <p:spPr bwMode="auto">
            <a:xfrm>
              <a:off x="5182144" y="6108481"/>
              <a:ext cx="85035" cy="49098"/>
            </a:xfrm>
            <a:custGeom>
              <a:avLst/>
              <a:gdLst>
                <a:gd name="T0" fmla="*/ 0 w 125"/>
                <a:gd name="T1" fmla="*/ 2147483647 h 57"/>
                <a:gd name="T2" fmla="*/ 2147483647 w 125"/>
                <a:gd name="T3" fmla="*/ 2147483647 h 57"/>
                <a:gd name="T4" fmla="*/ 2147483647 w 125"/>
                <a:gd name="T5" fmla="*/ 2147483647 h 57"/>
                <a:gd name="T6" fmla="*/ 2147483647 w 125"/>
                <a:gd name="T7" fmla="*/ 2147483647 h 57"/>
                <a:gd name="T8" fmla="*/ 2147483647 w 125"/>
                <a:gd name="T9" fmla="*/ 2147483647 h 57"/>
                <a:gd name="T10" fmla="*/ 2147483647 w 125"/>
                <a:gd name="T11" fmla="*/ 2147483647 h 57"/>
                <a:gd name="T12" fmla="*/ 2147483647 w 125"/>
                <a:gd name="T13" fmla="*/ 214748364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57"/>
                <a:gd name="T23" fmla="*/ 125 w 125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57">
                  <a:moveTo>
                    <a:pt x="0" y="18"/>
                  </a:moveTo>
                  <a:cubicBezTo>
                    <a:pt x="17" y="20"/>
                    <a:pt x="36" y="16"/>
                    <a:pt x="45" y="33"/>
                  </a:cubicBezTo>
                  <a:cubicBezTo>
                    <a:pt x="46" y="36"/>
                    <a:pt x="45" y="40"/>
                    <a:pt x="48" y="42"/>
                  </a:cubicBezTo>
                  <a:cubicBezTo>
                    <a:pt x="56" y="48"/>
                    <a:pt x="66" y="48"/>
                    <a:pt x="75" y="51"/>
                  </a:cubicBezTo>
                  <a:cubicBezTo>
                    <a:pt x="81" y="53"/>
                    <a:pt x="93" y="57"/>
                    <a:pt x="93" y="57"/>
                  </a:cubicBezTo>
                  <a:cubicBezTo>
                    <a:pt x="125" y="49"/>
                    <a:pt x="108" y="11"/>
                    <a:pt x="84" y="3"/>
                  </a:cubicBezTo>
                  <a:cubicBezTo>
                    <a:pt x="58" y="5"/>
                    <a:pt x="49" y="0"/>
                    <a:pt x="39" y="21"/>
                  </a:cubicBezTo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93" name="Picture 1590" descr="pho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9200" y="6133030"/>
              <a:ext cx="141724" cy="12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4" name="Group 55"/>
          <p:cNvGrpSpPr>
            <a:grpSpLocks/>
          </p:cNvGrpSpPr>
          <p:nvPr/>
        </p:nvGrpSpPr>
        <p:grpSpPr bwMode="auto">
          <a:xfrm>
            <a:off x="7620000" y="5334000"/>
            <a:ext cx="1295400" cy="1524000"/>
            <a:chOff x="5029200" y="5791200"/>
            <a:chExt cx="533400" cy="685800"/>
          </a:xfrm>
        </p:grpSpPr>
        <p:sp>
          <p:nvSpPr>
            <p:cNvPr id="395" name="Oval 1455"/>
            <p:cNvSpPr>
              <a:spLocks noChangeArrowheads="1"/>
            </p:cNvSpPr>
            <p:nvPr/>
          </p:nvSpPr>
          <p:spPr bwMode="auto">
            <a:xfrm flipH="1">
              <a:off x="5457533" y="6028796"/>
              <a:ext cx="65931" cy="548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Line 1456"/>
            <p:cNvSpPr>
              <a:spLocks noChangeShapeType="1"/>
            </p:cNvSpPr>
            <p:nvPr/>
          </p:nvSpPr>
          <p:spPr bwMode="auto">
            <a:xfrm flipH="1">
              <a:off x="5492265" y="6083642"/>
              <a:ext cx="0" cy="82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1457"/>
            <p:cNvSpPr>
              <a:spLocks noChangeShapeType="1"/>
            </p:cNvSpPr>
            <p:nvPr/>
          </p:nvSpPr>
          <p:spPr bwMode="auto">
            <a:xfrm>
              <a:off x="5495208" y="6165911"/>
              <a:ext cx="28256" cy="64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Line 1458"/>
            <p:cNvSpPr>
              <a:spLocks noChangeShapeType="1"/>
            </p:cNvSpPr>
            <p:nvPr/>
          </p:nvSpPr>
          <p:spPr bwMode="auto">
            <a:xfrm flipH="1">
              <a:off x="5466952" y="6165911"/>
              <a:ext cx="28256" cy="7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Line 1459"/>
            <p:cNvSpPr>
              <a:spLocks noChangeShapeType="1"/>
            </p:cNvSpPr>
            <p:nvPr/>
          </p:nvSpPr>
          <p:spPr bwMode="auto">
            <a:xfrm flipH="1">
              <a:off x="5433987" y="6111065"/>
              <a:ext cx="75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Line 1461"/>
            <p:cNvSpPr>
              <a:spLocks noChangeShapeType="1"/>
            </p:cNvSpPr>
            <p:nvPr/>
          </p:nvSpPr>
          <p:spPr bwMode="auto">
            <a:xfrm flipH="1">
              <a:off x="5430455" y="6092661"/>
              <a:ext cx="0" cy="14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Line 1462"/>
            <p:cNvSpPr>
              <a:spLocks noChangeShapeType="1"/>
            </p:cNvSpPr>
            <p:nvPr/>
          </p:nvSpPr>
          <p:spPr bwMode="auto">
            <a:xfrm flipH="1">
              <a:off x="5421036" y="6092661"/>
              <a:ext cx="18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Line 1463"/>
            <p:cNvSpPr>
              <a:spLocks noChangeShapeType="1"/>
            </p:cNvSpPr>
            <p:nvPr/>
          </p:nvSpPr>
          <p:spPr bwMode="auto">
            <a:xfrm flipH="1" flipV="1">
              <a:off x="5439873" y="6074318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Line 1464"/>
            <p:cNvSpPr>
              <a:spLocks noChangeShapeType="1"/>
            </p:cNvSpPr>
            <p:nvPr/>
          </p:nvSpPr>
          <p:spPr bwMode="auto">
            <a:xfrm flipH="1" flipV="1">
              <a:off x="5421036" y="6074318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Line 1465"/>
            <p:cNvSpPr>
              <a:spLocks noChangeShapeType="1"/>
            </p:cNvSpPr>
            <p:nvPr/>
          </p:nvSpPr>
          <p:spPr bwMode="auto">
            <a:xfrm flipH="1" flipV="1">
              <a:off x="5430455" y="6074318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Oval 1466"/>
            <p:cNvSpPr>
              <a:spLocks noChangeArrowheads="1"/>
            </p:cNvSpPr>
            <p:nvPr/>
          </p:nvSpPr>
          <p:spPr bwMode="auto">
            <a:xfrm flipH="1">
              <a:off x="5466952" y="6038120"/>
              <a:ext cx="9419" cy="87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Freeform 1467"/>
            <p:cNvSpPr>
              <a:spLocks/>
            </p:cNvSpPr>
            <p:nvPr/>
          </p:nvSpPr>
          <p:spPr bwMode="auto">
            <a:xfrm flipH="1">
              <a:off x="5441051" y="6037023"/>
              <a:ext cx="20603" cy="17551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1468"/>
            <p:cNvSpPr>
              <a:spLocks/>
            </p:cNvSpPr>
            <p:nvPr/>
          </p:nvSpPr>
          <p:spPr bwMode="auto">
            <a:xfrm flipH="1">
              <a:off x="5457533" y="6060607"/>
              <a:ext cx="18837" cy="4936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Oval 1470"/>
            <p:cNvSpPr>
              <a:spLocks noChangeArrowheads="1"/>
            </p:cNvSpPr>
            <p:nvPr/>
          </p:nvSpPr>
          <p:spPr bwMode="auto">
            <a:xfrm flipH="1">
              <a:off x="5117394" y="5896504"/>
              <a:ext cx="65931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" name="Line 1471"/>
            <p:cNvSpPr>
              <a:spLocks noChangeShapeType="1"/>
            </p:cNvSpPr>
            <p:nvPr/>
          </p:nvSpPr>
          <p:spPr bwMode="auto">
            <a:xfrm flipH="1">
              <a:off x="5152126" y="5951488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Line 1472"/>
            <p:cNvSpPr>
              <a:spLocks noChangeShapeType="1"/>
            </p:cNvSpPr>
            <p:nvPr/>
          </p:nvSpPr>
          <p:spPr bwMode="auto">
            <a:xfrm>
              <a:off x="5155069" y="6033963"/>
              <a:ext cx="28256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Line 1473"/>
            <p:cNvSpPr>
              <a:spLocks noChangeShapeType="1"/>
            </p:cNvSpPr>
            <p:nvPr/>
          </p:nvSpPr>
          <p:spPr bwMode="auto">
            <a:xfrm flipH="1">
              <a:off x="5126813" y="6033963"/>
              <a:ext cx="28256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Line 1474"/>
            <p:cNvSpPr>
              <a:spLocks noChangeShapeType="1"/>
            </p:cNvSpPr>
            <p:nvPr/>
          </p:nvSpPr>
          <p:spPr bwMode="auto">
            <a:xfrm flipH="1">
              <a:off x="5093848" y="5978979"/>
              <a:ext cx="75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Line 1476"/>
            <p:cNvSpPr>
              <a:spLocks noChangeShapeType="1"/>
            </p:cNvSpPr>
            <p:nvPr/>
          </p:nvSpPr>
          <p:spPr bwMode="auto">
            <a:xfrm flipH="1">
              <a:off x="5090316" y="5960529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Line 1477"/>
            <p:cNvSpPr>
              <a:spLocks noChangeShapeType="1"/>
            </p:cNvSpPr>
            <p:nvPr/>
          </p:nvSpPr>
          <p:spPr bwMode="auto">
            <a:xfrm flipH="1">
              <a:off x="5080897" y="5960529"/>
              <a:ext cx="18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Line 1478"/>
            <p:cNvSpPr>
              <a:spLocks noChangeShapeType="1"/>
            </p:cNvSpPr>
            <p:nvPr/>
          </p:nvSpPr>
          <p:spPr bwMode="auto">
            <a:xfrm flipH="1" flipV="1">
              <a:off x="5099734" y="59421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Line 1479"/>
            <p:cNvSpPr>
              <a:spLocks noChangeShapeType="1"/>
            </p:cNvSpPr>
            <p:nvPr/>
          </p:nvSpPr>
          <p:spPr bwMode="auto">
            <a:xfrm flipH="1" flipV="1">
              <a:off x="5080897" y="59421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Line 1480"/>
            <p:cNvSpPr>
              <a:spLocks noChangeShapeType="1"/>
            </p:cNvSpPr>
            <p:nvPr/>
          </p:nvSpPr>
          <p:spPr bwMode="auto">
            <a:xfrm flipH="1" flipV="1">
              <a:off x="5090316" y="59421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Oval 1481"/>
            <p:cNvSpPr>
              <a:spLocks noChangeArrowheads="1"/>
            </p:cNvSpPr>
            <p:nvPr/>
          </p:nvSpPr>
          <p:spPr bwMode="auto">
            <a:xfrm flipH="1">
              <a:off x="5126813" y="5905851"/>
              <a:ext cx="9419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Freeform 1482"/>
            <p:cNvSpPr>
              <a:spLocks/>
            </p:cNvSpPr>
            <p:nvPr/>
          </p:nvSpPr>
          <p:spPr bwMode="auto">
            <a:xfrm flipH="1">
              <a:off x="5100912" y="5904752"/>
              <a:ext cx="20603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1483"/>
            <p:cNvSpPr>
              <a:spLocks/>
            </p:cNvSpPr>
            <p:nvPr/>
          </p:nvSpPr>
          <p:spPr bwMode="auto">
            <a:xfrm flipH="1">
              <a:off x="5117394" y="5928394"/>
              <a:ext cx="18837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Oval 1485"/>
            <p:cNvSpPr>
              <a:spLocks noChangeArrowheads="1"/>
            </p:cNvSpPr>
            <p:nvPr/>
          </p:nvSpPr>
          <p:spPr bwMode="auto">
            <a:xfrm flipH="1">
              <a:off x="5383128" y="5844117"/>
              <a:ext cx="65931" cy="548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Line 1486"/>
            <p:cNvSpPr>
              <a:spLocks noChangeShapeType="1"/>
            </p:cNvSpPr>
            <p:nvPr/>
          </p:nvSpPr>
          <p:spPr bwMode="auto">
            <a:xfrm flipH="1">
              <a:off x="5417860" y="5898963"/>
              <a:ext cx="0" cy="82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Line 1487"/>
            <p:cNvSpPr>
              <a:spLocks noChangeShapeType="1"/>
            </p:cNvSpPr>
            <p:nvPr/>
          </p:nvSpPr>
          <p:spPr bwMode="auto">
            <a:xfrm>
              <a:off x="5420803" y="5981232"/>
              <a:ext cx="28256" cy="64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Line 1488"/>
            <p:cNvSpPr>
              <a:spLocks noChangeShapeType="1"/>
            </p:cNvSpPr>
            <p:nvPr/>
          </p:nvSpPr>
          <p:spPr bwMode="auto">
            <a:xfrm flipH="1">
              <a:off x="5392547" y="5981232"/>
              <a:ext cx="28256" cy="7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Line 1489"/>
            <p:cNvSpPr>
              <a:spLocks noChangeShapeType="1"/>
            </p:cNvSpPr>
            <p:nvPr/>
          </p:nvSpPr>
          <p:spPr bwMode="auto">
            <a:xfrm flipH="1">
              <a:off x="5359582" y="5926386"/>
              <a:ext cx="75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Line 1491"/>
            <p:cNvSpPr>
              <a:spLocks noChangeShapeType="1"/>
            </p:cNvSpPr>
            <p:nvPr/>
          </p:nvSpPr>
          <p:spPr bwMode="auto">
            <a:xfrm flipH="1">
              <a:off x="5356050" y="5907982"/>
              <a:ext cx="0" cy="14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Line 1492"/>
            <p:cNvSpPr>
              <a:spLocks noChangeShapeType="1"/>
            </p:cNvSpPr>
            <p:nvPr/>
          </p:nvSpPr>
          <p:spPr bwMode="auto">
            <a:xfrm flipH="1">
              <a:off x="5346631" y="5907982"/>
              <a:ext cx="188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Line 1493"/>
            <p:cNvSpPr>
              <a:spLocks noChangeShapeType="1"/>
            </p:cNvSpPr>
            <p:nvPr/>
          </p:nvSpPr>
          <p:spPr bwMode="auto">
            <a:xfrm flipH="1" flipV="1">
              <a:off x="5365468" y="58896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1494"/>
            <p:cNvSpPr>
              <a:spLocks noChangeShapeType="1"/>
            </p:cNvSpPr>
            <p:nvPr/>
          </p:nvSpPr>
          <p:spPr bwMode="auto">
            <a:xfrm flipH="1" flipV="1">
              <a:off x="5346631" y="58896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Line 1495"/>
            <p:cNvSpPr>
              <a:spLocks noChangeShapeType="1"/>
            </p:cNvSpPr>
            <p:nvPr/>
          </p:nvSpPr>
          <p:spPr bwMode="auto">
            <a:xfrm flipH="1" flipV="1">
              <a:off x="5356050" y="58896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Oval 1496"/>
            <p:cNvSpPr>
              <a:spLocks noChangeArrowheads="1"/>
            </p:cNvSpPr>
            <p:nvPr/>
          </p:nvSpPr>
          <p:spPr bwMode="auto">
            <a:xfrm flipH="1">
              <a:off x="5392547" y="5853441"/>
              <a:ext cx="9419" cy="87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" name="Freeform 1497"/>
            <p:cNvSpPr>
              <a:spLocks/>
            </p:cNvSpPr>
            <p:nvPr/>
          </p:nvSpPr>
          <p:spPr bwMode="auto">
            <a:xfrm flipH="1">
              <a:off x="5366646" y="5852344"/>
              <a:ext cx="20603" cy="17551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1498"/>
            <p:cNvSpPr>
              <a:spLocks/>
            </p:cNvSpPr>
            <p:nvPr/>
          </p:nvSpPr>
          <p:spPr bwMode="auto">
            <a:xfrm flipH="1">
              <a:off x="5383128" y="5875928"/>
              <a:ext cx="18837" cy="4936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Oval 1500"/>
            <p:cNvSpPr>
              <a:spLocks noChangeArrowheads="1"/>
            </p:cNvSpPr>
            <p:nvPr/>
          </p:nvSpPr>
          <p:spPr bwMode="auto">
            <a:xfrm flipH="1">
              <a:off x="5230624" y="5791200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" name="Line 1501"/>
            <p:cNvSpPr>
              <a:spLocks noChangeShapeType="1"/>
            </p:cNvSpPr>
            <p:nvPr/>
          </p:nvSpPr>
          <p:spPr bwMode="auto">
            <a:xfrm flipH="1">
              <a:off x="5265520" y="5846184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Line 1502"/>
            <p:cNvSpPr>
              <a:spLocks noChangeShapeType="1"/>
            </p:cNvSpPr>
            <p:nvPr/>
          </p:nvSpPr>
          <p:spPr bwMode="auto">
            <a:xfrm>
              <a:off x="5268477" y="5928659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Line 1503"/>
            <p:cNvSpPr>
              <a:spLocks noChangeShapeType="1"/>
            </p:cNvSpPr>
            <p:nvPr/>
          </p:nvSpPr>
          <p:spPr bwMode="auto">
            <a:xfrm flipH="1">
              <a:off x="5240088" y="5928659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Line 1504"/>
            <p:cNvSpPr>
              <a:spLocks noChangeShapeType="1"/>
            </p:cNvSpPr>
            <p:nvPr/>
          </p:nvSpPr>
          <p:spPr bwMode="auto">
            <a:xfrm flipH="1">
              <a:off x="5206967" y="5873675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Line 1506"/>
            <p:cNvSpPr>
              <a:spLocks noChangeShapeType="1"/>
            </p:cNvSpPr>
            <p:nvPr/>
          </p:nvSpPr>
          <p:spPr bwMode="auto">
            <a:xfrm flipH="1">
              <a:off x="5203418" y="5855225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1507"/>
            <p:cNvSpPr>
              <a:spLocks noChangeShapeType="1"/>
            </p:cNvSpPr>
            <p:nvPr/>
          </p:nvSpPr>
          <p:spPr bwMode="auto">
            <a:xfrm flipH="1">
              <a:off x="5193955" y="5855225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1508"/>
            <p:cNvSpPr>
              <a:spLocks noChangeShapeType="1"/>
            </p:cNvSpPr>
            <p:nvPr/>
          </p:nvSpPr>
          <p:spPr bwMode="auto">
            <a:xfrm flipH="1" flipV="1">
              <a:off x="5212881" y="5836836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Line 1509"/>
            <p:cNvSpPr>
              <a:spLocks noChangeShapeType="1"/>
            </p:cNvSpPr>
            <p:nvPr/>
          </p:nvSpPr>
          <p:spPr bwMode="auto">
            <a:xfrm flipH="1" flipV="1">
              <a:off x="5193955" y="5836836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Line 1510"/>
            <p:cNvSpPr>
              <a:spLocks noChangeShapeType="1"/>
            </p:cNvSpPr>
            <p:nvPr/>
          </p:nvSpPr>
          <p:spPr bwMode="auto">
            <a:xfrm flipH="1" flipV="1">
              <a:off x="5203418" y="5836836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Oval 1511"/>
            <p:cNvSpPr>
              <a:spLocks noChangeArrowheads="1"/>
            </p:cNvSpPr>
            <p:nvPr/>
          </p:nvSpPr>
          <p:spPr bwMode="auto">
            <a:xfrm flipH="1">
              <a:off x="5240088" y="5800547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" name="Freeform 1512"/>
            <p:cNvSpPr>
              <a:spLocks/>
            </p:cNvSpPr>
            <p:nvPr/>
          </p:nvSpPr>
          <p:spPr bwMode="auto">
            <a:xfrm flipH="1">
              <a:off x="5214064" y="5799448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1513"/>
            <p:cNvSpPr>
              <a:spLocks/>
            </p:cNvSpPr>
            <p:nvPr/>
          </p:nvSpPr>
          <p:spPr bwMode="auto">
            <a:xfrm flipH="1">
              <a:off x="5230624" y="5823090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Oval 1515"/>
            <p:cNvSpPr>
              <a:spLocks noChangeArrowheads="1"/>
            </p:cNvSpPr>
            <p:nvPr/>
          </p:nvSpPr>
          <p:spPr bwMode="auto">
            <a:xfrm flipH="1">
              <a:off x="5331603" y="6002338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" name="Line 1516"/>
            <p:cNvSpPr>
              <a:spLocks noChangeShapeType="1"/>
            </p:cNvSpPr>
            <p:nvPr/>
          </p:nvSpPr>
          <p:spPr bwMode="auto">
            <a:xfrm flipH="1">
              <a:off x="5366499" y="6057322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Line 1517"/>
            <p:cNvSpPr>
              <a:spLocks noChangeShapeType="1"/>
            </p:cNvSpPr>
            <p:nvPr/>
          </p:nvSpPr>
          <p:spPr bwMode="auto">
            <a:xfrm>
              <a:off x="5369456" y="6139797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Line 1518"/>
            <p:cNvSpPr>
              <a:spLocks noChangeShapeType="1"/>
            </p:cNvSpPr>
            <p:nvPr/>
          </p:nvSpPr>
          <p:spPr bwMode="auto">
            <a:xfrm flipH="1">
              <a:off x="5341067" y="6139797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Line 1519"/>
            <p:cNvSpPr>
              <a:spLocks noChangeShapeType="1"/>
            </p:cNvSpPr>
            <p:nvPr/>
          </p:nvSpPr>
          <p:spPr bwMode="auto">
            <a:xfrm flipH="1">
              <a:off x="5307946" y="6084813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Line 1521"/>
            <p:cNvSpPr>
              <a:spLocks noChangeShapeType="1"/>
            </p:cNvSpPr>
            <p:nvPr/>
          </p:nvSpPr>
          <p:spPr bwMode="auto">
            <a:xfrm flipH="1">
              <a:off x="5304397" y="6066363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Line 1522"/>
            <p:cNvSpPr>
              <a:spLocks noChangeShapeType="1"/>
            </p:cNvSpPr>
            <p:nvPr/>
          </p:nvSpPr>
          <p:spPr bwMode="auto">
            <a:xfrm flipH="1">
              <a:off x="5294934" y="6066363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Line 1523"/>
            <p:cNvSpPr>
              <a:spLocks noChangeShapeType="1"/>
            </p:cNvSpPr>
            <p:nvPr/>
          </p:nvSpPr>
          <p:spPr bwMode="auto">
            <a:xfrm flipH="1" flipV="1">
              <a:off x="5313860" y="6047974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Line 1524"/>
            <p:cNvSpPr>
              <a:spLocks noChangeShapeType="1"/>
            </p:cNvSpPr>
            <p:nvPr/>
          </p:nvSpPr>
          <p:spPr bwMode="auto">
            <a:xfrm flipH="1" flipV="1">
              <a:off x="5294934" y="6047974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Line 1525"/>
            <p:cNvSpPr>
              <a:spLocks noChangeShapeType="1"/>
            </p:cNvSpPr>
            <p:nvPr/>
          </p:nvSpPr>
          <p:spPr bwMode="auto">
            <a:xfrm flipH="1" flipV="1">
              <a:off x="5304397" y="6047974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Oval 1526"/>
            <p:cNvSpPr>
              <a:spLocks noChangeArrowheads="1"/>
            </p:cNvSpPr>
            <p:nvPr/>
          </p:nvSpPr>
          <p:spPr bwMode="auto">
            <a:xfrm flipH="1">
              <a:off x="5341067" y="6011685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Freeform 1527"/>
            <p:cNvSpPr>
              <a:spLocks/>
            </p:cNvSpPr>
            <p:nvPr/>
          </p:nvSpPr>
          <p:spPr bwMode="auto">
            <a:xfrm flipH="1">
              <a:off x="5315043" y="6010586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1528"/>
            <p:cNvSpPr>
              <a:spLocks/>
            </p:cNvSpPr>
            <p:nvPr/>
          </p:nvSpPr>
          <p:spPr bwMode="auto">
            <a:xfrm>
              <a:off x="5331603" y="6034228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Oval 1530"/>
            <p:cNvSpPr>
              <a:spLocks noChangeArrowheads="1"/>
            </p:cNvSpPr>
            <p:nvPr/>
          </p:nvSpPr>
          <p:spPr bwMode="auto">
            <a:xfrm flipH="1">
              <a:off x="5354794" y="6239404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" name="Line 1531"/>
            <p:cNvSpPr>
              <a:spLocks noChangeShapeType="1"/>
            </p:cNvSpPr>
            <p:nvPr/>
          </p:nvSpPr>
          <p:spPr bwMode="auto">
            <a:xfrm flipH="1">
              <a:off x="5389690" y="6294388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Line 1532"/>
            <p:cNvSpPr>
              <a:spLocks noChangeShapeType="1"/>
            </p:cNvSpPr>
            <p:nvPr/>
          </p:nvSpPr>
          <p:spPr bwMode="auto">
            <a:xfrm>
              <a:off x="5392647" y="6376863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Line 1533"/>
            <p:cNvSpPr>
              <a:spLocks noChangeShapeType="1"/>
            </p:cNvSpPr>
            <p:nvPr/>
          </p:nvSpPr>
          <p:spPr bwMode="auto">
            <a:xfrm flipH="1">
              <a:off x="5364258" y="6376863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Line 1534"/>
            <p:cNvSpPr>
              <a:spLocks noChangeShapeType="1"/>
            </p:cNvSpPr>
            <p:nvPr/>
          </p:nvSpPr>
          <p:spPr bwMode="auto">
            <a:xfrm flipH="1">
              <a:off x="5331137" y="6321879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Line 1536"/>
            <p:cNvSpPr>
              <a:spLocks noChangeShapeType="1"/>
            </p:cNvSpPr>
            <p:nvPr/>
          </p:nvSpPr>
          <p:spPr bwMode="auto">
            <a:xfrm flipH="1">
              <a:off x="5327588" y="6303429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Line 1537"/>
            <p:cNvSpPr>
              <a:spLocks noChangeShapeType="1"/>
            </p:cNvSpPr>
            <p:nvPr/>
          </p:nvSpPr>
          <p:spPr bwMode="auto">
            <a:xfrm flipH="1">
              <a:off x="5318125" y="6303429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Line 1538"/>
            <p:cNvSpPr>
              <a:spLocks noChangeShapeType="1"/>
            </p:cNvSpPr>
            <p:nvPr/>
          </p:nvSpPr>
          <p:spPr bwMode="auto">
            <a:xfrm flipH="1" flipV="1">
              <a:off x="5337051" y="62850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Line 1539"/>
            <p:cNvSpPr>
              <a:spLocks noChangeShapeType="1"/>
            </p:cNvSpPr>
            <p:nvPr/>
          </p:nvSpPr>
          <p:spPr bwMode="auto">
            <a:xfrm flipH="1" flipV="1">
              <a:off x="5318125" y="62850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Line 1540"/>
            <p:cNvSpPr>
              <a:spLocks noChangeShapeType="1"/>
            </p:cNvSpPr>
            <p:nvPr/>
          </p:nvSpPr>
          <p:spPr bwMode="auto">
            <a:xfrm flipH="1" flipV="1">
              <a:off x="5327588" y="6285040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Oval 1541"/>
            <p:cNvSpPr>
              <a:spLocks noChangeArrowheads="1"/>
            </p:cNvSpPr>
            <p:nvPr/>
          </p:nvSpPr>
          <p:spPr bwMode="auto">
            <a:xfrm flipH="1">
              <a:off x="5364258" y="6248751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" name="Freeform 1542"/>
            <p:cNvSpPr>
              <a:spLocks/>
            </p:cNvSpPr>
            <p:nvPr/>
          </p:nvSpPr>
          <p:spPr bwMode="auto">
            <a:xfrm flipH="1">
              <a:off x="5338234" y="6247652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1543"/>
            <p:cNvSpPr>
              <a:spLocks/>
            </p:cNvSpPr>
            <p:nvPr/>
          </p:nvSpPr>
          <p:spPr bwMode="auto">
            <a:xfrm flipH="1">
              <a:off x="5354794" y="6271294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Oval 1545"/>
            <p:cNvSpPr>
              <a:spLocks noChangeArrowheads="1"/>
            </p:cNvSpPr>
            <p:nvPr/>
          </p:nvSpPr>
          <p:spPr bwMode="auto">
            <a:xfrm flipH="1">
              <a:off x="5145589" y="6265863"/>
              <a:ext cx="66242" cy="549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4" name="Line 1546"/>
            <p:cNvSpPr>
              <a:spLocks noChangeShapeType="1"/>
            </p:cNvSpPr>
            <p:nvPr/>
          </p:nvSpPr>
          <p:spPr bwMode="auto">
            <a:xfrm flipH="1">
              <a:off x="5180485" y="6320847"/>
              <a:ext cx="0" cy="82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Line 1547"/>
            <p:cNvSpPr>
              <a:spLocks noChangeShapeType="1"/>
            </p:cNvSpPr>
            <p:nvPr/>
          </p:nvSpPr>
          <p:spPr bwMode="auto">
            <a:xfrm>
              <a:off x="5183442" y="6403322"/>
              <a:ext cx="28389" cy="643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Line 1548"/>
            <p:cNvSpPr>
              <a:spLocks noChangeShapeType="1"/>
            </p:cNvSpPr>
            <p:nvPr/>
          </p:nvSpPr>
          <p:spPr bwMode="auto">
            <a:xfrm flipH="1">
              <a:off x="5155053" y="6403322"/>
              <a:ext cx="28389" cy="73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1549"/>
            <p:cNvSpPr>
              <a:spLocks noChangeShapeType="1"/>
            </p:cNvSpPr>
            <p:nvPr/>
          </p:nvSpPr>
          <p:spPr bwMode="auto">
            <a:xfrm flipH="1">
              <a:off x="5121932" y="6348338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1551"/>
            <p:cNvSpPr>
              <a:spLocks noChangeShapeType="1"/>
            </p:cNvSpPr>
            <p:nvPr/>
          </p:nvSpPr>
          <p:spPr bwMode="auto">
            <a:xfrm flipH="1">
              <a:off x="5118383" y="6329888"/>
              <a:ext cx="0" cy="147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1552"/>
            <p:cNvSpPr>
              <a:spLocks noChangeShapeType="1"/>
            </p:cNvSpPr>
            <p:nvPr/>
          </p:nvSpPr>
          <p:spPr bwMode="auto">
            <a:xfrm flipH="1">
              <a:off x="5108920" y="6329888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1553"/>
            <p:cNvSpPr>
              <a:spLocks noChangeShapeType="1"/>
            </p:cNvSpPr>
            <p:nvPr/>
          </p:nvSpPr>
          <p:spPr bwMode="auto">
            <a:xfrm flipH="1" flipV="1">
              <a:off x="5127846" y="6311499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1554"/>
            <p:cNvSpPr>
              <a:spLocks noChangeShapeType="1"/>
            </p:cNvSpPr>
            <p:nvPr/>
          </p:nvSpPr>
          <p:spPr bwMode="auto">
            <a:xfrm flipH="1" flipV="1">
              <a:off x="5108920" y="6311499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1555"/>
            <p:cNvSpPr>
              <a:spLocks noChangeShapeType="1"/>
            </p:cNvSpPr>
            <p:nvPr/>
          </p:nvSpPr>
          <p:spPr bwMode="auto">
            <a:xfrm flipH="1" flipV="1">
              <a:off x="5118383" y="6311499"/>
              <a:ext cx="0" cy="183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Oval 1556"/>
            <p:cNvSpPr>
              <a:spLocks noChangeArrowheads="1"/>
            </p:cNvSpPr>
            <p:nvPr/>
          </p:nvSpPr>
          <p:spPr bwMode="auto">
            <a:xfrm flipH="1">
              <a:off x="5155053" y="6275210"/>
              <a:ext cx="9463" cy="879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4" name="Freeform 1557"/>
            <p:cNvSpPr>
              <a:spLocks/>
            </p:cNvSpPr>
            <p:nvPr/>
          </p:nvSpPr>
          <p:spPr bwMode="auto">
            <a:xfrm flipH="1">
              <a:off x="5129029" y="6274111"/>
              <a:ext cx="20700" cy="17595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1558"/>
            <p:cNvSpPr>
              <a:spLocks/>
            </p:cNvSpPr>
            <p:nvPr/>
          </p:nvSpPr>
          <p:spPr bwMode="auto">
            <a:xfrm flipH="1">
              <a:off x="5145589" y="6297753"/>
              <a:ext cx="18926" cy="4949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Oval 1560"/>
            <p:cNvSpPr>
              <a:spLocks noChangeArrowheads="1"/>
            </p:cNvSpPr>
            <p:nvPr/>
          </p:nvSpPr>
          <p:spPr bwMode="auto">
            <a:xfrm flipH="1">
              <a:off x="5496358" y="6187017"/>
              <a:ext cx="66242" cy="548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7" name="Line 1561"/>
            <p:cNvSpPr>
              <a:spLocks noChangeShapeType="1"/>
            </p:cNvSpPr>
            <p:nvPr/>
          </p:nvSpPr>
          <p:spPr bwMode="auto">
            <a:xfrm flipH="1">
              <a:off x="5531254" y="6241863"/>
              <a:ext cx="0" cy="82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1562"/>
            <p:cNvSpPr>
              <a:spLocks noChangeShapeType="1"/>
            </p:cNvSpPr>
            <p:nvPr/>
          </p:nvSpPr>
          <p:spPr bwMode="auto">
            <a:xfrm>
              <a:off x="5534211" y="6324132"/>
              <a:ext cx="28389" cy="64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1563"/>
            <p:cNvSpPr>
              <a:spLocks noChangeShapeType="1"/>
            </p:cNvSpPr>
            <p:nvPr/>
          </p:nvSpPr>
          <p:spPr bwMode="auto">
            <a:xfrm flipH="1">
              <a:off x="5505822" y="6324132"/>
              <a:ext cx="28389" cy="7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1564"/>
            <p:cNvSpPr>
              <a:spLocks noChangeShapeType="1"/>
            </p:cNvSpPr>
            <p:nvPr/>
          </p:nvSpPr>
          <p:spPr bwMode="auto">
            <a:xfrm flipH="1">
              <a:off x="5472701" y="6269286"/>
              <a:ext cx="757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1566"/>
            <p:cNvSpPr>
              <a:spLocks noChangeShapeType="1"/>
            </p:cNvSpPr>
            <p:nvPr/>
          </p:nvSpPr>
          <p:spPr bwMode="auto">
            <a:xfrm flipH="1">
              <a:off x="5469152" y="6250882"/>
              <a:ext cx="0" cy="1467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1567"/>
            <p:cNvSpPr>
              <a:spLocks noChangeShapeType="1"/>
            </p:cNvSpPr>
            <p:nvPr/>
          </p:nvSpPr>
          <p:spPr bwMode="auto">
            <a:xfrm flipH="1">
              <a:off x="5459689" y="6250882"/>
              <a:ext cx="18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1568"/>
            <p:cNvSpPr>
              <a:spLocks noChangeShapeType="1"/>
            </p:cNvSpPr>
            <p:nvPr/>
          </p:nvSpPr>
          <p:spPr bwMode="auto">
            <a:xfrm flipH="1" flipV="1">
              <a:off x="5478615" y="62325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1569"/>
            <p:cNvSpPr>
              <a:spLocks noChangeShapeType="1"/>
            </p:cNvSpPr>
            <p:nvPr/>
          </p:nvSpPr>
          <p:spPr bwMode="auto">
            <a:xfrm flipH="1" flipV="1">
              <a:off x="5459689" y="62325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1570"/>
            <p:cNvSpPr>
              <a:spLocks noChangeShapeType="1"/>
            </p:cNvSpPr>
            <p:nvPr/>
          </p:nvSpPr>
          <p:spPr bwMode="auto">
            <a:xfrm flipH="1" flipV="1">
              <a:off x="5469152" y="6232539"/>
              <a:ext cx="0" cy="183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Oval 1571"/>
            <p:cNvSpPr>
              <a:spLocks noChangeArrowheads="1"/>
            </p:cNvSpPr>
            <p:nvPr/>
          </p:nvSpPr>
          <p:spPr bwMode="auto">
            <a:xfrm flipH="1">
              <a:off x="5505822" y="6196341"/>
              <a:ext cx="9463" cy="87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7" name="Freeform 1572"/>
            <p:cNvSpPr>
              <a:spLocks/>
            </p:cNvSpPr>
            <p:nvPr/>
          </p:nvSpPr>
          <p:spPr bwMode="auto">
            <a:xfrm flipH="1">
              <a:off x="5479798" y="6195244"/>
              <a:ext cx="20700" cy="17551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1573"/>
            <p:cNvSpPr>
              <a:spLocks/>
            </p:cNvSpPr>
            <p:nvPr/>
          </p:nvSpPr>
          <p:spPr bwMode="auto">
            <a:xfrm flipH="1">
              <a:off x="5496358" y="6218828"/>
              <a:ext cx="18926" cy="4936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Oval 1575"/>
            <p:cNvSpPr>
              <a:spLocks noChangeArrowheads="1"/>
            </p:cNvSpPr>
            <p:nvPr/>
          </p:nvSpPr>
          <p:spPr bwMode="auto">
            <a:xfrm flipH="1">
              <a:off x="5188640" y="6126893"/>
              <a:ext cx="66138" cy="51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Line 1576"/>
            <p:cNvSpPr>
              <a:spLocks noChangeShapeType="1"/>
            </p:cNvSpPr>
            <p:nvPr/>
          </p:nvSpPr>
          <p:spPr bwMode="auto">
            <a:xfrm flipH="1">
              <a:off x="5223481" y="6178037"/>
              <a:ext cx="0" cy="767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1577"/>
            <p:cNvSpPr>
              <a:spLocks noChangeShapeType="1"/>
            </p:cNvSpPr>
            <p:nvPr/>
          </p:nvSpPr>
          <p:spPr bwMode="auto">
            <a:xfrm>
              <a:off x="5226433" y="6254753"/>
              <a:ext cx="28345" cy="59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1578"/>
            <p:cNvSpPr>
              <a:spLocks noChangeShapeType="1"/>
            </p:cNvSpPr>
            <p:nvPr/>
          </p:nvSpPr>
          <p:spPr bwMode="auto">
            <a:xfrm flipH="1">
              <a:off x="5198088" y="6254753"/>
              <a:ext cx="28345" cy="685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1579"/>
            <p:cNvSpPr>
              <a:spLocks noChangeShapeType="1"/>
            </p:cNvSpPr>
            <p:nvPr/>
          </p:nvSpPr>
          <p:spPr bwMode="auto">
            <a:xfrm flipH="1" flipV="1">
              <a:off x="5123683" y="6200540"/>
              <a:ext cx="160621" cy="30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Line 1581"/>
            <p:cNvSpPr>
              <a:spLocks noChangeShapeType="1"/>
            </p:cNvSpPr>
            <p:nvPr/>
          </p:nvSpPr>
          <p:spPr bwMode="auto">
            <a:xfrm flipH="1">
              <a:off x="5274856" y="6186447"/>
              <a:ext cx="0" cy="136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Line 1582"/>
            <p:cNvSpPr>
              <a:spLocks noChangeShapeType="1"/>
            </p:cNvSpPr>
            <p:nvPr/>
          </p:nvSpPr>
          <p:spPr bwMode="auto">
            <a:xfrm flipH="1">
              <a:off x="5265407" y="6186447"/>
              <a:ext cx="188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Line 1583"/>
            <p:cNvSpPr>
              <a:spLocks noChangeShapeType="1"/>
            </p:cNvSpPr>
            <p:nvPr/>
          </p:nvSpPr>
          <p:spPr bwMode="auto">
            <a:xfrm flipH="1" flipV="1">
              <a:off x="5284304" y="6169342"/>
              <a:ext cx="0" cy="17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Line 1584"/>
            <p:cNvSpPr>
              <a:spLocks noChangeShapeType="1"/>
            </p:cNvSpPr>
            <p:nvPr/>
          </p:nvSpPr>
          <p:spPr bwMode="auto">
            <a:xfrm flipH="1" flipV="1">
              <a:off x="5265407" y="6169342"/>
              <a:ext cx="0" cy="17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Line 1585"/>
            <p:cNvSpPr>
              <a:spLocks noChangeShapeType="1"/>
            </p:cNvSpPr>
            <p:nvPr/>
          </p:nvSpPr>
          <p:spPr bwMode="auto">
            <a:xfrm flipH="1" flipV="1">
              <a:off x="5274856" y="6169342"/>
              <a:ext cx="0" cy="17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Oval 1586"/>
            <p:cNvSpPr>
              <a:spLocks noChangeArrowheads="1"/>
            </p:cNvSpPr>
            <p:nvPr/>
          </p:nvSpPr>
          <p:spPr bwMode="auto">
            <a:xfrm flipH="1">
              <a:off x="5198088" y="6135587"/>
              <a:ext cx="9448" cy="818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0" name="Freeform 1587"/>
            <p:cNvSpPr>
              <a:spLocks/>
            </p:cNvSpPr>
            <p:nvPr/>
          </p:nvSpPr>
          <p:spPr bwMode="auto">
            <a:xfrm flipH="1">
              <a:off x="5172105" y="6134564"/>
              <a:ext cx="20668" cy="16366"/>
            </a:xfrm>
            <a:custGeom>
              <a:avLst/>
              <a:gdLst>
                <a:gd name="T0" fmla="*/ 0 w 105"/>
                <a:gd name="T1" fmla="*/ 2147483647 h 92"/>
                <a:gd name="T2" fmla="*/ 2147483647 w 105"/>
                <a:gd name="T3" fmla="*/ 2147483647 h 92"/>
                <a:gd name="T4" fmla="*/ 2147483647 w 105"/>
                <a:gd name="T5" fmla="*/ 0 h 92"/>
                <a:gd name="T6" fmla="*/ 2147483647 w 105"/>
                <a:gd name="T7" fmla="*/ 2147483647 h 92"/>
                <a:gd name="T8" fmla="*/ 2147483647 w 105"/>
                <a:gd name="T9" fmla="*/ 2147483647 h 92"/>
                <a:gd name="T10" fmla="*/ 2147483647 w 105"/>
                <a:gd name="T11" fmla="*/ 2147483647 h 92"/>
                <a:gd name="T12" fmla="*/ 2147483647 w 105"/>
                <a:gd name="T13" fmla="*/ 2147483647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92"/>
                <a:gd name="T23" fmla="*/ 105 w 105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92">
                  <a:moveTo>
                    <a:pt x="0" y="36"/>
                  </a:moveTo>
                  <a:cubicBezTo>
                    <a:pt x="15" y="26"/>
                    <a:pt x="35" y="16"/>
                    <a:pt x="52" y="8"/>
                  </a:cubicBezTo>
                  <a:cubicBezTo>
                    <a:pt x="60" y="5"/>
                    <a:pt x="76" y="0"/>
                    <a:pt x="76" y="0"/>
                  </a:cubicBezTo>
                  <a:cubicBezTo>
                    <a:pt x="92" y="5"/>
                    <a:pt x="105" y="5"/>
                    <a:pt x="84" y="36"/>
                  </a:cubicBezTo>
                  <a:cubicBezTo>
                    <a:pt x="79" y="43"/>
                    <a:pt x="68" y="41"/>
                    <a:pt x="60" y="44"/>
                  </a:cubicBezTo>
                  <a:cubicBezTo>
                    <a:pt x="56" y="45"/>
                    <a:pt x="48" y="48"/>
                    <a:pt x="48" y="48"/>
                  </a:cubicBezTo>
                  <a:cubicBezTo>
                    <a:pt x="35" y="61"/>
                    <a:pt x="24" y="72"/>
                    <a:pt x="24" y="92"/>
                  </a:cubicBez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1588"/>
            <p:cNvSpPr>
              <a:spLocks/>
            </p:cNvSpPr>
            <p:nvPr/>
          </p:nvSpPr>
          <p:spPr bwMode="auto">
            <a:xfrm flipH="1">
              <a:off x="5188640" y="6156556"/>
              <a:ext cx="18897" cy="4603"/>
            </a:xfrm>
            <a:custGeom>
              <a:avLst/>
              <a:gdLst>
                <a:gd name="T0" fmla="*/ 0 w 96"/>
                <a:gd name="T1" fmla="*/ 2147483647 h 24"/>
                <a:gd name="T2" fmla="*/ 2147483647 w 96"/>
                <a:gd name="T3" fmla="*/ 0 h 24"/>
                <a:gd name="T4" fmla="*/ 2147483647 w 96"/>
                <a:gd name="T5" fmla="*/ 2147483647 h 24"/>
                <a:gd name="T6" fmla="*/ 0 60000 65536"/>
                <a:gd name="T7" fmla="*/ 0 60000 65536"/>
                <a:gd name="T8" fmla="*/ 0 60000 65536"/>
                <a:gd name="T9" fmla="*/ 0 w 96"/>
                <a:gd name="T10" fmla="*/ 0 h 24"/>
                <a:gd name="T11" fmla="*/ 96 w 9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">
                  <a:moveTo>
                    <a:pt x="0" y="12"/>
                  </a:moveTo>
                  <a:cubicBezTo>
                    <a:pt x="34" y="8"/>
                    <a:pt x="57" y="0"/>
                    <a:pt x="92" y="0"/>
                  </a:cubicBezTo>
                  <a:lnTo>
                    <a:pt x="96" y="24"/>
                  </a:lnTo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1589"/>
            <p:cNvSpPr>
              <a:spLocks/>
            </p:cNvSpPr>
            <p:nvPr/>
          </p:nvSpPr>
          <p:spPr bwMode="auto">
            <a:xfrm>
              <a:off x="5182144" y="6108481"/>
              <a:ext cx="85035" cy="49098"/>
            </a:xfrm>
            <a:custGeom>
              <a:avLst/>
              <a:gdLst>
                <a:gd name="T0" fmla="*/ 0 w 125"/>
                <a:gd name="T1" fmla="*/ 2147483647 h 57"/>
                <a:gd name="T2" fmla="*/ 2147483647 w 125"/>
                <a:gd name="T3" fmla="*/ 2147483647 h 57"/>
                <a:gd name="T4" fmla="*/ 2147483647 w 125"/>
                <a:gd name="T5" fmla="*/ 2147483647 h 57"/>
                <a:gd name="T6" fmla="*/ 2147483647 w 125"/>
                <a:gd name="T7" fmla="*/ 2147483647 h 57"/>
                <a:gd name="T8" fmla="*/ 2147483647 w 125"/>
                <a:gd name="T9" fmla="*/ 2147483647 h 57"/>
                <a:gd name="T10" fmla="*/ 2147483647 w 125"/>
                <a:gd name="T11" fmla="*/ 2147483647 h 57"/>
                <a:gd name="T12" fmla="*/ 2147483647 w 125"/>
                <a:gd name="T13" fmla="*/ 214748364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"/>
                <a:gd name="T22" fmla="*/ 0 h 57"/>
                <a:gd name="T23" fmla="*/ 125 w 125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" h="57">
                  <a:moveTo>
                    <a:pt x="0" y="18"/>
                  </a:moveTo>
                  <a:cubicBezTo>
                    <a:pt x="17" y="20"/>
                    <a:pt x="36" y="16"/>
                    <a:pt x="45" y="33"/>
                  </a:cubicBezTo>
                  <a:cubicBezTo>
                    <a:pt x="46" y="36"/>
                    <a:pt x="45" y="40"/>
                    <a:pt x="48" y="42"/>
                  </a:cubicBezTo>
                  <a:cubicBezTo>
                    <a:pt x="56" y="48"/>
                    <a:pt x="66" y="48"/>
                    <a:pt x="75" y="51"/>
                  </a:cubicBezTo>
                  <a:cubicBezTo>
                    <a:pt x="81" y="53"/>
                    <a:pt x="93" y="57"/>
                    <a:pt x="93" y="57"/>
                  </a:cubicBezTo>
                  <a:cubicBezTo>
                    <a:pt x="125" y="49"/>
                    <a:pt x="108" y="11"/>
                    <a:pt x="84" y="3"/>
                  </a:cubicBezTo>
                  <a:cubicBezTo>
                    <a:pt x="58" y="5"/>
                    <a:pt x="49" y="0"/>
                    <a:pt x="39" y="21"/>
                  </a:cubicBezTo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3" name="Picture 1590" descr="pho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29200" y="6133030"/>
              <a:ext cx="141724" cy="122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127338" y="2419647"/>
            <a:ext cx="236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Skills acquisition </a:t>
            </a:r>
            <a:endParaRPr lang="en-US" sz="2400" b="1" dirty="0"/>
          </a:p>
        </p:txBody>
      </p:sp>
      <p:sp>
        <p:nvSpPr>
          <p:cNvPr id="515" name="TextBox 514"/>
          <p:cNvSpPr txBox="1"/>
          <p:nvPr/>
        </p:nvSpPr>
        <p:spPr>
          <a:xfrm>
            <a:off x="7620000" y="1600200"/>
            <a:ext cx="1264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Productive </a:t>
            </a:r>
          </a:p>
          <a:p>
            <a:r>
              <a:rPr lang="en-US" b="1" dirty="0" smtClean="0"/>
              <a:t>Consumers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4177" y="3065978"/>
            <a:ext cx="558344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  <p:bldP spid="17" grpId="0" animBg="1"/>
      <p:bldP spid="8" grpId="0"/>
      <p:bldP spid="5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Unexpected trends….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r>
              <a:rPr lang="en-US" sz="8000" dirty="0" smtClean="0"/>
              <a:t>from </a:t>
            </a:r>
            <a:r>
              <a:rPr lang="en-US" sz="8000" b="1" dirty="0"/>
              <a:t>free</a:t>
            </a:r>
            <a:r>
              <a:rPr lang="en-US" sz="8000" dirty="0"/>
              <a:t> to </a:t>
            </a:r>
            <a:r>
              <a:rPr lang="en-US" sz="8000" b="1" dirty="0" smtClean="0"/>
              <a:t>fees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447800"/>
            <a:ext cx="830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6995" y="4077624"/>
            <a:ext cx="2143805" cy="1484976"/>
          </a:xfrm>
          <a:prstGeom prst="rect">
            <a:avLst/>
          </a:prstGeom>
          <a:solidFill>
            <a:srgbClr val="92D05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248400" y="762000"/>
            <a:ext cx="2143805" cy="148497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07913" y="945555"/>
            <a:ext cx="5271935" cy="3938041"/>
            <a:chOff x="-79786" y="381000"/>
            <a:chExt cx="9059583" cy="6300241"/>
          </a:xfrm>
        </p:grpSpPr>
        <p:sp>
          <p:nvSpPr>
            <p:cNvPr id="5" name="Oval 4"/>
            <p:cNvSpPr/>
            <p:nvPr/>
          </p:nvSpPr>
          <p:spPr>
            <a:xfrm>
              <a:off x="4191000" y="2576898"/>
              <a:ext cx="2724149" cy="2528501"/>
            </a:xfrm>
            <a:prstGeom prst="ellipse">
              <a:avLst/>
            </a:prstGeom>
            <a:noFill/>
            <a:ln w="25400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524000" y="1143000"/>
              <a:ext cx="0" cy="502920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24000" y="6172200"/>
              <a:ext cx="5943600" cy="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8867" y="5920740"/>
              <a:ext cx="990600" cy="492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rgbClr val="333399"/>
                  </a:solidFill>
                </a:rPr>
                <a:t>Highly vulnerable</a:t>
              </a:r>
              <a:endParaRPr lang="en-US" sz="1000" dirty="0">
                <a:solidFill>
                  <a:srgbClr val="333399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8867" y="3124200"/>
              <a:ext cx="990600" cy="66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rgbClr val="333399"/>
                  </a:solidFill>
                </a:rPr>
                <a:t>Vulnerable but  Viable</a:t>
              </a:r>
              <a:endParaRPr lang="en-US" sz="1000" dirty="0">
                <a:solidFill>
                  <a:srgbClr val="333399"/>
                </a:solidFill>
              </a:endParaRPr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811767" y="1295400"/>
              <a:ext cx="6667500" cy="538584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9761811">
              <a:off x="1272208" y="4482799"/>
              <a:ext cx="3848100" cy="1143000"/>
            </a:xfrm>
            <a:prstGeom prst="arc">
              <a:avLst/>
            </a:prstGeom>
            <a:ln w="381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2144" y="5562600"/>
              <a:ext cx="1829255" cy="1118641"/>
            </a:xfrm>
            <a:prstGeom prst="rect">
              <a:avLst/>
            </a:prstGeom>
            <a:solidFill>
              <a:srgbClr val="A80000">
                <a:alpha val="9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RECOVER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64467" y="3048000"/>
              <a:ext cx="1902826" cy="1066800"/>
            </a:xfrm>
            <a:prstGeom prst="rect">
              <a:avLst/>
            </a:prstGeom>
            <a:solidFill>
              <a:srgbClr val="EEB500">
                <a:alpha val="9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BUILD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67400" y="762000"/>
              <a:ext cx="1688067" cy="1066800"/>
            </a:xfrm>
            <a:prstGeom prst="rect">
              <a:avLst/>
            </a:prstGeom>
            <a:solidFill>
              <a:srgbClr val="00B050">
                <a:alpha val="9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GROW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1" y="1367136"/>
              <a:ext cx="1371600" cy="492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333399"/>
                  </a:solidFill>
                </a:rPr>
                <a:t>Entrepreneurial </a:t>
              </a:r>
              <a:endParaRPr lang="en-US" sz="700" dirty="0" smtClean="0">
                <a:solidFill>
                  <a:srgbClr val="333399"/>
                </a:solidFill>
              </a:endParaRPr>
            </a:p>
            <a:p>
              <a:r>
                <a:rPr lang="en-US" sz="700" dirty="0" smtClean="0">
                  <a:solidFill>
                    <a:srgbClr val="333399"/>
                  </a:solidFill>
                </a:rPr>
                <a:t>&amp; </a:t>
              </a:r>
              <a:r>
                <a:rPr lang="en-US" sz="700" dirty="0">
                  <a:solidFill>
                    <a:srgbClr val="333399"/>
                  </a:solidFill>
                </a:rPr>
                <a:t>thriving 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32510" y="1371600"/>
              <a:ext cx="0" cy="4419601"/>
            </a:xfrm>
            <a:prstGeom prst="straightConnector1">
              <a:avLst/>
            </a:prstGeom>
            <a:ln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-1383199" y="3373672"/>
              <a:ext cx="3135727" cy="528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33399"/>
                  </a:solidFill>
                </a:rPr>
                <a:t>Increasing HH resilience</a:t>
              </a:r>
              <a:endParaRPr lang="en-US" sz="1400" b="1" dirty="0">
                <a:solidFill>
                  <a:srgbClr val="333399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8839200" y="1371600"/>
              <a:ext cx="0" cy="4419601"/>
            </a:xfrm>
            <a:prstGeom prst="straightConnector1">
              <a:avLst/>
            </a:prstGeom>
            <a:ln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6200000">
              <a:off x="6673401" y="3464068"/>
              <a:ext cx="4083892" cy="528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33399"/>
                  </a:solidFill>
                </a:rPr>
                <a:t>Increasing market performance </a:t>
              </a:r>
              <a:endParaRPr lang="en-US" sz="1400" b="1" dirty="0">
                <a:solidFill>
                  <a:srgbClr val="333399"/>
                </a:solidFill>
              </a:endParaRPr>
            </a:p>
          </p:txBody>
        </p:sp>
        <p:cxnSp>
          <p:nvCxnSpPr>
            <p:cNvPr id="20" name="Straight Connector 19"/>
            <p:cNvCxnSpPr>
              <a:endCxn id="5" idx="7"/>
            </p:cNvCxnSpPr>
            <p:nvPr/>
          </p:nvCxnSpPr>
          <p:spPr>
            <a:xfrm>
              <a:off x="6496050" y="2576898"/>
              <a:ext cx="20157" cy="37029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248400" y="2944078"/>
              <a:ext cx="248757" cy="14255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915912" y="3348335"/>
              <a:ext cx="152400" cy="29812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29817" y="3424255"/>
              <a:ext cx="248757" cy="219091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202519" y="5047488"/>
              <a:ext cx="152400" cy="30480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201757" y="4807000"/>
              <a:ext cx="189738" cy="219091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496562" y="4660088"/>
              <a:ext cx="10905" cy="366003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495800" y="4638691"/>
              <a:ext cx="381000" cy="21397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543801" y="685800"/>
              <a:ext cx="1295401" cy="541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333399"/>
                  </a:solidFill>
                </a:rPr>
                <a:t>Consistent market sales</a:t>
              </a:r>
              <a:endParaRPr lang="en-US" sz="1050" dirty="0">
                <a:solidFill>
                  <a:srgbClr val="333399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43801" y="5920740"/>
              <a:ext cx="1295399" cy="541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333399"/>
                  </a:solidFill>
                </a:rPr>
                <a:t>I</a:t>
              </a:r>
              <a:r>
                <a:rPr lang="en-US" sz="800" dirty="0" smtClean="0">
                  <a:solidFill>
                    <a:srgbClr val="333399"/>
                  </a:solidFill>
                </a:rPr>
                <a:t>nfrequent market sales</a:t>
              </a:r>
              <a:endParaRPr lang="en-US" sz="1050" dirty="0">
                <a:solidFill>
                  <a:srgbClr val="333399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15200" y="3352800"/>
              <a:ext cx="1295401" cy="541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333399"/>
                  </a:solidFill>
                </a:rPr>
                <a:t>O</a:t>
              </a:r>
              <a:r>
                <a:rPr lang="en-US" sz="800" dirty="0" smtClean="0">
                  <a:solidFill>
                    <a:srgbClr val="333399"/>
                  </a:solidFill>
                </a:rPr>
                <a:t>ccasional market sales</a:t>
              </a:r>
              <a:endParaRPr lang="en-US" sz="1050" dirty="0">
                <a:solidFill>
                  <a:srgbClr val="333399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38800" y="4750403"/>
              <a:ext cx="1905000" cy="888397"/>
            </a:xfrm>
            <a:prstGeom prst="rect">
              <a:avLst/>
            </a:prstGeom>
            <a:solidFill>
              <a:srgbClr val="EAB200">
                <a:alpha val="9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REBOUND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85999" y="381000"/>
              <a:ext cx="3276600" cy="113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333399"/>
                  </a:solidFill>
                </a:rPr>
                <a:t>Pathway to Prosperity</a:t>
              </a:r>
              <a:endParaRPr lang="en-US" sz="2000" b="1" dirty="0">
                <a:solidFill>
                  <a:srgbClr val="33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06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905000" y="2133600"/>
            <a:ext cx="7239000" cy="3124200"/>
          </a:xfrm>
          <a:prstGeom prst="ellipse">
            <a:avLst/>
          </a:prstGeom>
          <a:solidFill>
            <a:srgbClr val="A3B767">
              <a:alpha val="20000"/>
            </a:srgbClr>
          </a:solidFill>
          <a:ln w="19050" algn="ctr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9FF100-33C6-4983-8ECF-DAB15670C83C}" type="slidenum">
              <a:rPr lang="en-US" sz="1200" smtClean="0">
                <a:solidFill>
                  <a:schemeClr val="tx2"/>
                </a:solidFill>
              </a:rPr>
              <a:pPr eaLnBrk="1" hangingPunct="1"/>
              <a:t>16</a:t>
            </a:fld>
            <a:endParaRPr lang="en-US" sz="1200" smtClean="0">
              <a:solidFill>
                <a:schemeClr val="tx2"/>
              </a:solidFill>
            </a:endParaRPr>
          </a:p>
        </p:txBody>
      </p:sp>
      <p:sp>
        <p:nvSpPr>
          <p:cNvPr id="12292" name="Title 1"/>
          <p:cNvSpPr>
            <a:spLocks/>
          </p:cNvSpPr>
          <p:nvPr/>
        </p:nvSpPr>
        <p:spPr bwMode="auto">
          <a:xfrm>
            <a:off x="291539" y="228600"/>
            <a:ext cx="839526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Business Model for Bean Exports Ethiopia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4" name="Cloud 13"/>
          <p:cNvSpPr>
            <a:spLocks noChangeArrowheads="1"/>
          </p:cNvSpPr>
          <p:nvPr/>
        </p:nvSpPr>
        <p:spPr bwMode="auto">
          <a:xfrm>
            <a:off x="152400" y="1752600"/>
            <a:ext cx="2819400" cy="1371600"/>
          </a:xfrm>
          <a:custGeom>
            <a:avLst/>
            <a:gdLst>
              <a:gd name="T0" fmla="*/ 129058805 w 43200"/>
              <a:gd name="T1" fmla="*/ 21774150 h 43200"/>
              <a:gd name="T2" fmla="*/ 64583208 w 43200"/>
              <a:gd name="T3" fmla="*/ 43501945 h 43200"/>
              <a:gd name="T4" fmla="*/ 400644 w 43200"/>
              <a:gd name="T5" fmla="*/ 21774150 h 43200"/>
              <a:gd name="T6" fmla="*/ 64583208 w 43200"/>
              <a:gd name="T7" fmla="*/ 24899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rgbClr val="FFFF00"/>
          </a:solidFill>
          <a:ln w="19050" algn="ctr">
            <a:solidFill>
              <a:srgbClr val="A3B76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pitchFamily="1" charset="-128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286000" y="3048000"/>
            <a:ext cx="11430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A3B767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ＭＳ Ｐゴシック" pitchFamily="1" charset="-128"/>
              </a:rPr>
              <a:t>Traders</a:t>
            </a:r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1371600" y="2209800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Arial" charset="0"/>
                <a:cs typeface="Arial" charset="0"/>
              </a:rPr>
              <a:t>technical assistance</a:t>
            </a:r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838200" y="19050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 dirty="0">
                <a:latin typeface="Arial" charset="0"/>
                <a:cs typeface="Arial" charset="0"/>
              </a:rPr>
              <a:t>inputs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228600" y="2438400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b="1">
                <a:latin typeface="Arial" charset="0"/>
                <a:cs typeface="Arial" charset="0"/>
              </a:rPr>
              <a:t>financing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 rot="-582207">
            <a:off x="306388" y="1452563"/>
            <a:ext cx="1889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latin typeface="Arial" charset="0"/>
                <a:cs typeface="Arial" charset="0"/>
              </a:rPr>
              <a:t>Service providers</a:t>
            </a: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 rot="2686594">
            <a:off x="1897063" y="2773363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3B767"/>
          </a:solidFill>
          <a:ln w="19050" algn="ctr">
            <a:solidFill>
              <a:srgbClr val="52597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pitchFamily="1" charset="-128"/>
            </a:endParaRPr>
          </a:p>
        </p:txBody>
      </p:sp>
      <p:sp>
        <p:nvSpPr>
          <p:cNvPr id="21" name="Right Arrow 20"/>
          <p:cNvSpPr>
            <a:spLocks noChangeArrowheads="1"/>
          </p:cNvSpPr>
          <p:nvPr/>
        </p:nvSpPr>
        <p:spPr bwMode="auto">
          <a:xfrm rot="5400000">
            <a:off x="952500" y="3086100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3B767"/>
          </a:solidFill>
          <a:ln w="19050" algn="ctr">
            <a:solidFill>
              <a:srgbClr val="52597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pitchFamily="1" charset="-128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609600" y="3505200"/>
            <a:ext cx="11430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A3B767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ＭＳ Ｐゴシック" pitchFamily="1" charset="-128"/>
              </a:rPr>
              <a:t>Farmers</a:t>
            </a:r>
          </a:p>
        </p:txBody>
      </p:sp>
      <p:sp>
        <p:nvSpPr>
          <p:cNvPr id="12302" name="Rounded Rectangle 6"/>
          <p:cNvSpPr>
            <a:spLocks noChangeArrowheads="1"/>
          </p:cNvSpPr>
          <p:nvPr/>
        </p:nvSpPr>
        <p:spPr bwMode="auto">
          <a:xfrm>
            <a:off x="2209800" y="4038600"/>
            <a:ext cx="12192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A3B767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1200">
                <a:latin typeface="Arial" charset="0"/>
                <a:ea typeface="ＭＳ Ｐゴシック" pitchFamily="34" charset="-128"/>
                <a:cs typeface="Arial" charset="0"/>
              </a:rPr>
              <a:t>Cooperative</a:t>
            </a: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unions</a:t>
            </a:r>
          </a:p>
        </p:txBody>
      </p:sp>
      <p:sp>
        <p:nvSpPr>
          <p:cNvPr id="17" name="Right Arrow 16"/>
          <p:cNvSpPr>
            <a:spLocks noChangeArrowheads="1"/>
          </p:cNvSpPr>
          <p:nvPr/>
        </p:nvSpPr>
        <p:spPr bwMode="auto">
          <a:xfrm>
            <a:off x="3429000" y="3581400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3B767"/>
          </a:solidFill>
          <a:ln w="19050" algn="ctr">
            <a:solidFill>
              <a:srgbClr val="52597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pitchFamily="1" charset="-128"/>
            </a:endParaRPr>
          </a:p>
        </p:txBody>
      </p:sp>
      <p:sp>
        <p:nvSpPr>
          <p:cNvPr id="15" name="Right Arrow 14"/>
          <p:cNvSpPr>
            <a:spLocks noChangeArrowheads="1"/>
          </p:cNvSpPr>
          <p:nvPr/>
        </p:nvSpPr>
        <p:spPr bwMode="auto">
          <a:xfrm>
            <a:off x="1828800" y="3581400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3B767"/>
          </a:solidFill>
          <a:ln w="19050" algn="ctr">
            <a:solidFill>
              <a:srgbClr val="52597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pitchFamily="1" charset="-128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3962400" y="3276600"/>
            <a:ext cx="13716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A3B767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ＭＳ Ｐゴシック" pitchFamily="1" charset="-128"/>
              </a:rPr>
              <a:t>ACOS – Ethiopia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ＭＳ Ｐゴシック" pitchFamily="1" charset="-128"/>
              </a:rPr>
              <a:t>(exporter)</a:t>
            </a:r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5334000" y="3581400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3B767"/>
          </a:solidFill>
          <a:ln w="19050" algn="ctr">
            <a:solidFill>
              <a:srgbClr val="52597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pitchFamily="1" charset="-128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867400" y="3276600"/>
            <a:ext cx="12954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A3B767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ＭＳ Ｐゴシック" pitchFamily="1" charset="-128"/>
              </a:rPr>
              <a:t>ACOS-Italy trader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620000" y="3276600"/>
            <a:ext cx="1371600" cy="8382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 algn="ctr">
            <a:solidFill>
              <a:srgbClr val="A3B767"/>
            </a:solidFill>
            <a:round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ea typeface="ＭＳ Ｐゴシック" pitchFamily="1" charset="-128"/>
              </a:rPr>
              <a:t>Premier Foods</a:t>
            </a:r>
          </a:p>
        </p:txBody>
      </p:sp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7162800" y="3429000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3B767"/>
          </a:solidFill>
          <a:ln w="19050" algn="ctr">
            <a:solidFill>
              <a:srgbClr val="52597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pitchFamily="1" charset="-128"/>
            </a:endParaRPr>
          </a:p>
        </p:txBody>
      </p:sp>
      <p:pic>
        <p:nvPicPr>
          <p:cNvPr id="12310" name="Picture 4" descr="ACOS 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6" t="18939" r="9091" b="21970"/>
          <a:stretch>
            <a:fillRect/>
          </a:stretch>
        </p:blipFill>
        <p:spPr bwMode="auto">
          <a:xfrm>
            <a:off x="4191000" y="4795838"/>
            <a:ext cx="2590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6" descr="b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"/>
          <a:stretch>
            <a:fillRect/>
          </a:stretch>
        </p:blipFill>
        <p:spPr bwMode="auto">
          <a:xfrm>
            <a:off x="6019800" y="4800600"/>
            <a:ext cx="17192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6" t="24760" r="25096" b="20772"/>
          <a:stretch>
            <a:fillRect/>
          </a:stretch>
        </p:blipFill>
        <p:spPr bwMode="auto">
          <a:xfrm>
            <a:off x="0" y="4800600"/>
            <a:ext cx="327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31" descr="tra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800600"/>
            <a:ext cx="16716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15" name="Group 44"/>
          <p:cNvGrpSpPr>
            <a:grpSpLocks/>
          </p:cNvGrpSpPr>
          <p:nvPr/>
        </p:nvGrpSpPr>
        <p:grpSpPr bwMode="auto">
          <a:xfrm>
            <a:off x="2895600" y="1676400"/>
            <a:ext cx="2971800" cy="1524000"/>
            <a:chOff x="3352800" y="1676400"/>
            <a:chExt cx="2590800" cy="1524000"/>
          </a:xfrm>
        </p:grpSpPr>
        <p:sp>
          <p:nvSpPr>
            <p:cNvPr id="28" name="Cloud 13"/>
            <p:cNvSpPr>
              <a:spLocks noChangeArrowheads="1"/>
            </p:cNvSpPr>
            <p:nvPr/>
          </p:nvSpPr>
          <p:spPr bwMode="auto">
            <a:xfrm>
              <a:off x="3352800" y="1676400"/>
              <a:ext cx="2590800" cy="1371600"/>
            </a:xfrm>
            <a:custGeom>
              <a:avLst/>
              <a:gdLst>
                <a:gd name="T0" fmla="*/ 129058805 w 43200"/>
                <a:gd name="T1" fmla="*/ 21774150 h 43200"/>
                <a:gd name="T2" fmla="*/ 64583208 w 43200"/>
                <a:gd name="T3" fmla="*/ 43501945 h 43200"/>
                <a:gd name="T4" fmla="*/ 400644 w 43200"/>
                <a:gd name="T5" fmla="*/ 21774150 h 43200"/>
                <a:gd name="T6" fmla="*/ 64583208 w 43200"/>
                <a:gd name="T7" fmla="*/ 2489930 h 4320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5954 w 43200"/>
                <a:gd name="T13" fmla="*/ 6524 h 43200"/>
                <a:gd name="T14" fmla="*/ 34174 w 43200"/>
                <a:gd name="T15" fmla="*/ 34674 h 432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00" h="43200">
                  <a:moveTo>
                    <a:pt x="3900" y="14370"/>
                  </a:moveTo>
                  <a:lnTo>
                    <a:pt x="3899" y="14370"/>
                  </a:lnTo>
                  <a:cubicBezTo>
                    <a:pt x="3858" y="13959"/>
                    <a:pt x="3838" y="13545"/>
                    <a:pt x="3838" y="13131"/>
                  </a:cubicBezTo>
                  <a:cubicBezTo>
                    <a:pt x="3838" y="8055"/>
                    <a:pt x="6861" y="3941"/>
                    <a:pt x="10591" y="3941"/>
                  </a:cubicBezTo>
                  <a:cubicBezTo>
                    <a:pt x="11791" y="3940"/>
                    <a:pt x="12969" y="4376"/>
                    <a:pt x="14005" y="5201"/>
                  </a:cubicBezTo>
                  <a:lnTo>
                    <a:pt x="14005" y="5202"/>
                  </a:lnTo>
                  <a:cubicBezTo>
                    <a:pt x="14930" y="2828"/>
                    <a:pt x="16742" y="1343"/>
                    <a:pt x="18715" y="1344"/>
                  </a:cubicBezTo>
                  <a:cubicBezTo>
                    <a:pt x="20114" y="1344"/>
                    <a:pt x="21458" y="2093"/>
                    <a:pt x="22456" y="3431"/>
                  </a:cubicBezTo>
                  <a:lnTo>
                    <a:pt x="22456" y="3432"/>
                  </a:lnTo>
                  <a:cubicBezTo>
                    <a:pt x="23194" y="1415"/>
                    <a:pt x="24707" y="140"/>
                    <a:pt x="26362" y="141"/>
                  </a:cubicBezTo>
                  <a:cubicBezTo>
                    <a:pt x="27723" y="141"/>
                    <a:pt x="29007" y="1006"/>
                    <a:pt x="29832" y="2481"/>
                  </a:cubicBezTo>
                  <a:lnTo>
                    <a:pt x="29832" y="2480"/>
                  </a:lnTo>
                  <a:cubicBezTo>
                    <a:pt x="30755" y="1002"/>
                    <a:pt x="32110" y="149"/>
                    <a:pt x="33538" y="150"/>
                  </a:cubicBezTo>
                  <a:cubicBezTo>
                    <a:pt x="35888" y="150"/>
                    <a:pt x="37901" y="2435"/>
                    <a:pt x="38318" y="5575"/>
                  </a:cubicBezTo>
                  <a:lnTo>
                    <a:pt x="38317" y="5576"/>
                  </a:lnTo>
                  <a:cubicBezTo>
                    <a:pt x="40639" y="6438"/>
                    <a:pt x="42250" y="9313"/>
                    <a:pt x="42250" y="12594"/>
                  </a:cubicBezTo>
                  <a:cubicBezTo>
                    <a:pt x="42250" y="13579"/>
                    <a:pt x="42103" y="14554"/>
                    <a:pt x="41818" y="15460"/>
                  </a:cubicBezTo>
                  <a:lnTo>
                    <a:pt x="41818" y="15459"/>
                  </a:lnTo>
                  <a:cubicBezTo>
                    <a:pt x="42727" y="17070"/>
                    <a:pt x="43220" y="19044"/>
                    <a:pt x="43220" y="21076"/>
                  </a:cubicBezTo>
                  <a:cubicBezTo>
                    <a:pt x="43220" y="25663"/>
                    <a:pt x="40741" y="29553"/>
                    <a:pt x="37404" y="30203"/>
                  </a:cubicBezTo>
                  <a:lnTo>
                    <a:pt x="37403" y="30202"/>
                  </a:lnTo>
                  <a:cubicBezTo>
                    <a:pt x="37378" y="34523"/>
                    <a:pt x="34795" y="38006"/>
                    <a:pt x="31619" y="38007"/>
                  </a:cubicBezTo>
                  <a:cubicBezTo>
                    <a:pt x="30535" y="38007"/>
                    <a:pt x="29474" y="37593"/>
                    <a:pt x="28555" y="36813"/>
                  </a:cubicBezTo>
                  <a:lnTo>
                    <a:pt x="28556" y="36813"/>
                  </a:lnTo>
                  <a:cubicBezTo>
                    <a:pt x="27694" y="40699"/>
                    <a:pt x="25069" y="43357"/>
                    <a:pt x="22094" y="43358"/>
                  </a:cubicBezTo>
                  <a:cubicBezTo>
                    <a:pt x="19839" y="43358"/>
                    <a:pt x="17733" y="41821"/>
                    <a:pt x="16480" y="39263"/>
                  </a:cubicBezTo>
                  <a:lnTo>
                    <a:pt x="16480" y="39264"/>
                  </a:lnTo>
                  <a:cubicBezTo>
                    <a:pt x="15279" y="40250"/>
                    <a:pt x="13904" y="40770"/>
                    <a:pt x="12503" y="40771"/>
                  </a:cubicBezTo>
                  <a:cubicBezTo>
                    <a:pt x="9735" y="40771"/>
                    <a:pt x="7180" y="38748"/>
                    <a:pt x="5804" y="35469"/>
                  </a:cubicBezTo>
                  <a:lnTo>
                    <a:pt x="5803" y="35469"/>
                  </a:lnTo>
                  <a:cubicBezTo>
                    <a:pt x="5635" y="35496"/>
                    <a:pt x="5465" y="35509"/>
                    <a:pt x="5296" y="35510"/>
                  </a:cubicBezTo>
                  <a:cubicBezTo>
                    <a:pt x="2888" y="35510"/>
                    <a:pt x="936" y="32860"/>
                    <a:pt x="936" y="29592"/>
                  </a:cubicBezTo>
                  <a:cubicBezTo>
                    <a:pt x="935" y="28090"/>
                    <a:pt x="1356" y="26644"/>
                    <a:pt x="2112" y="25547"/>
                  </a:cubicBezTo>
                  <a:lnTo>
                    <a:pt x="2113" y="25547"/>
                  </a:lnTo>
                  <a:cubicBezTo>
                    <a:pt x="781" y="24481"/>
                    <a:pt x="-36" y="22528"/>
                    <a:pt x="-36" y="20418"/>
                  </a:cubicBezTo>
                  <a:cubicBezTo>
                    <a:pt x="-37" y="17370"/>
                    <a:pt x="1647" y="14817"/>
                    <a:pt x="3863" y="14504"/>
                  </a:cubicBezTo>
                  <a:close/>
                </a:path>
                <a:path w="43200" h="43200" fill="none">
                  <a:moveTo>
                    <a:pt x="4693" y="26177"/>
                  </a:moveTo>
                  <a:lnTo>
                    <a:pt x="4693" y="26177"/>
                  </a:lnTo>
                  <a:cubicBezTo>
                    <a:pt x="4580" y="26189"/>
                    <a:pt x="4468" y="26194"/>
                    <a:pt x="4356" y="26195"/>
                  </a:cubicBezTo>
                  <a:cubicBezTo>
                    <a:pt x="3584" y="26195"/>
                    <a:pt x="2826" y="25913"/>
                    <a:pt x="2160" y="25379"/>
                  </a:cubicBezTo>
                  <a:moveTo>
                    <a:pt x="6928" y="34899"/>
                  </a:moveTo>
                  <a:lnTo>
                    <a:pt x="6927" y="34898"/>
                  </a:lnTo>
                  <a:cubicBezTo>
                    <a:pt x="6572" y="35091"/>
                    <a:pt x="6200" y="35219"/>
                    <a:pt x="5820" y="35280"/>
                  </a:cubicBezTo>
                  <a:moveTo>
                    <a:pt x="16478" y="39090"/>
                  </a:moveTo>
                  <a:lnTo>
                    <a:pt x="16477" y="39090"/>
                  </a:lnTo>
                  <a:cubicBezTo>
                    <a:pt x="16210" y="38544"/>
                    <a:pt x="15986" y="37960"/>
                    <a:pt x="15809" y="37350"/>
                  </a:cubicBezTo>
                  <a:moveTo>
                    <a:pt x="28827" y="34751"/>
                  </a:moveTo>
                  <a:lnTo>
                    <a:pt x="28826" y="34750"/>
                  </a:lnTo>
                  <a:cubicBezTo>
                    <a:pt x="28787" y="35398"/>
                    <a:pt x="28698" y="36038"/>
                    <a:pt x="28560" y="36660"/>
                  </a:cubicBezTo>
                  <a:moveTo>
                    <a:pt x="34129" y="22954"/>
                  </a:moveTo>
                  <a:lnTo>
                    <a:pt x="34128" y="22954"/>
                  </a:lnTo>
                  <a:cubicBezTo>
                    <a:pt x="36118" y="24271"/>
                    <a:pt x="37381" y="27017"/>
                    <a:pt x="37381" y="30027"/>
                  </a:cubicBezTo>
                  <a:cubicBezTo>
                    <a:pt x="37381" y="30048"/>
                    <a:pt x="37380" y="30069"/>
                    <a:pt x="37380" y="30090"/>
                  </a:cubicBezTo>
                  <a:moveTo>
                    <a:pt x="41798" y="15354"/>
                  </a:moveTo>
                  <a:lnTo>
                    <a:pt x="41798" y="15354"/>
                  </a:lnTo>
                  <a:cubicBezTo>
                    <a:pt x="41473" y="16386"/>
                    <a:pt x="40978" y="17302"/>
                    <a:pt x="40350" y="18030"/>
                  </a:cubicBezTo>
                  <a:moveTo>
                    <a:pt x="38324" y="5426"/>
                  </a:moveTo>
                  <a:lnTo>
                    <a:pt x="38324" y="5425"/>
                  </a:lnTo>
                  <a:cubicBezTo>
                    <a:pt x="38375" y="5811"/>
                    <a:pt x="38401" y="6202"/>
                    <a:pt x="38401" y="6595"/>
                  </a:cubicBezTo>
                  <a:cubicBezTo>
                    <a:pt x="38401" y="6626"/>
                    <a:pt x="38400" y="6658"/>
                    <a:pt x="38400" y="6690"/>
                  </a:cubicBezTo>
                  <a:moveTo>
                    <a:pt x="29078" y="3952"/>
                  </a:moveTo>
                  <a:lnTo>
                    <a:pt x="29078" y="3952"/>
                  </a:lnTo>
                  <a:cubicBezTo>
                    <a:pt x="29266" y="3369"/>
                    <a:pt x="29516" y="2826"/>
                    <a:pt x="29820" y="2340"/>
                  </a:cubicBezTo>
                  <a:moveTo>
                    <a:pt x="22141" y="4720"/>
                  </a:moveTo>
                  <a:lnTo>
                    <a:pt x="22140" y="4719"/>
                  </a:lnTo>
                  <a:cubicBezTo>
                    <a:pt x="22217" y="4238"/>
                    <a:pt x="22338" y="3771"/>
                    <a:pt x="22500" y="3330"/>
                  </a:cubicBezTo>
                  <a:moveTo>
                    <a:pt x="14000" y="5192"/>
                  </a:moveTo>
                  <a:lnTo>
                    <a:pt x="14000" y="5191"/>
                  </a:lnTo>
                  <a:cubicBezTo>
                    <a:pt x="14471" y="5568"/>
                    <a:pt x="14908" y="6020"/>
                    <a:pt x="15299" y="6540"/>
                  </a:cubicBezTo>
                  <a:moveTo>
                    <a:pt x="4127" y="15789"/>
                  </a:moveTo>
                  <a:lnTo>
                    <a:pt x="4127" y="15788"/>
                  </a:lnTo>
                  <a:cubicBezTo>
                    <a:pt x="4024" y="15324"/>
                    <a:pt x="3948" y="14850"/>
                    <a:pt x="3900" y="14369"/>
                  </a:cubicBez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9050" algn="ctr">
              <a:solidFill>
                <a:srgbClr val="A3B76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Arial" pitchFamily="34" charset="0"/>
                  <a:ea typeface="ＭＳ Ｐゴシック" pitchFamily="1" charset="-128"/>
                  <a:cs typeface="Arial" pitchFamily="34" charset="0"/>
                </a:rPr>
                <a:t>Technical / trade facilitation</a:t>
              </a:r>
              <a:endParaRPr lang="en-US" sz="2000" dirty="0">
                <a:latin typeface="Arial" pitchFamily="34" charset="0"/>
                <a:ea typeface="ＭＳ Ｐゴシック" pitchFamily="1" charset="-128"/>
                <a:cs typeface="Arial" pitchFamily="34" charset="0"/>
              </a:endParaRPr>
            </a:p>
          </p:txBody>
        </p:sp>
        <p:sp>
          <p:nvSpPr>
            <p:cNvPr id="30" name="Right Arrow 29"/>
            <p:cNvSpPr>
              <a:spLocks noChangeArrowheads="1"/>
            </p:cNvSpPr>
            <p:nvPr/>
          </p:nvSpPr>
          <p:spPr bwMode="auto">
            <a:xfrm rot="5400000">
              <a:off x="4457660" y="2781503"/>
              <a:ext cx="457200" cy="38059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3B767"/>
            </a:solidFill>
            <a:ln w="19050" algn="ctr">
              <a:solidFill>
                <a:srgbClr val="525977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31" name="Right Arrow 30"/>
            <p:cNvSpPr>
              <a:spLocks noChangeArrowheads="1"/>
            </p:cNvSpPr>
            <p:nvPr/>
          </p:nvSpPr>
          <p:spPr bwMode="auto">
            <a:xfrm rot="8985198">
              <a:off x="3391551" y="2603500"/>
              <a:ext cx="456712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3B767"/>
            </a:solidFill>
            <a:ln w="19050" algn="ctr">
              <a:solidFill>
                <a:srgbClr val="525977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ＭＳ Ｐゴシック" pitchFamily="1" charset="-128"/>
              </a:endParaRPr>
            </a:p>
          </p:txBody>
        </p:sp>
        <p:sp>
          <p:nvSpPr>
            <p:cNvPr id="32" name="Right Arrow 31"/>
            <p:cNvSpPr>
              <a:spLocks noChangeArrowheads="1"/>
            </p:cNvSpPr>
            <p:nvPr/>
          </p:nvSpPr>
          <p:spPr bwMode="auto">
            <a:xfrm rot="2698964">
              <a:off x="5419074" y="2620963"/>
              <a:ext cx="456712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A3B767"/>
            </a:solidFill>
            <a:ln w="19050" algn="ctr">
              <a:solidFill>
                <a:srgbClr val="525977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ＭＳ Ｐゴシック" pitchFamily="1" charset="-128"/>
              </a:endParaRPr>
            </a:p>
          </p:txBody>
        </p:sp>
      </p:grpSp>
      <p:sp>
        <p:nvSpPr>
          <p:cNvPr id="33" name="Cloud 13"/>
          <p:cNvSpPr>
            <a:spLocks noChangeArrowheads="1"/>
          </p:cNvSpPr>
          <p:nvPr/>
        </p:nvSpPr>
        <p:spPr bwMode="auto">
          <a:xfrm>
            <a:off x="5791200" y="1676400"/>
            <a:ext cx="2770188" cy="1371600"/>
          </a:xfrm>
          <a:custGeom>
            <a:avLst/>
            <a:gdLst>
              <a:gd name="T0" fmla="*/ 129058805 w 43200"/>
              <a:gd name="T1" fmla="*/ 21774150 h 43200"/>
              <a:gd name="T2" fmla="*/ 64583208 w 43200"/>
              <a:gd name="T3" fmla="*/ 43501945 h 43200"/>
              <a:gd name="T4" fmla="*/ 400644 w 43200"/>
              <a:gd name="T5" fmla="*/ 21774150 h 43200"/>
              <a:gd name="T6" fmla="*/ 64583208 w 43200"/>
              <a:gd name="T7" fmla="*/ 24899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 algn="ctr">
            <a:solidFill>
              <a:srgbClr val="A3B767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Technical / trade facilitation</a:t>
            </a:r>
            <a:endParaRPr lang="en-US" sz="2000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 rot="7105678">
            <a:off x="6276975" y="2654300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3B767"/>
          </a:solidFill>
          <a:ln w="19050" algn="ctr">
            <a:solidFill>
              <a:srgbClr val="52597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ＭＳ Ｐゴシック" pitchFamily="1" charset="-128"/>
            </a:endParaRP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 rot="3954531">
            <a:off x="7886700" y="2620963"/>
            <a:ext cx="4572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3B767"/>
          </a:solidFill>
          <a:ln w="19050" algn="ctr">
            <a:solidFill>
              <a:srgbClr val="525977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ＭＳ Ｐゴシック" pitchFamily="1" charset="-128"/>
            </a:endParaRPr>
          </a:p>
        </p:txBody>
      </p:sp>
      <p:pic>
        <p:nvPicPr>
          <p:cNvPr id="37" name="Picture 4" descr="Hp bea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800601"/>
            <a:ext cx="15430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533400" y="1219200"/>
            <a:ext cx="83058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5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Impact Investment issues</a:t>
            </a:r>
            <a:br>
              <a:rPr lang="en-US" b="1" dirty="0" smtClean="0"/>
            </a:br>
            <a:r>
              <a:rPr lang="en-US" sz="2700" b="1" dirty="0" smtClean="0"/>
              <a:t>Gains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II brings the discipline of the marketplace</a:t>
            </a:r>
          </a:p>
          <a:p>
            <a:r>
              <a:rPr lang="en-US" dirty="0" smtClean="0"/>
              <a:t>Offers new sources of capital</a:t>
            </a:r>
          </a:p>
          <a:p>
            <a:r>
              <a:rPr lang="en-US" dirty="0" smtClean="0"/>
              <a:t>Shift </a:t>
            </a:r>
            <a:r>
              <a:rPr lang="en-US" dirty="0"/>
              <a:t>beyond the project cycle</a:t>
            </a:r>
          </a:p>
          <a:p>
            <a:r>
              <a:rPr lang="en-US" dirty="0"/>
              <a:t>Scaled </a:t>
            </a:r>
            <a:r>
              <a:rPr lang="en-US" dirty="0" smtClean="0"/>
              <a:t>and sustainable intervention</a:t>
            </a:r>
            <a:endParaRPr lang="en-US" dirty="0"/>
          </a:p>
          <a:p>
            <a:r>
              <a:rPr lang="en-US" dirty="0" smtClean="0"/>
              <a:t>Align goals between partners and sectors</a:t>
            </a:r>
          </a:p>
          <a:p>
            <a:endParaRPr lang="en-US" dirty="0"/>
          </a:p>
          <a:p>
            <a:r>
              <a:rPr lang="en-US" dirty="0" smtClean="0"/>
              <a:t>Sustained scaling is a challenge</a:t>
            </a:r>
          </a:p>
          <a:p>
            <a:r>
              <a:rPr lang="en-US" dirty="0" smtClean="0"/>
              <a:t>Charitable orgs struggle with revenue and profits</a:t>
            </a:r>
          </a:p>
          <a:p>
            <a:r>
              <a:rPr lang="en-US" dirty="0" smtClean="0"/>
              <a:t>Need better metrics and data systems</a:t>
            </a:r>
          </a:p>
          <a:p>
            <a:r>
              <a:rPr lang="en-US" dirty="0"/>
              <a:t>R</a:t>
            </a:r>
            <a:r>
              <a:rPr lang="en-US" dirty="0" smtClean="0"/>
              <a:t>equire donors to adapt contract /grant options</a:t>
            </a:r>
          </a:p>
          <a:p>
            <a:r>
              <a:rPr lang="en-US" dirty="0" smtClean="0"/>
              <a:t>Will require new skills mix, new partnerships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219200"/>
            <a:ext cx="8458200" cy="76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6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CRS Agricultural Livelihoods 2013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328 </a:t>
            </a:r>
            <a:r>
              <a:rPr lang="en-US" dirty="0"/>
              <a:t>projects </a:t>
            </a:r>
            <a:r>
              <a:rPr lang="en-US" dirty="0" smtClean="0"/>
              <a:t>in 44 countries </a:t>
            </a:r>
          </a:p>
          <a:p>
            <a:r>
              <a:rPr lang="en-US" dirty="0" smtClean="0"/>
              <a:t>$152 m invested in smallholder agriculture</a:t>
            </a:r>
          </a:p>
          <a:p>
            <a:r>
              <a:rPr lang="en-US" dirty="0" smtClean="0"/>
              <a:t>5 million farm family clients</a:t>
            </a:r>
          </a:p>
          <a:p>
            <a:r>
              <a:rPr lang="en-US" dirty="0" smtClean="0"/>
              <a:t>Over 100 </a:t>
            </a:r>
            <a:r>
              <a:rPr lang="en-US" dirty="0"/>
              <a:t>in-country implementing partners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219200"/>
            <a:ext cx="830580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ferris\AppData\Local\Microsoft\Windows\Temporary Internet Files\Content.Outlook\DJRNGZY3\Pause for Thought Pathw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490" y="1933149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4400" b="1" dirty="0" smtClean="0">
                <a:solidFill>
                  <a:schemeClr val="bg1"/>
                </a:solidFill>
                <a:ea typeface="+mn-ea"/>
                <a:cs typeface="+mn-cs"/>
              </a:rPr>
              <a:t>Pathway to Prosperity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8490" y="381000"/>
            <a:ext cx="8451660" cy="7429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en-US" sz="4000" dirty="0" smtClean="0"/>
              <a:t>Supporting Vulnerable Communities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1066800"/>
            <a:ext cx="8305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/>
          <p:cNvSpPr/>
          <p:nvPr/>
        </p:nvSpPr>
        <p:spPr>
          <a:xfrm>
            <a:off x="304800" y="3124200"/>
            <a:ext cx="2971800" cy="57912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 rot="21326240">
            <a:off x="3886200" y="1600200"/>
            <a:ext cx="2971800" cy="57912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4495800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65%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70891" y="2262774"/>
            <a:ext cx="901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25%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84299" y="1353629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 smtClean="0"/>
              <a:t>%</a:t>
            </a:r>
            <a:endParaRPr lang="en-US" sz="32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0" y="56388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90800" y="56388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743200" y="56388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72100" y="2133600"/>
            <a:ext cx="0" cy="4977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524500" y="2133600"/>
            <a:ext cx="0" cy="4977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676900" y="2133600"/>
            <a:ext cx="0" cy="4977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95600" y="5638800"/>
            <a:ext cx="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248400" y="1371600"/>
            <a:ext cx="0" cy="4977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400800" y="1371600"/>
            <a:ext cx="0" cy="4977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553200" y="1371600"/>
            <a:ext cx="0" cy="4977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12440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99"/>
                </a:solidFill>
              </a:rPr>
              <a:t>Pathway to Prosperity</a:t>
            </a:r>
            <a:endParaRPr lang="en-US" sz="3200" b="1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191000" y="2576898"/>
            <a:ext cx="2724149" cy="2528501"/>
          </a:xfrm>
          <a:prstGeom prst="ellipse">
            <a:avLst/>
          </a:prstGeom>
          <a:noFill/>
          <a:ln w="254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1143000"/>
            <a:ext cx="0" cy="502920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0" y="6172200"/>
            <a:ext cx="5943600" cy="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8867" y="592074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99"/>
                </a:solidFill>
              </a:rPr>
              <a:t>Highly vulnerable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867" y="3124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99"/>
                </a:solidFill>
              </a:rPr>
              <a:t>Vulnerable but  viable</a:t>
            </a:r>
            <a:endParaRPr lang="en-US" dirty="0">
              <a:solidFill>
                <a:srgbClr val="333399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811767" y="1295400"/>
            <a:ext cx="6667500" cy="5385841"/>
          </a:xfrm>
          <a:prstGeom prst="curvedConnector3">
            <a:avLst>
              <a:gd name="adj1" fmla="val 50000"/>
            </a:avLst>
          </a:prstGeom>
          <a:ln w="2540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25"/>
          <p:cNvSpPr/>
          <p:nvPr/>
        </p:nvSpPr>
        <p:spPr>
          <a:xfrm rot="9761811">
            <a:off x="1272208" y="4482799"/>
            <a:ext cx="3848100" cy="1143000"/>
          </a:xfrm>
          <a:prstGeom prst="arc">
            <a:avLst/>
          </a:prstGeom>
          <a:ln w="38100"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52144" y="5562600"/>
            <a:ext cx="1829255" cy="1118641"/>
          </a:xfrm>
          <a:prstGeom prst="rect">
            <a:avLst/>
          </a:prstGeom>
          <a:solidFill>
            <a:srgbClr val="A800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RECOVER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64467" y="3048000"/>
            <a:ext cx="1902826" cy="1066800"/>
          </a:xfrm>
          <a:prstGeom prst="rect">
            <a:avLst/>
          </a:prstGeom>
          <a:solidFill>
            <a:srgbClr val="EEB5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BUILD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67400" y="762000"/>
            <a:ext cx="1688067" cy="1066800"/>
          </a:xfrm>
          <a:prstGeom prst="rect">
            <a:avLst/>
          </a:prstGeom>
          <a:solidFill>
            <a:srgbClr val="00B05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GROW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" y="1367135"/>
            <a:ext cx="115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333399"/>
                </a:solidFill>
              </a:rPr>
              <a:t>Resilient and empowered </a:t>
            </a:r>
            <a:endParaRPr lang="en-US" sz="1200" dirty="0">
              <a:solidFill>
                <a:srgbClr val="333399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32510" y="1371600"/>
            <a:ext cx="0" cy="4419601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rot="16200000">
            <a:off x="-1396055" y="3438067"/>
            <a:ext cx="3161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99"/>
                </a:solidFill>
              </a:rPr>
              <a:t>Increasing HH resilience</a:t>
            </a:r>
            <a:endParaRPr lang="en-US" sz="2000" b="1" dirty="0">
              <a:solidFill>
                <a:srgbClr val="333399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8839200" y="1371600"/>
            <a:ext cx="0" cy="4419601"/>
          </a:xfrm>
          <a:prstGeom prst="straightConnector1">
            <a:avLst/>
          </a:prstGeom>
          <a:ln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6679371" y="3528464"/>
            <a:ext cx="407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99"/>
                </a:solidFill>
              </a:rPr>
              <a:t>Increasing market performance </a:t>
            </a:r>
            <a:endParaRPr lang="en-US" sz="2000" b="1" dirty="0">
              <a:solidFill>
                <a:srgbClr val="333399"/>
              </a:solidFill>
            </a:endParaRPr>
          </a:p>
        </p:txBody>
      </p:sp>
      <p:cxnSp>
        <p:nvCxnSpPr>
          <p:cNvPr id="4" name="Straight Connector 3"/>
          <p:cNvCxnSpPr>
            <a:endCxn id="21" idx="7"/>
          </p:cNvCxnSpPr>
          <p:nvPr/>
        </p:nvCxnSpPr>
        <p:spPr>
          <a:xfrm>
            <a:off x="6496050" y="2576898"/>
            <a:ext cx="20157" cy="37029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248400" y="2944078"/>
            <a:ext cx="248757" cy="14255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915912" y="3348335"/>
            <a:ext cx="152400" cy="29812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629817" y="3424255"/>
            <a:ext cx="248757" cy="219091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202519" y="5047488"/>
            <a:ext cx="152400" cy="304800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201757" y="4807000"/>
            <a:ext cx="189738" cy="219091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4496562" y="4660088"/>
            <a:ext cx="10905" cy="366003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4495800" y="4638691"/>
            <a:ext cx="381000" cy="21397"/>
          </a:xfrm>
          <a:prstGeom prst="line">
            <a:avLst/>
          </a:prstGeom>
          <a:ln>
            <a:solidFill>
              <a:srgbClr val="33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43800" y="6858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3399"/>
                </a:solidFill>
              </a:rPr>
              <a:t>Consistent market sales</a:t>
            </a:r>
            <a:endParaRPr lang="en-US" sz="2000" b="1" dirty="0">
              <a:solidFill>
                <a:srgbClr val="333399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543801" y="5920740"/>
            <a:ext cx="1295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33399"/>
                </a:solidFill>
              </a:rPr>
              <a:t>I</a:t>
            </a:r>
            <a:r>
              <a:rPr lang="en-US" sz="1400" dirty="0" smtClean="0">
                <a:solidFill>
                  <a:srgbClr val="333399"/>
                </a:solidFill>
              </a:rPr>
              <a:t>nfrequent market sales</a:t>
            </a:r>
            <a:endParaRPr lang="en-US" sz="2000" dirty="0">
              <a:solidFill>
                <a:srgbClr val="333399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15199" y="3352800"/>
            <a:ext cx="129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33399"/>
                </a:solidFill>
              </a:rPr>
              <a:t>O</a:t>
            </a:r>
            <a:r>
              <a:rPr lang="en-US" sz="1400" b="1" dirty="0" smtClean="0">
                <a:solidFill>
                  <a:srgbClr val="333399"/>
                </a:solidFill>
              </a:rPr>
              <a:t>ccasional market sales</a:t>
            </a:r>
            <a:endParaRPr lang="en-US" sz="2000" b="1" dirty="0">
              <a:solidFill>
                <a:srgbClr val="33339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38800" y="4750403"/>
            <a:ext cx="1905000" cy="888397"/>
          </a:xfrm>
          <a:prstGeom prst="rect">
            <a:avLst/>
          </a:prstGeom>
          <a:solidFill>
            <a:srgbClr val="EAB200">
              <a:alpha val="9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REBOUND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304800"/>
            <a:ext cx="4591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3399"/>
                </a:solidFill>
              </a:rPr>
              <a:t>Pathway to Prosperity</a:t>
            </a:r>
            <a:endParaRPr lang="en-US" sz="3600" b="1" dirty="0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5091" y="5859185"/>
            <a:ext cx="126335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ASSETS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748824" y="3328208"/>
            <a:ext cx="120417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SKILLS </a:t>
            </a:r>
            <a:endParaRPr lang="en-US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38424" y="1033790"/>
            <a:ext cx="15665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SERVICES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5668714" y="4916545"/>
            <a:ext cx="184986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RESILIENCE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42736" y="0"/>
            <a:ext cx="2534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Market Pull</a:t>
            </a:r>
            <a:endParaRPr lang="en-US" sz="12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970737" y="4459069"/>
            <a:ext cx="28392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Market Push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029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3" grpId="0" animBg="1"/>
      <p:bldP spid="35" grpId="0" animBg="1"/>
      <p:bldP spid="40" grpId="0" animBg="1"/>
      <p:bldP spid="8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Arrow Connector 72"/>
          <p:cNvCxnSpPr/>
          <p:nvPr/>
        </p:nvCxnSpPr>
        <p:spPr>
          <a:xfrm flipH="1">
            <a:off x="1100284" y="3657600"/>
            <a:ext cx="7254" cy="2133600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5" idx="0"/>
          </p:cNvCxnSpPr>
          <p:nvPr/>
        </p:nvCxnSpPr>
        <p:spPr>
          <a:xfrm>
            <a:off x="1101246" y="2746112"/>
            <a:ext cx="4135" cy="2439953"/>
          </a:xfrm>
          <a:prstGeom prst="straightConnector1">
            <a:avLst/>
          </a:prstGeom>
          <a:ln w="762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6992" y="2819400"/>
            <a:ext cx="18118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community</a:t>
            </a:r>
            <a:endParaRPr lang="en-US" b="1" dirty="0"/>
          </a:p>
        </p:txBody>
      </p:sp>
      <p:sp>
        <p:nvSpPr>
          <p:cNvPr id="13" name="Arc 12"/>
          <p:cNvSpPr/>
          <p:nvPr/>
        </p:nvSpPr>
        <p:spPr>
          <a:xfrm rot="11570646">
            <a:off x="983722" y="2142781"/>
            <a:ext cx="7330867" cy="3488319"/>
          </a:xfrm>
          <a:prstGeom prst="arc">
            <a:avLst>
              <a:gd name="adj1" fmla="val 16039299"/>
              <a:gd name="adj2" fmla="val 20984785"/>
            </a:avLst>
          </a:prstGeom>
          <a:ln w="57150">
            <a:solidFill>
              <a:schemeClr val="tx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9230878">
            <a:off x="804917" y="246768"/>
            <a:ext cx="6576989" cy="4142748"/>
          </a:xfrm>
          <a:prstGeom prst="arc">
            <a:avLst>
              <a:gd name="adj1" fmla="val 14928881"/>
              <a:gd name="adj2" fmla="val 72889"/>
            </a:avLst>
          </a:prstGeom>
          <a:ln w="57150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xplosion 1 9"/>
          <p:cNvSpPr/>
          <p:nvPr/>
        </p:nvSpPr>
        <p:spPr>
          <a:xfrm>
            <a:off x="339094" y="310488"/>
            <a:ext cx="2058362" cy="111563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shock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890" y="43434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</a:t>
            </a:r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465552" y="2819400"/>
            <a:ext cx="1591848" cy="902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Disaster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Risk Reduction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27638" y="1668930"/>
            <a:ext cx="2720088" cy="1150470"/>
            <a:chOff x="227638" y="1828800"/>
            <a:chExt cx="2209800" cy="990600"/>
          </a:xfrm>
        </p:grpSpPr>
        <p:grpSp>
          <p:nvGrpSpPr>
            <p:cNvPr id="64" name="Group 63"/>
            <p:cNvGrpSpPr/>
            <p:nvPr/>
          </p:nvGrpSpPr>
          <p:grpSpPr>
            <a:xfrm>
              <a:off x="227638" y="1828800"/>
              <a:ext cx="1006366" cy="990600"/>
              <a:chOff x="441434" y="1781503"/>
              <a:chExt cx="1903280" cy="2028497"/>
            </a:xfrm>
          </p:grpSpPr>
          <p:pic>
            <p:nvPicPr>
              <p:cNvPr id="65" name="Picture 64" descr="191d0e04-28f5-4845-afb4-5956dd4d8044@RED001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0090" t="21499" r="64983" b="55423"/>
              <a:stretch/>
            </p:blipFill>
            <p:spPr bwMode="auto">
              <a:xfrm>
                <a:off x="441434" y="1781503"/>
                <a:ext cx="1450427" cy="1749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6" name="Picture 2" descr="682679de-bfc4-414c-b8b0-b70c2269e65c@RED0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0276" t="22616" r="25537" b="44455"/>
              <a:stretch>
                <a:fillRect/>
              </a:stretch>
            </p:blipFill>
            <p:spPr bwMode="auto">
              <a:xfrm>
                <a:off x="914400" y="3051938"/>
                <a:ext cx="1430314" cy="758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745272" y="1828800"/>
              <a:ext cx="1006366" cy="990600"/>
              <a:chOff x="441434" y="1781503"/>
              <a:chExt cx="1903280" cy="2028497"/>
            </a:xfrm>
          </p:grpSpPr>
          <p:pic>
            <p:nvPicPr>
              <p:cNvPr id="57" name="Picture 56" descr="191d0e04-28f5-4845-afb4-5956dd4d8044@RED001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0090" t="21499" r="64983" b="55423"/>
              <a:stretch/>
            </p:blipFill>
            <p:spPr bwMode="auto">
              <a:xfrm>
                <a:off x="441434" y="1781503"/>
                <a:ext cx="1450427" cy="1749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 descr="682679de-bfc4-414c-b8b0-b70c2269e65c@RED0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0276" t="22616" r="25537" b="44455"/>
              <a:stretch>
                <a:fillRect/>
              </a:stretch>
            </p:blipFill>
            <p:spPr bwMode="auto">
              <a:xfrm>
                <a:off x="914400" y="3051938"/>
                <a:ext cx="1430314" cy="758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1431072" y="1828800"/>
              <a:ext cx="1006366" cy="990600"/>
              <a:chOff x="441434" y="1781503"/>
              <a:chExt cx="1903280" cy="2028497"/>
            </a:xfrm>
          </p:grpSpPr>
          <p:pic>
            <p:nvPicPr>
              <p:cNvPr id="62" name="Picture 61" descr="191d0e04-28f5-4845-afb4-5956dd4d8044@RED001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20090" t="21499" r="64983" b="55423"/>
              <a:stretch/>
            </p:blipFill>
            <p:spPr bwMode="auto">
              <a:xfrm>
                <a:off x="441434" y="1781503"/>
                <a:ext cx="1450427" cy="1749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2" descr="682679de-bfc4-414c-b8b0-b70c2269e65c@RED0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30276" t="22616" r="25537" b="44455"/>
              <a:stretch>
                <a:fillRect/>
              </a:stretch>
            </p:blipFill>
            <p:spPr bwMode="auto">
              <a:xfrm>
                <a:off x="914400" y="3051938"/>
                <a:ext cx="1430314" cy="758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7" name="TextBox 66"/>
          <p:cNvSpPr txBox="1"/>
          <p:nvPr/>
        </p:nvSpPr>
        <p:spPr>
          <a:xfrm>
            <a:off x="1819486" y="76200"/>
            <a:ext cx="732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3399"/>
                </a:solidFill>
              </a:rPr>
              <a:t>Building Resilient Pathways to Prosperity</a:t>
            </a:r>
            <a:endParaRPr lang="en-US" sz="2800" b="1" dirty="0">
              <a:solidFill>
                <a:srgbClr val="333399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33600" y="4060985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752600" y="4724400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2.</a:t>
            </a:r>
            <a:endParaRPr lang="en-US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457200" y="512434"/>
            <a:ext cx="8839200" cy="6230490"/>
            <a:chOff x="457200" y="512434"/>
            <a:chExt cx="8839200" cy="6230490"/>
          </a:xfrm>
        </p:grpSpPr>
        <p:sp>
          <p:nvSpPr>
            <p:cNvPr id="47" name="TextBox 46"/>
            <p:cNvSpPr txBox="1"/>
            <p:nvPr/>
          </p:nvSpPr>
          <p:spPr>
            <a:xfrm>
              <a:off x="8212707" y="512434"/>
              <a:ext cx="10836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rgbClr val="333399"/>
                  </a:solidFill>
                </a:rPr>
                <a:t>Consistent</a:t>
              </a:r>
            </a:p>
            <a:p>
              <a:r>
                <a:rPr lang="en-US" sz="1100" b="1" dirty="0" smtClean="0">
                  <a:solidFill>
                    <a:srgbClr val="333399"/>
                  </a:solidFill>
                </a:rPr>
                <a:t>market sales</a:t>
              </a:r>
              <a:endParaRPr lang="en-US" sz="1100" b="1" dirty="0">
                <a:solidFill>
                  <a:srgbClr val="333399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57200" y="949332"/>
              <a:ext cx="8420408" cy="5793592"/>
              <a:chOff x="457200" y="949332"/>
              <a:chExt cx="8420408" cy="5793592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3831862" y="1271598"/>
                <a:ext cx="0" cy="4253912"/>
              </a:xfrm>
              <a:prstGeom prst="line">
                <a:avLst/>
              </a:prstGeom>
              <a:ln>
                <a:solidFill>
                  <a:srgbClr val="33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3831862" y="5525510"/>
                <a:ext cx="4972239" cy="0"/>
              </a:xfrm>
              <a:prstGeom prst="line">
                <a:avLst/>
              </a:prstGeom>
              <a:ln>
                <a:solidFill>
                  <a:srgbClr val="33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3125247" y="5312815"/>
                <a:ext cx="82870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333399"/>
                    </a:solidFill>
                  </a:rPr>
                  <a:t>Highly vulnerable</a:t>
                </a:r>
                <a:endParaRPr lang="en-US" sz="1050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25247" y="2947382"/>
                <a:ext cx="82870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333399"/>
                    </a:solidFill>
                  </a:rPr>
                  <a:t>Vulnerable but  Viable</a:t>
                </a:r>
                <a:endParaRPr lang="en-US" sz="1050" dirty="0">
                  <a:solidFill>
                    <a:srgbClr val="333399"/>
                  </a:solidFill>
                </a:endParaRPr>
              </a:p>
            </p:txBody>
          </p:sp>
          <p:cxnSp>
            <p:nvCxnSpPr>
              <p:cNvPr id="16" name="Curved Connector 15"/>
              <p:cNvCxnSpPr/>
              <p:nvPr/>
            </p:nvCxnSpPr>
            <p:spPr>
              <a:xfrm flipV="1">
                <a:off x="1752600" y="1295400"/>
                <a:ext cx="6606207" cy="4831998"/>
              </a:xfrm>
              <a:prstGeom prst="curvedConnector3">
                <a:avLst>
                  <a:gd name="adj1" fmla="val 57398"/>
                </a:avLst>
              </a:prstGeom>
              <a:ln w="38100">
                <a:solidFill>
                  <a:srgbClr val="33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/>
              <p:cNvSpPr/>
              <p:nvPr/>
            </p:nvSpPr>
            <p:spPr>
              <a:xfrm>
                <a:off x="5371542" y="2882929"/>
                <a:ext cx="1591848" cy="902345"/>
              </a:xfrm>
              <a:prstGeom prst="rect">
                <a:avLst/>
              </a:prstGeom>
              <a:solidFill>
                <a:srgbClr val="EEB5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Blended </a:t>
                </a:r>
                <a:br>
                  <a:rPr lang="en-US" b="1" dirty="0" smtClean="0">
                    <a:solidFill>
                      <a:schemeClr val="bg1"/>
                    </a:solidFill>
                  </a:rPr>
                </a:br>
                <a:r>
                  <a:rPr lang="en-US" b="1" dirty="0" smtClean="0">
                    <a:solidFill>
                      <a:schemeClr val="bg1"/>
                    </a:solidFill>
                  </a:rPr>
                  <a:t>Capital  funding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465421" y="949332"/>
                <a:ext cx="1412187" cy="902345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Private 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capital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87994" y="1461181"/>
                <a:ext cx="965960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333399"/>
                    </a:solidFill>
                  </a:rPr>
                  <a:t>Resilient and empowered </a:t>
                </a:r>
                <a:endParaRPr lang="en-US" sz="1050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2774270" y="2455975"/>
                <a:ext cx="27212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333399"/>
                    </a:solidFill>
                  </a:rPr>
                  <a:t>Increasing HH resilience</a:t>
                </a:r>
                <a:endParaRPr lang="en-US" sz="2000" b="1" dirty="0">
                  <a:solidFill>
                    <a:srgbClr val="333399"/>
                  </a:solidFill>
                </a:endParaRP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V="1">
                <a:off x="8860674" y="1824313"/>
                <a:ext cx="0" cy="3738287"/>
              </a:xfrm>
              <a:prstGeom prst="straightConnector1">
                <a:avLst/>
              </a:prstGeom>
              <a:ln>
                <a:solidFill>
                  <a:srgbClr val="3333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 rot="16200000">
                <a:off x="6895000" y="3520726"/>
                <a:ext cx="3444228" cy="334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333399"/>
                    </a:solidFill>
                  </a:rPr>
                  <a:t>Increasing market performance </a:t>
                </a:r>
                <a:endParaRPr lang="en-US" sz="2000" b="1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5334000" y="4586638"/>
                <a:ext cx="1083692" cy="44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333399"/>
                    </a:solidFill>
                  </a:rPr>
                  <a:t>I</a:t>
                </a:r>
                <a:r>
                  <a:rPr lang="en-US" sz="1100" b="1" dirty="0" smtClean="0">
                    <a:solidFill>
                      <a:srgbClr val="333399"/>
                    </a:solidFill>
                  </a:rPr>
                  <a:t>nfrequent market sales</a:t>
                </a:r>
                <a:endParaRPr lang="en-US" sz="1100" b="1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381727" y="2483200"/>
                <a:ext cx="108369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333399"/>
                    </a:solidFill>
                  </a:rPr>
                  <a:t>O</a:t>
                </a:r>
                <a:r>
                  <a:rPr lang="en-US" sz="1100" b="1" dirty="0" smtClean="0">
                    <a:solidFill>
                      <a:srgbClr val="333399"/>
                    </a:solidFill>
                  </a:rPr>
                  <a:t>ccasional market sales</a:t>
                </a:r>
                <a:endParaRPr lang="en-US" sz="1600" b="1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022721" y="5009885"/>
                <a:ext cx="1530300" cy="946194"/>
              </a:xfrm>
              <a:prstGeom prst="rect">
                <a:avLst/>
              </a:prstGeom>
              <a:solidFill>
                <a:srgbClr val="A8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Transition</a:t>
                </a:r>
              </a:p>
              <a:p>
                <a:pPr algn="ctr"/>
                <a:r>
                  <a:rPr lang="en-US" b="1" dirty="0" smtClean="0">
                    <a:solidFill>
                      <a:schemeClr val="bg1"/>
                    </a:solidFill>
                  </a:rPr>
                  <a:t>Grant Funding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57200" y="5791200"/>
                <a:ext cx="1359790" cy="951724"/>
              </a:xfrm>
              <a:prstGeom prst="rect">
                <a:avLst/>
              </a:prstGeom>
              <a:solidFill>
                <a:srgbClr val="FF0000">
                  <a:alpha val="9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Emergency</a:t>
                </a:r>
              </a:p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Grant Funds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5" name="Rectangle 44"/>
          <p:cNvSpPr/>
          <p:nvPr/>
        </p:nvSpPr>
        <p:spPr>
          <a:xfrm>
            <a:off x="962" y="5186065"/>
            <a:ext cx="2208838" cy="15986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Emergency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Funds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6238" y="2819400"/>
            <a:ext cx="1591848" cy="9023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Resilience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Programming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66356" y="6019800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$$$$$$$$$$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924628" y="6019800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$$$$$</a:t>
            </a:r>
            <a:r>
              <a:rPr lang="en-US" sz="2400" b="1" dirty="0" smtClean="0">
                <a:solidFill>
                  <a:schemeClr val="bg1"/>
                </a:solidFill>
              </a:rPr>
              <a:t>$$$$$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60255" y="6027048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$$$</a:t>
            </a:r>
            <a:r>
              <a:rPr lang="en-US" sz="2400" b="1" dirty="0" smtClean="0">
                <a:solidFill>
                  <a:schemeClr val="bg1"/>
                </a:solidFill>
              </a:rPr>
              <a:t>$$$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8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2" grpId="0"/>
      <p:bldP spid="53" grpId="0" animBg="1"/>
      <p:bldP spid="52" grpId="0"/>
      <p:bldP spid="51" grpId="0"/>
      <p:bldP spid="45" grpId="0" animBg="1"/>
      <p:bldP spid="45" grpId="1" animBg="1"/>
      <p:bldP spid="44" grpId="0" animBg="1"/>
      <p:bldP spid="77" grpId="0"/>
      <p:bldP spid="5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85800" y="4052918"/>
            <a:ext cx="2143805" cy="1484976"/>
          </a:xfrm>
          <a:prstGeom prst="rect">
            <a:avLst/>
          </a:prstGeom>
          <a:solidFill>
            <a:srgbClr val="C00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26724" y="3798238"/>
            <a:ext cx="2143805" cy="148497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07913" y="945555"/>
            <a:ext cx="5271935" cy="3938041"/>
            <a:chOff x="-79786" y="381000"/>
            <a:chExt cx="9059583" cy="6300241"/>
          </a:xfrm>
        </p:grpSpPr>
        <p:sp>
          <p:nvSpPr>
            <p:cNvPr id="5" name="Oval 4"/>
            <p:cNvSpPr/>
            <p:nvPr/>
          </p:nvSpPr>
          <p:spPr>
            <a:xfrm>
              <a:off x="4191000" y="2576898"/>
              <a:ext cx="2724149" cy="2528501"/>
            </a:xfrm>
            <a:prstGeom prst="ellipse">
              <a:avLst/>
            </a:prstGeom>
            <a:noFill/>
            <a:ln w="25400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524000" y="1143000"/>
              <a:ext cx="0" cy="502920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24000" y="6172200"/>
              <a:ext cx="5943600" cy="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8867" y="5920740"/>
              <a:ext cx="990600" cy="492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rgbClr val="333399"/>
                  </a:solidFill>
                </a:rPr>
                <a:t>Highly vulnerable</a:t>
              </a:r>
              <a:endParaRPr lang="en-US" sz="1000" dirty="0">
                <a:solidFill>
                  <a:srgbClr val="333399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8867" y="3124200"/>
              <a:ext cx="990600" cy="66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rgbClr val="333399"/>
                  </a:solidFill>
                </a:rPr>
                <a:t>Vulnerable but  Viable</a:t>
              </a:r>
              <a:endParaRPr lang="en-US" sz="1000" dirty="0">
                <a:solidFill>
                  <a:srgbClr val="333399"/>
                </a:solidFill>
              </a:endParaRPr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811767" y="1295400"/>
              <a:ext cx="6667500" cy="538584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9761811">
              <a:off x="1272208" y="4482799"/>
              <a:ext cx="3848100" cy="1143000"/>
            </a:xfrm>
            <a:prstGeom prst="arc">
              <a:avLst/>
            </a:prstGeom>
            <a:ln w="381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2144" y="5562600"/>
              <a:ext cx="1829255" cy="1118641"/>
            </a:xfrm>
            <a:prstGeom prst="rect">
              <a:avLst/>
            </a:prstGeom>
            <a:solidFill>
              <a:srgbClr val="A80000">
                <a:alpha val="9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RECOVER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64467" y="3048000"/>
              <a:ext cx="1902826" cy="1066800"/>
            </a:xfrm>
            <a:prstGeom prst="rect">
              <a:avLst/>
            </a:prstGeom>
            <a:solidFill>
              <a:srgbClr val="EEB500">
                <a:alpha val="9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BUILD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67400" y="762000"/>
              <a:ext cx="1688067" cy="1066800"/>
            </a:xfrm>
            <a:prstGeom prst="rect">
              <a:avLst/>
            </a:prstGeom>
            <a:solidFill>
              <a:srgbClr val="00B050">
                <a:alpha val="9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GROW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1" y="1367136"/>
              <a:ext cx="1371600" cy="492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333399"/>
                  </a:solidFill>
                </a:rPr>
                <a:t>Entrepreneurial </a:t>
              </a:r>
              <a:endParaRPr lang="en-US" sz="700" dirty="0" smtClean="0">
                <a:solidFill>
                  <a:srgbClr val="333399"/>
                </a:solidFill>
              </a:endParaRPr>
            </a:p>
            <a:p>
              <a:r>
                <a:rPr lang="en-US" sz="700" dirty="0" smtClean="0">
                  <a:solidFill>
                    <a:srgbClr val="333399"/>
                  </a:solidFill>
                </a:rPr>
                <a:t>&amp; </a:t>
              </a:r>
              <a:r>
                <a:rPr lang="en-US" sz="700" dirty="0">
                  <a:solidFill>
                    <a:srgbClr val="333399"/>
                  </a:solidFill>
                </a:rPr>
                <a:t>thriving 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32510" y="1371600"/>
              <a:ext cx="0" cy="4419601"/>
            </a:xfrm>
            <a:prstGeom prst="straightConnector1">
              <a:avLst/>
            </a:prstGeom>
            <a:ln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-1383199" y="3373672"/>
              <a:ext cx="3135727" cy="528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33399"/>
                  </a:solidFill>
                </a:rPr>
                <a:t>Increasing HH resilience</a:t>
              </a:r>
              <a:endParaRPr lang="en-US" sz="1400" b="1" dirty="0">
                <a:solidFill>
                  <a:srgbClr val="333399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8839200" y="1371600"/>
              <a:ext cx="0" cy="4419601"/>
            </a:xfrm>
            <a:prstGeom prst="straightConnector1">
              <a:avLst/>
            </a:prstGeom>
            <a:ln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6200000">
              <a:off x="6673401" y="3464068"/>
              <a:ext cx="4083892" cy="528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33399"/>
                  </a:solidFill>
                </a:rPr>
                <a:t>Increasing market performance </a:t>
              </a:r>
              <a:endParaRPr lang="en-US" sz="1400" b="1" dirty="0">
                <a:solidFill>
                  <a:srgbClr val="333399"/>
                </a:solidFill>
              </a:endParaRPr>
            </a:p>
          </p:txBody>
        </p:sp>
        <p:cxnSp>
          <p:nvCxnSpPr>
            <p:cNvPr id="20" name="Straight Connector 19"/>
            <p:cNvCxnSpPr>
              <a:endCxn id="5" idx="7"/>
            </p:cNvCxnSpPr>
            <p:nvPr/>
          </p:nvCxnSpPr>
          <p:spPr>
            <a:xfrm>
              <a:off x="6496050" y="2576898"/>
              <a:ext cx="20157" cy="37029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248400" y="2944078"/>
              <a:ext cx="248757" cy="14255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915912" y="3348335"/>
              <a:ext cx="152400" cy="29812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29817" y="3424255"/>
              <a:ext cx="248757" cy="219091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202519" y="5047488"/>
              <a:ext cx="152400" cy="30480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201757" y="4807000"/>
              <a:ext cx="189738" cy="219091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496562" y="4660088"/>
              <a:ext cx="10905" cy="366003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495800" y="4638691"/>
              <a:ext cx="381000" cy="21397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543801" y="685800"/>
              <a:ext cx="1295401" cy="541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333399"/>
                  </a:solidFill>
                </a:rPr>
                <a:t>Consistent market sales</a:t>
              </a:r>
              <a:endParaRPr lang="en-US" sz="1050" dirty="0">
                <a:solidFill>
                  <a:srgbClr val="333399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43801" y="5920740"/>
              <a:ext cx="1295399" cy="541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333399"/>
                  </a:solidFill>
                </a:rPr>
                <a:t>I</a:t>
              </a:r>
              <a:r>
                <a:rPr lang="en-US" sz="800" dirty="0" smtClean="0">
                  <a:solidFill>
                    <a:srgbClr val="333399"/>
                  </a:solidFill>
                </a:rPr>
                <a:t>nfrequent market sales</a:t>
              </a:r>
              <a:endParaRPr lang="en-US" sz="1050" dirty="0">
                <a:solidFill>
                  <a:srgbClr val="333399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15200" y="3352800"/>
              <a:ext cx="1295401" cy="541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333399"/>
                  </a:solidFill>
                </a:rPr>
                <a:t>O</a:t>
              </a:r>
              <a:r>
                <a:rPr lang="en-US" sz="800" dirty="0" smtClean="0">
                  <a:solidFill>
                    <a:srgbClr val="333399"/>
                  </a:solidFill>
                </a:rPr>
                <a:t>ccasional market sales</a:t>
              </a:r>
              <a:endParaRPr lang="en-US" sz="1050" dirty="0">
                <a:solidFill>
                  <a:srgbClr val="333399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38800" y="4750403"/>
              <a:ext cx="1905000" cy="888397"/>
            </a:xfrm>
            <a:prstGeom prst="rect">
              <a:avLst/>
            </a:prstGeom>
            <a:solidFill>
              <a:srgbClr val="EAB200">
                <a:alpha val="9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REBOUND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85999" y="381000"/>
              <a:ext cx="3276600" cy="113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333399"/>
                  </a:solidFill>
                </a:rPr>
                <a:t>Pathway to Prosperity</a:t>
              </a:r>
              <a:endParaRPr lang="en-US" sz="2000" b="1" dirty="0">
                <a:solidFill>
                  <a:srgbClr val="33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64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_MG_9665.jpg"/>
          <p:cNvPicPr>
            <a:picLocks noChangeAspect="1"/>
          </p:cNvPicPr>
          <p:nvPr/>
        </p:nvPicPr>
        <p:blipFill>
          <a:blip r:embed="rId4" cstate="print"/>
          <a:srcRect t="10090" b="2497"/>
          <a:stretch>
            <a:fillRect/>
          </a:stretch>
        </p:blipFill>
        <p:spPr>
          <a:xfrm>
            <a:off x="0" y="838200"/>
            <a:ext cx="9144000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52400"/>
            <a:ext cx="7979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Scaled of results - Cassava seeds delivery</a:t>
            </a:r>
            <a:endParaRPr lang="en-US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6248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$20M to reach 1.2 million beneficiaries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500" y="609600"/>
            <a:ext cx="7124700" cy="624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4980" y="2057400"/>
            <a:ext cx="5523020" cy="48005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34980" y="3733799"/>
            <a:ext cx="3541820" cy="31241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33500" y="5219700"/>
            <a:ext cx="1866900" cy="16382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363093" y="609600"/>
            <a:ext cx="7095107" cy="6248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66950" y="6400800"/>
            <a:ext cx="838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399"/>
            <a:ext cx="8229600" cy="456059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Working at Scale across Scale levels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52400" y="609600"/>
            <a:ext cx="914400" cy="6248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1M +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r>
              <a:rPr lang="en-US" sz="1400" dirty="0" smtClean="0"/>
              <a:t>100,000’s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600" dirty="0" smtClean="0"/>
              <a:t>10,000’s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200" dirty="0" smtClean="0"/>
              <a:t>1,000’s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363093" y="3581400"/>
            <a:ext cx="7095107" cy="3276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363093" y="609600"/>
            <a:ext cx="2980307" cy="6248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01252" y="103704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Health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2140803"/>
            <a:ext cx="2977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Natural Resource Management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29400" y="4953000"/>
            <a:ext cx="2420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Livelihoods</a:t>
            </a:r>
          </a:p>
          <a:p>
            <a:r>
              <a:rPr lang="en-US" sz="2800" b="1" dirty="0" smtClean="0"/>
              <a:t>Value chains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31919" y="821605"/>
            <a:ext cx="2819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Early Warning/ DRR/ CCA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90800" y="6400800"/>
            <a:ext cx="1219200" cy="184666"/>
            <a:chOff x="2667000" y="6400800"/>
            <a:chExt cx="1219200" cy="184666"/>
          </a:xfrm>
        </p:grpSpPr>
        <p:sp>
          <p:nvSpPr>
            <p:cNvPr id="3" name="Oval 2"/>
            <p:cNvSpPr/>
            <p:nvPr/>
          </p:nvSpPr>
          <p:spPr>
            <a:xfrm>
              <a:off x="2667000" y="6400800"/>
              <a:ext cx="475510" cy="18466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029690" y="6400800"/>
              <a:ext cx="475510" cy="18466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410690" y="6400800"/>
              <a:ext cx="475510" cy="18466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67200" y="6400800"/>
            <a:ext cx="1219200" cy="184666"/>
            <a:chOff x="2667000" y="6400800"/>
            <a:chExt cx="1219200" cy="184666"/>
          </a:xfrm>
        </p:grpSpPr>
        <p:sp>
          <p:nvSpPr>
            <p:cNvPr id="22" name="Oval 21"/>
            <p:cNvSpPr/>
            <p:nvPr/>
          </p:nvSpPr>
          <p:spPr>
            <a:xfrm>
              <a:off x="2667000" y="6400800"/>
              <a:ext cx="475510" cy="18466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029690" y="6400800"/>
              <a:ext cx="475510" cy="18466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410690" y="6400800"/>
              <a:ext cx="475510" cy="18466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48400" y="6368534"/>
            <a:ext cx="1219200" cy="184666"/>
            <a:chOff x="2667000" y="6400800"/>
            <a:chExt cx="1219200" cy="184666"/>
          </a:xfrm>
        </p:grpSpPr>
        <p:sp>
          <p:nvSpPr>
            <p:cNvPr id="26" name="Oval 25"/>
            <p:cNvSpPr/>
            <p:nvPr/>
          </p:nvSpPr>
          <p:spPr>
            <a:xfrm>
              <a:off x="2667000" y="6400800"/>
              <a:ext cx="475510" cy="18466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029690" y="6400800"/>
              <a:ext cx="475510" cy="18466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410690" y="6400800"/>
              <a:ext cx="475510" cy="18466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590555" y="5955268"/>
            <a:ext cx="265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Connectedness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25854" y="4940191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Community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5261396" y="3964063"/>
            <a:ext cx="1224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Districts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1194505" y="5770602"/>
            <a:ext cx="1681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Households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6905485" y="3251663"/>
            <a:ext cx="1276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National</a:t>
            </a:r>
            <a:endParaRPr lang="en-US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76200"/>
            <a:ext cx="127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Clients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681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81000" y="4077624"/>
            <a:ext cx="2143805" cy="1484976"/>
          </a:xfrm>
          <a:prstGeom prst="rect">
            <a:avLst/>
          </a:prstGeom>
          <a:solidFill>
            <a:srgbClr val="FFC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876800" y="2209800"/>
            <a:ext cx="2143805" cy="1484976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07913" y="945555"/>
            <a:ext cx="5271935" cy="3938041"/>
            <a:chOff x="-79786" y="381000"/>
            <a:chExt cx="9059583" cy="6300241"/>
          </a:xfrm>
        </p:grpSpPr>
        <p:sp>
          <p:nvSpPr>
            <p:cNvPr id="5" name="Oval 4"/>
            <p:cNvSpPr/>
            <p:nvPr/>
          </p:nvSpPr>
          <p:spPr>
            <a:xfrm>
              <a:off x="4191000" y="2576898"/>
              <a:ext cx="2724149" cy="2528501"/>
            </a:xfrm>
            <a:prstGeom prst="ellipse">
              <a:avLst/>
            </a:prstGeom>
            <a:noFill/>
            <a:ln w="25400"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524000" y="1143000"/>
              <a:ext cx="0" cy="502920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524000" y="6172200"/>
              <a:ext cx="5943600" cy="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8867" y="5920740"/>
              <a:ext cx="990600" cy="492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rgbClr val="333399"/>
                  </a:solidFill>
                </a:rPr>
                <a:t>Highly vulnerable</a:t>
              </a:r>
              <a:endParaRPr lang="en-US" sz="1000" dirty="0">
                <a:solidFill>
                  <a:srgbClr val="333399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8867" y="3124200"/>
              <a:ext cx="990600" cy="66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>
                  <a:solidFill>
                    <a:srgbClr val="333399"/>
                  </a:solidFill>
                </a:rPr>
                <a:t>Vulnerable but  Viable</a:t>
              </a:r>
              <a:endParaRPr lang="en-US" sz="1000" dirty="0">
                <a:solidFill>
                  <a:srgbClr val="333399"/>
                </a:solidFill>
              </a:endParaRPr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811767" y="1295400"/>
              <a:ext cx="6667500" cy="5385841"/>
            </a:xfrm>
            <a:prstGeom prst="curvedConnector3">
              <a:avLst>
                <a:gd name="adj1" fmla="val 50000"/>
              </a:avLst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9761811">
              <a:off x="1272208" y="4482799"/>
              <a:ext cx="3848100" cy="1143000"/>
            </a:xfrm>
            <a:prstGeom prst="arc">
              <a:avLst/>
            </a:prstGeom>
            <a:ln w="381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2144" y="5562600"/>
              <a:ext cx="1829255" cy="1118641"/>
            </a:xfrm>
            <a:prstGeom prst="rect">
              <a:avLst/>
            </a:prstGeom>
            <a:solidFill>
              <a:srgbClr val="A80000">
                <a:alpha val="9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RECOVER 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64467" y="3048000"/>
              <a:ext cx="1902826" cy="1066800"/>
            </a:xfrm>
            <a:prstGeom prst="rect">
              <a:avLst/>
            </a:prstGeom>
            <a:solidFill>
              <a:srgbClr val="EEB500">
                <a:alpha val="9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BUILD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67400" y="762000"/>
              <a:ext cx="1688067" cy="1066800"/>
            </a:xfrm>
            <a:prstGeom prst="rect">
              <a:avLst/>
            </a:prstGeom>
            <a:solidFill>
              <a:srgbClr val="00B050">
                <a:alpha val="9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GROW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1" y="1367136"/>
              <a:ext cx="1371600" cy="492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rgbClr val="333399"/>
                  </a:solidFill>
                </a:rPr>
                <a:t>Entrepreneurial </a:t>
              </a:r>
              <a:endParaRPr lang="en-US" sz="700" dirty="0" smtClean="0">
                <a:solidFill>
                  <a:srgbClr val="333399"/>
                </a:solidFill>
              </a:endParaRPr>
            </a:p>
            <a:p>
              <a:r>
                <a:rPr lang="en-US" sz="700" dirty="0" smtClean="0">
                  <a:solidFill>
                    <a:srgbClr val="333399"/>
                  </a:solidFill>
                </a:rPr>
                <a:t>&amp; </a:t>
              </a:r>
              <a:r>
                <a:rPr lang="en-US" sz="700" dirty="0">
                  <a:solidFill>
                    <a:srgbClr val="333399"/>
                  </a:solidFill>
                </a:rPr>
                <a:t>thriving 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332510" y="1371600"/>
              <a:ext cx="0" cy="4419601"/>
            </a:xfrm>
            <a:prstGeom prst="straightConnector1">
              <a:avLst/>
            </a:prstGeom>
            <a:ln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16200000">
              <a:off x="-1383199" y="3373672"/>
              <a:ext cx="3135727" cy="528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33399"/>
                  </a:solidFill>
                </a:rPr>
                <a:t>Increasing HH resilience</a:t>
              </a:r>
              <a:endParaRPr lang="en-US" sz="1400" b="1" dirty="0">
                <a:solidFill>
                  <a:srgbClr val="333399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8839200" y="1371600"/>
              <a:ext cx="0" cy="4419601"/>
            </a:xfrm>
            <a:prstGeom prst="straightConnector1">
              <a:avLst/>
            </a:prstGeom>
            <a:ln>
              <a:solidFill>
                <a:srgbClr val="3333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6200000">
              <a:off x="6673401" y="3464068"/>
              <a:ext cx="4083892" cy="528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333399"/>
                  </a:solidFill>
                </a:rPr>
                <a:t>Increasing market performance </a:t>
              </a:r>
              <a:endParaRPr lang="en-US" sz="1400" b="1" dirty="0">
                <a:solidFill>
                  <a:srgbClr val="333399"/>
                </a:solidFill>
              </a:endParaRPr>
            </a:p>
          </p:txBody>
        </p:sp>
        <p:cxnSp>
          <p:nvCxnSpPr>
            <p:cNvPr id="20" name="Straight Connector 19"/>
            <p:cNvCxnSpPr>
              <a:endCxn id="5" idx="7"/>
            </p:cNvCxnSpPr>
            <p:nvPr/>
          </p:nvCxnSpPr>
          <p:spPr>
            <a:xfrm>
              <a:off x="6496050" y="2576898"/>
              <a:ext cx="20157" cy="37029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248400" y="2944078"/>
              <a:ext cx="248757" cy="14255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915912" y="3348335"/>
              <a:ext cx="152400" cy="29812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629817" y="3424255"/>
              <a:ext cx="248757" cy="219091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202519" y="5047488"/>
              <a:ext cx="152400" cy="304800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5201757" y="4807000"/>
              <a:ext cx="189738" cy="219091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496562" y="4660088"/>
              <a:ext cx="10905" cy="366003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4495800" y="4638691"/>
              <a:ext cx="381000" cy="21397"/>
            </a:xfrm>
            <a:prstGeom prst="line">
              <a:avLst/>
            </a:prstGeom>
            <a:ln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543801" y="685800"/>
              <a:ext cx="1295401" cy="541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333399"/>
                  </a:solidFill>
                </a:rPr>
                <a:t>Consistent market sales</a:t>
              </a:r>
              <a:endParaRPr lang="en-US" sz="1050" dirty="0">
                <a:solidFill>
                  <a:srgbClr val="333399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43801" y="5920740"/>
              <a:ext cx="1295399" cy="541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333399"/>
                  </a:solidFill>
                </a:rPr>
                <a:t>I</a:t>
              </a:r>
              <a:r>
                <a:rPr lang="en-US" sz="800" dirty="0" smtClean="0">
                  <a:solidFill>
                    <a:srgbClr val="333399"/>
                  </a:solidFill>
                </a:rPr>
                <a:t>nfrequent market sales</a:t>
              </a:r>
              <a:endParaRPr lang="en-US" sz="1050" dirty="0">
                <a:solidFill>
                  <a:srgbClr val="333399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15200" y="3352800"/>
              <a:ext cx="1295401" cy="541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solidFill>
                    <a:srgbClr val="333399"/>
                  </a:solidFill>
                </a:rPr>
                <a:t>O</a:t>
              </a:r>
              <a:r>
                <a:rPr lang="en-US" sz="800" dirty="0" smtClean="0">
                  <a:solidFill>
                    <a:srgbClr val="333399"/>
                  </a:solidFill>
                </a:rPr>
                <a:t>ccasional market sales</a:t>
              </a:r>
              <a:endParaRPr lang="en-US" sz="1050" dirty="0">
                <a:solidFill>
                  <a:srgbClr val="333399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38800" y="4750403"/>
              <a:ext cx="1905000" cy="888397"/>
            </a:xfrm>
            <a:prstGeom prst="rect">
              <a:avLst/>
            </a:prstGeom>
            <a:solidFill>
              <a:srgbClr val="EAB200">
                <a:alpha val="9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REBOUND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85999" y="381000"/>
              <a:ext cx="3276600" cy="1132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333399"/>
                  </a:solidFill>
                </a:rPr>
                <a:t>Pathway to Prosperity</a:t>
              </a:r>
              <a:endParaRPr lang="en-US" sz="2000" b="1" dirty="0">
                <a:solidFill>
                  <a:srgbClr val="3333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9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</TotalTime>
  <Words>724</Words>
  <Application>Microsoft Office PowerPoint</Application>
  <PresentationFormat>On-screen Show (4:3)</PresentationFormat>
  <Paragraphs>264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CRS Agricultural Livelihoods 2013</vt:lpstr>
      <vt:lpstr>PowerPoint Presentation</vt:lpstr>
      <vt:lpstr>PowerPoint Presentation</vt:lpstr>
      <vt:lpstr>PowerPoint Presentation</vt:lpstr>
      <vt:lpstr>RECOVER</vt:lpstr>
      <vt:lpstr>PowerPoint Presentation</vt:lpstr>
      <vt:lpstr>Working at Scale across Scale levels</vt:lpstr>
      <vt:lpstr>BUILD</vt:lpstr>
      <vt:lpstr>Metrics - Technology DATA Partners </vt:lpstr>
      <vt:lpstr>PowerPoint Presentation</vt:lpstr>
      <vt:lpstr>PowerPoint Presentation</vt:lpstr>
      <vt:lpstr>Progression of free based  Service Products</vt:lpstr>
      <vt:lpstr>Unexpected trends….</vt:lpstr>
      <vt:lpstr>GROW</vt:lpstr>
      <vt:lpstr>PowerPoint Presentation</vt:lpstr>
      <vt:lpstr>Impact Investment issues Gains and 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Ferris, Shaun</dc:creator>
  <cp:lastModifiedBy>Minkov, Victoria</cp:lastModifiedBy>
  <cp:revision>107</cp:revision>
  <dcterms:created xsi:type="dcterms:W3CDTF">2013-04-20T20:26:11Z</dcterms:created>
  <dcterms:modified xsi:type="dcterms:W3CDTF">2014-07-14T15:32:34Z</dcterms:modified>
</cp:coreProperties>
</file>